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60" r:id="rId3"/>
    <p:sldId id="301" r:id="rId4"/>
    <p:sldId id="262" r:id="rId5"/>
    <p:sldId id="293" r:id="rId6"/>
    <p:sldId id="294" r:id="rId7"/>
    <p:sldId id="295" r:id="rId8"/>
    <p:sldId id="296" r:id="rId9"/>
    <p:sldId id="300" r:id="rId10"/>
    <p:sldId id="306" r:id="rId11"/>
    <p:sldId id="312" r:id="rId12"/>
    <p:sldId id="311" r:id="rId13"/>
    <p:sldId id="320" r:id="rId14"/>
    <p:sldId id="319" r:id="rId15"/>
    <p:sldId id="273" r:id="rId16"/>
    <p:sldId id="303" r:id="rId17"/>
    <p:sldId id="274" r:id="rId18"/>
    <p:sldId id="302" r:id="rId19"/>
    <p:sldId id="275" r:id="rId20"/>
    <p:sldId id="290" r:id="rId21"/>
    <p:sldId id="288" r:id="rId22"/>
    <p:sldId id="284" r:id="rId23"/>
    <p:sldId id="285" r:id="rId24"/>
    <p:sldId id="286" r:id="rId25"/>
    <p:sldId id="280" r:id="rId26"/>
    <p:sldId id="281" r:id="rId27"/>
    <p:sldId id="282" r:id="rId28"/>
    <p:sldId id="283" r:id="rId29"/>
    <p:sldId id="276" r:id="rId30"/>
    <p:sldId id="308" r:id="rId31"/>
    <p:sldId id="279" r:id="rId32"/>
    <p:sldId id="310" r:id="rId33"/>
    <p:sldId id="278" r:id="rId34"/>
    <p:sldId id="272" r:id="rId35"/>
    <p:sldId id="287" r:id="rId36"/>
    <p:sldId id="298" r:id="rId37"/>
    <p:sldId id="321" r:id="rId38"/>
    <p:sldId id="305" r:id="rId39"/>
    <p:sldId id="322" r:id="rId40"/>
    <p:sldId id="297" r:id="rId4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A"/>
    <a:srgbClr val="4C004C"/>
    <a:srgbClr val="CCCCFF"/>
    <a:srgbClr val="6666FF"/>
    <a:srgbClr val="8A4751"/>
    <a:srgbClr val="E8E1D6"/>
    <a:srgbClr val="B8767F"/>
    <a:srgbClr val="A55560"/>
    <a:srgbClr val="B07099"/>
    <a:srgbClr val="B84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0720" autoAdjust="0"/>
  </p:normalViewPr>
  <p:slideViewPr>
    <p:cSldViewPr snapToGrid="0">
      <p:cViewPr varScale="1">
        <p:scale>
          <a:sx n="98" d="100"/>
          <a:sy n="98" d="100"/>
        </p:scale>
        <p:origin x="-50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Montants</a:t>
            </a:r>
            <a:r>
              <a:rPr lang="en-US" dirty="0"/>
              <a:t> </a:t>
            </a:r>
            <a:r>
              <a:rPr lang="en-US" dirty="0" err="1" smtClean="0"/>
              <a:t>programmés</a:t>
            </a:r>
            <a:r>
              <a:rPr lang="en-US" dirty="0" smtClean="0"/>
              <a:t> </a:t>
            </a:r>
            <a:r>
              <a:rPr lang="en-US" dirty="0" err="1" smtClean="0"/>
              <a:t>sur</a:t>
            </a:r>
            <a:r>
              <a:rPr lang="en-US" dirty="0" smtClean="0"/>
              <a:t> les </a:t>
            </a:r>
            <a:r>
              <a:rPr lang="en-US" dirty="0" err="1" smtClean="0"/>
              <a:t>enveloppes</a:t>
            </a:r>
            <a:r>
              <a:rPr lang="en-US" dirty="0" smtClean="0"/>
              <a:t> </a:t>
            </a:r>
            <a:r>
              <a:rPr lang="en-US" dirty="0" err="1" smtClean="0"/>
              <a:t>déconcentrées</a:t>
            </a:r>
            <a:r>
              <a:rPr lang="en-US" dirty="0" smtClean="0"/>
              <a:t> du PON</a:t>
            </a:r>
            <a:endParaRPr lang="en-US" dirty="0"/>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Feuil1!$B$1</c:f>
              <c:strCache>
                <c:ptCount val="1"/>
                <c:pt idx="0">
                  <c:v>Montants programmés</c:v>
                </c:pt>
              </c:strCache>
            </c:strRef>
          </c:tx>
          <c:invertIfNegative val="0"/>
          <c:dLbls>
            <c:dLbl>
              <c:idx val="0"/>
              <c:layout>
                <c:manualLayout>
                  <c:x val="3.3457726996188104E-2"/>
                  <c:y val="-9.403634344244593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31227211863108895"/>
                  <c:y val="3.1345447814148642E-3"/>
                </c:manualLayout>
              </c:layout>
              <c:tx>
                <c:rich>
                  <a:bodyPr/>
                  <a:lstStyle/>
                  <a:p>
                    <a:r>
                      <a:rPr lang="en-US" sz="1600" dirty="0"/>
                      <a:t>6 100 000 €</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766181596950524E-2"/>
                  <c:y val="-2.5076358251318914E-2"/>
                </c:manualLayout>
              </c:layout>
              <c:tx>
                <c:rich>
                  <a:bodyPr/>
                  <a:lstStyle/>
                  <a:p>
                    <a:r>
                      <a:rPr lang="en-US" dirty="0"/>
                      <a:t>750 </a:t>
                    </a:r>
                    <a:r>
                      <a:rPr lang="en-US" dirty="0" smtClean="0"/>
                      <a:t>000 €</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Axe 1</c:v>
                </c:pt>
                <c:pt idx="1">
                  <c:v>Axe 2</c:v>
                </c:pt>
                <c:pt idx="2">
                  <c:v>Axe 3</c:v>
                </c:pt>
              </c:strCache>
            </c:strRef>
          </c:cat>
          <c:val>
            <c:numRef>
              <c:f>Feuil1!$B$2:$B$4</c:f>
              <c:numCache>
                <c:formatCode>"€"#,##0_);[Red]\("€"#,##0\)</c:formatCode>
                <c:ptCount val="3"/>
                <c:pt idx="0">
                  <c:v>860000</c:v>
                </c:pt>
                <c:pt idx="1">
                  <c:v>6100000</c:v>
                </c:pt>
                <c:pt idx="2" formatCode="#,##0">
                  <c:v>750000</c:v>
                </c:pt>
              </c:numCache>
            </c:numRef>
          </c:val>
        </c:ser>
        <c:dLbls>
          <c:showLegendKey val="0"/>
          <c:showVal val="0"/>
          <c:showCatName val="0"/>
          <c:showSerName val="0"/>
          <c:showPercent val="0"/>
          <c:showBubbleSize val="0"/>
        </c:dLbls>
        <c:gapWidth val="150"/>
        <c:shape val="box"/>
        <c:axId val="103912960"/>
        <c:axId val="103914496"/>
        <c:axId val="0"/>
      </c:bar3DChart>
      <c:catAx>
        <c:axId val="103912960"/>
        <c:scaling>
          <c:orientation val="minMax"/>
        </c:scaling>
        <c:delete val="0"/>
        <c:axPos val="l"/>
        <c:numFmt formatCode="General" sourceLinked="0"/>
        <c:majorTickMark val="out"/>
        <c:minorTickMark val="none"/>
        <c:tickLblPos val="nextTo"/>
        <c:txPr>
          <a:bodyPr/>
          <a:lstStyle/>
          <a:p>
            <a:pPr>
              <a:defRPr b="1"/>
            </a:pPr>
            <a:endParaRPr lang="fr-FR"/>
          </a:p>
        </c:txPr>
        <c:crossAx val="103914496"/>
        <c:crosses val="autoZero"/>
        <c:auto val="1"/>
        <c:lblAlgn val="ctr"/>
        <c:lblOffset val="100"/>
        <c:noMultiLvlLbl val="0"/>
      </c:catAx>
      <c:valAx>
        <c:axId val="103914496"/>
        <c:scaling>
          <c:orientation val="minMax"/>
        </c:scaling>
        <c:delete val="1"/>
        <c:axPos val="b"/>
        <c:majorGridlines/>
        <c:numFmt formatCode="&quot;€&quot;#,##0_);[Red]\(&quot;€&quot;#,##0\)" sourceLinked="1"/>
        <c:majorTickMark val="out"/>
        <c:minorTickMark val="none"/>
        <c:tickLblPos val="nextTo"/>
        <c:crossAx val="1039129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77A65-CC0B-4DD4-9D80-ED16DF8DF6D4}"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fr-FR"/>
        </a:p>
      </dgm:t>
    </dgm:pt>
    <dgm:pt modelId="{D1E790B9-C19C-42BB-8C15-C01A6040E7E1}">
      <dgm:prSet phldrT="[Texte]"/>
      <dgm:spPr>
        <a:solidFill>
          <a:srgbClr val="C00000"/>
        </a:solidFill>
        <a:ln>
          <a:solidFill>
            <a:srgbClr val="C00000"/>
          </a:solidFill>
        </a:ln>
      </dgm:spPr>
      <dgm:t>
        <a:bodyPr/>
        <a:lstStyle/>
        <a:p>
          <a:r>
            <a:rPr lang="fr-FR" dirty="0" smtClean="0"/>
            <a:t>Egalité entre les Femmes et les Hommes</a:t>
          </a:r>
          <a:endParaRPr lang="fr-FR" dirty="0"/>
        </a:p>
      </dgm:t>
    </dgm:pt>
    <dgm:pt modelId="{729E621A-1285-4CD3-A63D-124D9C08646E}" type="parTrans" cxnId="{180528AF-3E9A-4177-BB9D-EEBF065CD3DC}">
      <dgm:prSet/>
      <dgm:spPr/>
      <dgm:t>
        <a:bodyPr/>
        <a:lstStyle/>
        <a:p>
          <a:endParaRPr lang="fr-FR"/>
        </a:p>
      </dgm:t>
    </dgm:pt>
    <dgm:pt modelId="{96ABF565-40EC-44B7-9526-BEE806678E49}" type="sibTrans" cxnId="{180528AF-3E9A-4177-BB9D-EEBF065CD3DC}">
      <dgm:prSet/>
      <dgm:spPr/>
      <dgm:t>
        <a:bodyPr/>
        <a:lstStyle/>
        <a:p>
          <a:endParaRPr lang="fr-FR"/>
        </a:p>
      </dgm:t>
    </dgm:pt>
    <dgm:pt modelId="{21801819-5124-4C66-8E91-9282B064A777}">
      <dgm:prSet phldrT="[Texte]"/>
      <dgm:spPr>
        <a:solidFill>
          <a:srgbClr val="660066"/>
        </a:solidFill>
        <a:ln>
          <a:solidFill>
            <a:srgbClr val="660066"/>
          </a:solidFill>
        </a:ln>
      </dgm:spPr>
      <dgm:t>
        <a:bodyPr/>
        <a:lstStyle/>
        <a:p>
          <a:r>
            <a:rPr lang="fr-FR" dirty="0" smtClean="0"/>
            <a:t>Egalité des chances (non-discrimination)</a:t>
          </a:r>
          <a:endParaRPr lang="fr-FR" dirty="0"/>
        </a:p>
      </dgm:t>
    </dgm:pt>
    <dgm:pt modelId="{CC88D0C5-BAD7-4E39-9D22-5421DDC36409}" type="parTrans" cxnId="{BDC94C90-3DDC-40AF-B9E7-BF9FEC126938}">
      <dgm:prSet/>
      <dgm:spPr/>
      <dgm:t>
        <a:bodyPr/>
        <a:lstStyle/>
        <a:p>
          <a:endParaRPr lang="fr-FR"/>
        </a:p>
      </dgm:t>
    </dgm:pt>
    <dgm:pt modelId="{E23B2B68-83EF-493D-BC40-C817255AD14E}" type="sibTrans" cxnId="{BDC94C90-3DDC-40AF-B9E7-BF9FEC126938}">
      <dgm:prSet/>
      <dgm:spPr/>
      <dgm:t>
        <a:bodyPr/>
        <a:lstStyle/>
        <a:p>
          <a:endParaRPr lang="fr-FR"/>
        </a:p>
      </dgm:t>
    </dgm:pt>
    <dgm:pt modelId="{5C9C1961-9FCB-4CC7-83DD-7E8665778F57}">
      <dgm:prSet phldrT="[Texte]"/>
      <dgm:spPr>
        <a:solidFill>
          <a:schemeClr val="accent6">
            <a:lumMod val="75000"/>
          </a:schemeClr>
        </a:solidFill>
        <a:ln>
          <a:solidFill>
            <a:schemeClr val="accent6">
              <a:lumMod val="50000"/>
            </a:schemeClr>
          </a:solidFill>
        </a:ln>
      </dgm:spPr>
      <dgm:t>
        <a:bodyPr/>
        <a:lstStyle/>
        <a:p>
          <a:r>
            <a:rPr lang="fr-FR" dirty="0" smtClean="0"/>
            <a:t>Développement durable (volet environnemental uniquement)</a:t>
          </a:r>
          <a:endParaRPr lang="fr-FR" dirty="0"/>
        </a:p>
      </dgm:t>
    </dgm:pt>
    <dgm:pt modelId="{2D7D7B4C-0354-468C-A54C-1E4E392CA66C}" type="parTrans" cxnId="{F819D3AF-36C0-4707-A227-A2496C5F22BE}">
      <dgm:prSet/>
      <dgm:spPr/>
      <dgm:t>
        <a:bodyPr/>
        <a:lstStyle/>
        <a:p>
          <a:endParaRPr lang="fr-FR"/>
        </a:p>
      </dgm:t>
    </dgm:pt>
    <dgm:pt modelId="{19DA5405-928F-4311-858F-EFDB4D18D630}" type="sibTrans" cxnId="{F819D3AF-36C0-4707-A227-A2496C5F22BE}">
      <dgm:prSet/>
      <dgm:spPr/>
      <dgm:t>
        <a:bodyPr/>
        <a:lstStyle/>
        <a:p>
          <a:endParaRPr lang="fr-FR"/>
        </a:p>
      </dgm:t>
    </dgm:pt>
    <dgm:pt modelId="{7CB6CEEC-7A1D-4DF3-91D3-FBE8864CFA45}" type="pres">
      <dgm:prSet presAssocID="{02877A65-CC0B-4DD4-9D80-ED16DF8DF6D4}" presName="linearFlow" presStyleCnt="0">
        <dgm:presLayoutVars>
          <dgm:dir/>
          <dgm:resizeHandles val="exact"/>
        </dgm:presLayoutVars>
      </dgm:prSet>
      <dgm:spPr/>
      <dgm:t>
        <a:bodyPr/>
        <a:lstStyle/>
        <a:p>
          <a:endParaRPr lang="fr-FR"/>
        </a:p>
      </dgm:t>
    </dgm:pt>
    <dgm:pt modelId="{54346DB8-4A4C-4FBD-A367-C6E6A63693A4}" type="pres">
      <dgm:prSet presAssocID="{D1E790B9-C19C-42BB-8C15-C01A6040E7E1}" presName="comp" presStyleCnt="0"/>
      <dgm:spPr/>
    </dgm:pt>
    <dgm:pt modelId="{50214BEB-76E9-45D8-B41E-5702CA2DF2DE}" type="pres">
      <dgm:prSet presAssocID="{D1E790B9-C19C-42BB-8C15-C01A6040E7E1}" presName="rect2" presStyleLbl="node1" presStyleIdx="0" presStyleCnt="3" custScaleX="100005" custScaleY="95750" custLinFactNeighborX="7091" custLinFactNeighborY="3257">
        <dgm:presLayoutVars>
          <dgm:bulletEnabled val="1"/>
        </dgm:presLayoutVars>
      </dgm:prSet>
      <dgm:spPr/>
      <dgm:t>
        <a:bodyPr/>
        <a:lstStyle/>
        <a:p>
          <a:endParaRPr lang="fr-FR"/>
        </a:p>
      </dgm:t>
    </dgm:pt>
    <dgm:pt modelId="{BEEFA13F-0D10-4A24-9945-E1E769B76D84}" type="pres">
      <dgm:prSet presAssocID="{D1E790B9-C19C-42BB-8C15-C01A6040E7E1}" presName="rect1" presStyleLbl="lnNode1" presStyleIdx="0" presStyleCnt="3" custScaleX="156033" custLinFactX="-94236" custLinFactNeighborX="-100000" custLinFactNeighborY="3301"/>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000" r="-4000" b="-1000"/>
          </a:stretch>
        </a:blipFill>
      </dgm:spPr>
      <dgm:t>
        <a:bodyPr/>
        <a:lstStyle/>
        <a:p>
          <a:endParaRPr lang="fr-FR"/>
        </a:p>
      </dgm:t>
    </dgm:pt>
    <dgm:pt modelId="{641FD21B-AB2F-4E35-B4E5-26BD63CFC397}" type="pres">
      <dgm:prSet presAssocID="{96ABF565-40EC-44B7-9526-BEE806678E49}" presName="sibTrans" presStyleCnt="0"/>
      <dgm:spPr/>
    </dgm:pt>
    <dgm:pt modelId="{7F0F21C3-9463-42F5-B696-562D809DE451}" type="pres">
      <dgm:prSet presAssocID="{21801819-5124-4C66-8E91-9282B064A777}" presName="comp" presStyleCnt="0"/>
      <dgm:spPr/>
    </dgm:pt>
    <dgm:pt modelId="{A38704DC-597C-4494-A2E3-79DC41CF2FA2}" type="pres">
      <dgm:prSet presAssocID="{21801819-5124-4C66-8E91-9282B064A777}" presName="rect2" presStyleLbl="node1" presStyleIdx="1" presStyleCnt="3" custScaleX="100293" custScaleY="96510" custLinFactNeighborX="-86917" custLinFactNeighborY="-3681">
        <dgm:presLayoutVars>
          <dgm:bulletEnabled val="1"/>
        </dgm:presLayoutVars>
      </dgm:prSet>
      <dgm:spPr/>
      <dgm:t>
        <a:bodyPr/>
        <a:lstStyle/>
        <a:p>
          <a:endParaRPr lang="fr-FR"/>
        </a:p>
      </dgm:t>
    </dgm:pt>
    <dgm:pt modelId="{272D38B4-A169-4E97-8D3F-29B342B2B6AA}" type="pres">
      <dgm:prSet presAssocID="{21801819-5124-4C66-8E91-9282B064A777}" presName="rect1" presStyleLbl="lnNode1" presStyleIdx="1" presStyleCnt="3" custScaleX="153598" custScaleY="98840" custLinFactNeighborX="14447" custLinFactNeighborY="-2905"/>
      <dgm:spPr>
        <a:blipFill dpi="0" rotWithShape="1">
          <a:blip xmlns:r="http://schemas.openxmlformats.org/officeDocument/2006/relationships" r:embed="rId2"/>
          <a:srcRect/>
          <a:stretch>
            <a:fillRect l="-67000" r="-13000"/>
          </a:stretch>
        </a:blipFill>
      </dgm:spPr>
      <dgm:t>
        <a:bodyPr/>
        <a:lstStyle/>
        <a:p>
          <a:endParaRPr lang="fr-FR"/>
        </a:p>
      </dgm:t>
    </dgm:pt>
    <dgm:pt modelId="{29627327-F788-430C-8DC7-E61041AF322E}" type="pres">
      <dgm:prSet presAssocID="{E23B2B68-83EF-493D-BC40-C817255AD14E}" presName="sibTrans" presStyleCnt="0"/>
      <dgm:spPr/>
    </dgm:pt>
    <dgm:pt modelId="{C2D3F394-E14F-47C2-BCCE-8175E12AA8D5}" type="pres">
      <dgm:prSet presAssocID="{5C9C1961-9FCB-4CC7-83DD-7E8665778F57}" presName="comp" presStyleCnt="0"/>
      <dgm:spPr/>
    </dgm:pt>
    <dgm:pt modelId="{13C5F1AD-D444-4B9D-80AD-5CABAD66CBB9}" type="pres">
      <dgm:prSet presAssocID="{5C9C1961-9FCB-4CC7-83DD-7E8665778F57}" presName="rect2" presStyleLbl="node1" presStyleIdx="2" presStyleCnt="3" custScaleX="100293" custScaleY="95395" custLinFactNeighborX="11477" custLinFactNeighborY="-2502">
        <dgm:presLayoutVars>
          <dgm:bulletEnabled val="1"/>
        </dgm:presLayoutVars>
      </dgm:prSet>
      <dgm:spPr/>
      <dgm:t>
        <a:bodyPr/>
        <a:lstStyle/>
        <a:p>
          <a:endParaRPr lang="fr-FR"/>
        </a:p>
      </dgm:t>
    </dgm:pt>
    <dgm:pt modelId="{BF196751-9191-478E-8D3F-98AFEC59B0D9}" type="pres">
      <dgm:prSet presAssocID="{5C9C1961-9FCB-4CC7-83DD-7E8665778F57}" presName="rect1" presStyleLbl="lnNode1" presStyleIdx="2" presStyleCnt="3" custScaleX="153598" custScaleY="98840" custLinFactX="-68640" custLinFactNeighborX="-100000" custLinFactNeighborY="-4172"/>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t>
        <a:bodyPr/>
        <a:lstStyle/>
        <a:p>
          <a:endParaRPr lang="fr-FR"/>
        </a:p>
      </dgm:t>
    </dgm:pt>
  </dgm:ptLst>
  <dgm:cxnLst>
    <dgm:cxn modelId="{180528AF-3E9A-4177-BB9D-EEBF065CD3DC}" srcId="{02877A65-CC0B-4DD4-9D80-ED16DF8DF6D4}" destId="{D1E790B9-C19C-42BB-8C15-C01A6040E7E1}" srcOrd="0" destOrd="0" parTransId="{729E621A-1285-4CD3-A63D-124D9C08646E}" sibTransId="{96ABF565-40EC-44B7-9526-BEE806678E49}"/>
    <dgm:cxn modelId="{F819D3AF-36C0-4707-A227-A2496C5F22BE}" srcId="{02877A65-CC0B-4DD4-9D80-ED16DF8DF6D4}" destId="{5C9C1961-9FCB-4CC7-83DD-7E8665778F57}" srcOrd="2" destOrd="0" parTransId="{2D7D7B4C-0354-468C-A54C-1E4E392CA66C}" sibTransId="{19DA5405-928F-4311-858F-EFDB4D18D630}"/>
    <dgm:cxn modelId="{FF5ABF32-E198-4043-B472-37E5C51CF096}" type="presOf" srcId="{02877A65-CC0B-4DD4-9D80-ED16DF8DF6D4}" destId="{7CB6CEEC-7A1D-4DF3-91D3-FBE8864CFA45}" srcOrd="0" destOrd="0" presId="urn:microsoft.com/office/officeart/2008/layout/AlternatingPictureBlocks"/>
    <dgm:cxn modelId="{5418FBC9-F7BB-4630-822A-FFEF6CCB2491}" type="presOf" srcId="{D1E790B9-C19C-42BB-8C15-C01A6040E7E1}" destId="{50214BEB-76E9-45D8-B41E-5702CA2DF2DE}" srcOrd="0" destOrd="0" presId="urn:microsoft.com/office/officeart/2008/layout/AlternatingPictureBlocks"/>
    <dgm:cxn modelId="{FABAC033-35AA-4EA5-BD4B-69B0671E60C2}" type="presOf" srcId="{21801819-5124-4C66-8E91-9282B064A777}" destId="{A38704DC-597C-4494-A2E3-79DC41CF2FA2}" srcOrd="0" destOrd="0" presId="urn:microsoft.com/office/officeart/2008/layout/AlternatingPictureBlocks"/>
    <dgm:cxn modelId="{BDC94C90-3DDC-40AF-B9E7-BF9FEC126938}" srcId="{02877A65-CC0B-4DD4-9D80-ED16DF8DF6D4}" destId="{21801819-5124-4C66-8E91-9282B064A777}" srcOrd="1" destOrd="0" parTransId="{CC88D0C5-BAD7-4E39-9D22-5421DDC36409}" sibTransId="{E23B2B68-83EF-493D-BC40-C817255AD14E}"/>
    <dgm:cxn modelId="{E86369D8-48EF-4463-BC2D-32504B115FE2}" type="presOf" srcId="{5C9C1961-9FCB-4CC7-83DD-7E8665778F57}" destId="{13C5F1AD-D444-4B9D-80AD-5CABAD66CBB9}" srcOrd="0" destOrd="0" presId="urn:microsoft.com/office/officeart/2008/layout/AlternatingPictureBlocks"/>
    <dgm:cxn modelId="{07205B17-CE6D-49A8-B763-52459B5012A4}" type="presParOf" srcId="{7CB6CEEC-7A1D-4DF3-91D3-FBE8864CFA45}" destId="{54346DB8-4A4C-4FBD-A367-C6E6A63693A4}" srcOrd="0" destOrd="0" presId="urn:microsoft.com/office/officeart/2008/layout/AlternatingPictureBlocks"/>
    <dgm:cxn modelId="{03B630DC-11B3-4564-A463-45CDFE58B440}" type="presParOf" srcId="{54346DB8-4A4C-4FBD-A367-C6E6A63693A4}" destId="{50214BEB-76E9-45D8-B41E-5702CA2DF2DE}" srcOrd="0" destOrd="0" presId="urn:microsoft.com/office/officeart/2008/layout/AlternatingPictureBlocks"/>
    <dgm:cxn modelId="{579FC294-F6AC-46AC-9576-86D8CC74798D}" type="presParOf" srcId="{54346DB8-4A4C-4FBD-A367-C6E6A63693A4}" destId="{BEEFA13F-0D10-4A24-9945-E1E769B76D84}" srcOrd="1" destOrd="0" presId="urn:microsoft.com/office/officeart/2008/layout/AlternatingPictureBlocks"/>
    <dgm:cxn modelId="{0C20D6BE-12E3-4B8C-AE62-9384C026F7F4}" type="presParOf" srcId="{7CB6CEEC-7A1D-4DF3-91D3-FBE8864CFA45}" destId="{641FD21B-AB2F-4E35-B4E5-26BD63CFC397}" srcOrd="1" destOrd="0" presId="urn:microsoft.com/office/officeart/2008/layout/AlternatingPictureBlocks"/>
    <dgm:cxn modelId="{C4600513-A234-4573-8288-602A582C91CC}" type="presParOf" srcId="{7CB6CEEC-7A1D-4DF3-91D3-FBE8864CFA45}" destId="{7F0F21C3-9463-42F5-B696-562D809DE451}" srcOrd="2" destOrd="0" presId="urn:microsoft.com/office/officeart/2008/layout/AlternatingPictureBlocks"/>
    <dgm:cxn modelId="{F1DEA008-C577-45B1-935B-615F57B4453C}" type="presParOf" srcId="{7F0F21C3-9463-42F5-B696-562D809DE451}" destId="{A38704DC-597C-4494-A2E3-79DC41CF2FA2}" srcOrd="0" destOrd="0" presId="urn:microsoft.com/office/officeart/2008/layout/AlternatingPictureBlocks"/>
    <dgm:cxn modelId="{471713DF-2F17-44C8-96D2-1D2709A9C338}" type="presParOf" srcId="{7F0F21C3-9463-42F5-B696-562D809DE451}" destId="{272D38B4-A169-4E97-8D3F-29B342B2B6AA}" srcOrd="1" destOrd="0" presId="urn:microsoft.com/office/officeart/2008/layout/AlternatingPictureBlocks"/>
    <dgm:cxn modelId="{47ADA071-A5E5-4361-B75D-A73F4500F885}" type="presParOf" srcId="{7CB6CEEC-7A1D-4DF3-91D3-FBE8864CFA45}" destId="{29627327-F788-430C-8DC7-E61041AF322E}" srcOrd="3" destOrd="0" presId="urn:microsoft.com/office/officeart/2008/layout/AlternatingPictureBlocks"/>
    <dgm:cxn modelId="{CDC93B77-F928-47A5-9D0F-6BA5BED456D7}" type="presParOf" srcId="{7CB6CEEC-7A1D-4DF3-91D3-FBE8864CFA45}" destId="{C2D3F394-E14F-47C2-BCCE-8175E12AA8D5}" srcOrd="4" destOrd="0" presId="urn:microsoft.com/office/officeart/2008/layout/AlternatingPictureBlocks"/>
    <dgm:cxn modelId="{C934C2E9-3CE4-46F3-96B0-A8D129E7E515}" type="presParOf" srcId="{C2D3F394-E14F-47C2-BCCE-8175E12AA8D5}" destId="{13C5F1AD-D444-4B9D-80AD-5CABAD66CBB9}" srcOrd="0" destOrd="0" presId="urn:microsoft.com/office/officeart/2008/layout/AlternatingPictureBlocks"/>
    <dgm:cxn modelId="{66DA73B0-65F8-4C70-922C-095DC968B7F8}" type="presParOf" srcId="{C2D3F394-E14F-47C2-BCCE-8175E12AA8D5}" destId="{BF196751-9191-478E-8D3F-98AFEC59B0D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D7C2D-9569-4473-BA0A-64ABE129DAF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FR"/>
        </a:p>
      </dgm:t>
    </dgm:pt>
    <dgm:pt modelId="{57367679-FB58-4AA4-A107-0D801FCAEA87}" type="pres">
      <dgm:prSet presAssocID="{DB9D7C2D-9569-4473-BA0A-64ABE129DAFB}" presName="diagram" presStyleCnt="0">
        <dgm:presLayoutVars>
          <dgm:dir/>
          <dgm:resizeHandles val="exact"/>
        </dgm:presLayoutVars>
      </dgm:prSet>
      <dgm:spPr/>
      <dgm:t>
        <a:bodyPr/>
        <a:lstStyle/>
        <a:p>
          <a:endParaRPr lang="fr-FR"/>
        </a:p>
      </dgm:t>
    </dgm:pt>
  </dgm:ptLst>
  <dgm:cxnLst>
    <dgm:cxn modelId="{7B5B693E-09B0-4511-A6ED-77E29B91A927}" type="presOf" srcId="{DB9D7C2D-9569-4473-BA0A-64ABE129DAFB}" destId="{57367679-FB58-4AA4-A107-0D801FCAEA87}"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B1CA98-8405-405C-9FF5-CD4490D8C9C8}"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fr-FR"/>
        </a:p>
      </dgm:t>
    </dgm:pt>
    <dgm:pt modelId="{54FA98D4-2069-42E9-BF38-6FF42F82011F}">
      <dgm:prSet phldrT="[Texte]" custT="1"/>
      <dgm:spPr/>
      <dgm:t>
        <a:bodyPr/>
        <a:lstStyle/>
        <a:p>
          <a:r>
            <a:rPr lang="fr-FR" sz="2800" b="1" dirty="0" smtClean="0"/>
            <a:t>Programmation stratégique</a:t>
          </a:r>
          <a:endParaRPr lang="fr-FR" sz="2800" b="1" dirty="0"/>
        </a:p>
      </dgm:t>
    </dgm:pt>
    <dgm:pt modelId="{8DE3F23A-5BBC-4940-A15B-44AEB7345782}" type="parTrans" cxnId="{ED78F317-0268-4F98-B831-DF8F87A8D8CE}">
      <dgm:prSet/>
      <dgm:spPr/>
      <dgm:t>
        <a:bodyPr/>
        <a:lstStyle/>
        <a:p>
          <a:endParaRPr lang="fr-FR"/>
        </a:p>
      </dgm:t>
    </dgm:pt>
    <dgm:pt modelId="{1F724871-AA1A-4546-9081-42043F009239}" type="sibTrans" cxnId="{ED78F317-0268-4F98-B831-DF8F87A8D8CE}">
      <dgm:prSet/>
      <dgm:spPr/>
      <dgm:t>
        <a:bodyPr/>
        <a:lstStyle/>
        <a:p>
          <a:endParaRPr lang="fr-FR"/>
        </a:p>
      </dgm:t>
    </dgm:pt>
    <dgm:pt modelId="{B764D6D9-CFD3-48FE-B774-CDA1159844C9}">
      <dgm:prSet phldrT="[Texte]" custT="1"/>
      <dgm:spPr/>
      <dgm:t>
        <a:bodyPr/>
        <a:lstStyle/>
        <a:p>
          <a:r>
            <a:rPr lang="fr-FR" sz="2800" b="1" dirty="0" smtClean="0"/>
            <a:t>Programmation opérationnelle (sélection des opérations)</a:t>
          </a:r>
          <a:endParaRPr lang="fr-FR" sz="2800" b="1" dirty="0"/>
        </a:p>
      </dgm:t>
    </dgm:pt>
    <dgm:pt modelId="{D45F7D04-28E4-4025-B4C3-EA20A81C2946}" type="parTrans" cxnId="{6A322C43-7527-4341-B16C-259F946ABC94}">
      <dgm:prSet/>
      <dgm:spPr/>
      <dgm:t>
        <a:bodyPr/>
        <a:lstStyle/>
        <a:p>
          <a:endParaRPr lang="fr-FR"/>
        </a:p>
      </dgm:t>
    </dgm:pt>
    <dgm:pt modelId="{429248B8-7E5C-48A4-B3BA-DCDEADABC686}" type="sibTrans" cxnId="{6A322C43-7527-4341-B16C-259F946ABC94}">
      <dgm:prSet/>
      <dgm:spPr/>
      <dgm:t>
        <a:bodyPr/>
        <a:lstStyle/>
        <a:p>
          <a:endParaRPr lang="fr-FR"/>
        </a:p>
      </dgm:t>
    </dgm:pt>
    <dgm:pt modelId="{EFC18606-4A02-4325-B06F-4C87665C252F}">
      <dgm:prSet phldrT="[Texte]" custT="1"/>
      <dgm:spPr/>
      <dgm:t>
        <a:bodyPr/>
        <a:lstStyle/>
        <a:p>
          <a:r>
            <a:rPr lang="fr-FR" sz="1800" b="1" dirty="0" smtClean="0"/>
            <a:t>Analyse des besoins spécifiques</a:t>
          </a:r>
          <a:endParaRPr lang="fr-FR" sz="1800" b="1" dirty="0"/>
        </a:p>
      </dgm:t>
    </dgm:pt>
    <dgm:pt modelId="{E928EC76-197C-4E97-9631-E3BF3EEEC54B}" type="parTrans" cxnId="{C86463FC-C74A-41D0-88F8-4261F5BD3068}">
      <dgm:prSet/>
      <dgm:spPr/>
      <dgm:t>
        <a:bodyPr/>
        <a:lstStyle/>
        <a:p>
          <a:endParaRPr lang="fr-FR"/>
        </a:p>
      </dgm:t>
    </dgm:pt>
    <dgm:pt modelId="{A3C36F93-5A3E-4F57-8E85-C81727C31297}" type="sibTrans" cxnId="{C86463FC-C74A-41D0-88F8-4261F5BD3068}">
      <dgm:prSet/>
      <dgm:spPr/>
      <dgm:t>
        <a:bodyPr/>
        <a:lstStyle/>
        <a:p>
          <a:endParaRPr lang="fr-FR"/>
        </a:p>
      </dgm:t>
    </dgm:pt>
    <dgm:pt modelId="{4A4047FF-C242-49D4-A986-D87B9A99D752}">
      <dgm:prSet phldrT="[Texte]" custT="1"/>
      <dgm:spPr/>
      <dgm:t>
        <a:bodyPr/>
        <a:lstStyle/>
        <a:p>
          <a:r>
            <a:rPr lang="fr-FR" sz="1800" b="1" dirty="0" smtClean="0"/>
            <a:t>Sensibilisation</a:t>
          </a:r>
          <a:r>
            <a:rPr lang="fr-FR" sz="2000" dirty="0" smtClean="0"/>
            <a:t> </a:t>
          </a:r>
          <a:r>
            <a:rPr lang="fr-FR" sz="1800" b="1" dirty="0" smtClean="0"/>
            <a:t>et appui</a:t>
          </a:r>
          <a:endParaRPr lang="fr-FR" sz="1800" b="1" dirty="0"/>
        </a:p>
      </dgm:t>
    </dgm:pt>
    <dgm:pt modelId="{5C0DB09F-1E47-41D3-ACD4-57E7C1F8393B}" type="parTrans" cxnId="{8C9A7451-3A8E-4292-83E6-C82CAE58F752}">
      <dgm:prSet/>
      <dgm:spPr/>
      <dgm:t>
        <a:bodyPr/>
        <a:lstStyle/>
        <a:p>
          <a:endParaRPr lang="fr-FR"/>
        </a:p>
      </dgm:t>
    </dgm:pt>
    <dgm:pt modelId="{2C5BC7EC-322A-4870-B793-54576F3A5B26}" type="sibTrans" cxnId="{8C9A7451-3A8E-4292-83E6-C82CAE58F752}">
      <dgm:prSet/>
      <dgm:spPr/>
      <dgm:t>
        <a:bodyPr/>
        <a:lstStyle/>
        <a:p>
          <a:endParaRPr lang="fr-FR"/>
        </a:p>
      </dgm:t>
    </dgm:pt>
    <dgm:pt modelId="{FDE11D48-F774-403B-943F-6554166666D8}">
      <dgm:prSet phldrT="[Texte]" custT="1"/>
      <dgm:spPr/>
      <dgm:t>
        <a:bodyPr/>
        <a:lstStyle/>
        <a:p>
          <a:r>
            <a:rPr lang="fr-FR" sz="2800" b="1" dirty="0" err="1" smtClean="0"/>
            <a:t>Reporting</a:t>
          </a:r>
          <a:r>
            <a:rPr lang="fr-FR" sz="2800" b="1" dirty="0" smtClean="0"/>
            <a:t>/Evaluation</a:t>
          </a:r>
          <a:endParaRPr lang="fr-FR" sz="2800" b="1" dirty="0"/>
        </a:p>
      </dgm:t>
    </dgm:pt>
    <dgm:pt modelId="{FA08EDC9-5F2B-4C3D-838E-E60E6D9A54C4}" type="parTrans" cxnId="{47BA1C1E-A4D7-44AC-9017-9AE8E0096B60}">
      <dgm:prSet/>
      <dgm:spPr/>
      <dgm:t>
        <a:bodyPr/>
        <a:lstStyle/>
        <a:p>
          <a:endParaRPr lang="fr-FR"/>
        </a:p>
      </dgm:t>
    </dgm:pt>
    <dgm:pt modelId="{694B7D36-A556-40D8-9EE0-E7CC18AF17AD}" type="sibTrans" cxnId="{47BA1C1E-A4D7-44AC-9017-9AE8E0096B60}">
      <dgm:prSet/>
      <dgm:spPr/>
      <dgm:t>
        <a:bodyPr/>
        <a:lstStyle/>
        <a:p>
          <a:endParaRPr lang="fr-FR"/>
        </a:p>
      </dgm:t>
    </dgm:pt>
    <dgm:pt modelId="{4B69E77D-1B01-4554-A876-1B8A13603E8E}">
      <dgm:prSet phldrT="[Texte]" custT="1"/>
      <dgm:spPr/>
      <dgm:t>
        <a:bodyPr/>
        <a:lstStyle/>
        <a:p>
          <a:r>
            <a:rPr lang="fr-FR" sz="1800" b="1" dirty="0" smtClean="0"/>
            <a:t>Examen par les comités de suivi/comités techniques</a:t>
          </a:r>
          <a:endParaRPr lang="fr-FR" sz="1800" b="1" dirty="0"/>
        </a:p>
      </dgm:t>
    </dgm:pt>
    <dgm:pt modelId="{DCB87BA8-7881-4532-BF17-165BE221B2C1}" type="parTrans" cxnId="{9CDC05BA-4DC4-4F2C-ABE1-B80189D332E3}">
      <dgm:prSet/>
      <dgm:spPr/>
      <dgm:t>
        <a:bodyPr/>
        <a:lstStyle/>
        <a:p>
          <a:endParaRPr lang="fr-FR"/>
        </a:p>
      </dgm:t>
    </dgm:pt>
    <dgm:pt modelId="{1FCA7F82-C0A9-415A-A720-732FE41EBAA3}" type="sibTrans" cxnId="{9CDC05BA-4DC4-4F2C-ABE1-B80189D332E3}">
      <dgm:prSet/>
      <dgm:spPr/>
      <dgm:t>
        <a:bodyPr/>
        <a:lstStyle/>
        <a:p>
          <a:endParaRPr lang="fr-FR"/>
        </a:p>
      </dgm:t>
    </dgm:pt>
    <dgm:pt modelId="{B9E4966B-FDE3-4622-83BC-51B6177878AC}">
      <dgm:prSet phldrT="[Texte]" custT="1"/>
      <dgm:spPr/>
      <dgm:t>
        <a:bodyPr/>
        <a:lstStyle/>
        <a:p>
          <a:r>
            <a:rPr lang="fr-FR" sz="1800" b="1" dirty="0" smtClean="0"/>
            <a:t>Objectifs des rapports d’évaluation</a:t>
          </a:r>
          <a:endParaRPr lang="fr-FR" sz="1800" b="1" dirty="0"/>
        </a:p>
      </dgm:t>
    </dgm:pt>
    <dgm:pt modelId="{766FDC99-6FFD-44B4-9653-B81AD14406FE}" type="parTrans" cxnId="{064E4E06-5F90-4188-9649-C1B27F4AB58A}">
      <dgm:prSet/>
      <dgm:spPr/>
      <dgm:t>
        <a:bodyPr/>
        <a:lstStyle/>
        <a:p>
          <a:endParaRPr lang="fr-FR"/>
        </a:p>
      </dgm:t>
    </dgm:pt>
    <dgm:pt modelId="{A62DCE86-C39B-47B8-8A9C-C73F98CF658B}" type="sibTrans" cxnId="{064E4E06-5F90-4188-9649-C1B27F4AB58A}">
      <dgm:prSet/>
      <dgm:spPr/>
      <dgm:t>
        <a:bodyPr/>
        <a:lstStyle/>
        <a:p>
          <a:endParaRPr lang="fr-FR"/>
        </a:p>
      </dgm:t>
    </dgm:pt>
    <dgm:pt modelId="{6E4CC35A-78F8-4543-A8E3-A59DFF5FF832}">
      <dgm:prSet phldrT="[Texte]" custT="1"/>
      <dgm:spPr/>
      <dgm:t>
        <a:bodyPr/>
        <a:lstStyle/>
        <a:p>
          <a:r>
            <a:rPr lang="fr-FR" sz="1800" b="1" dirty="0" smtClean="0"/>
            <a:t>Objectifs</a:t>
          </a:r>
          <a:r>
            <a:rPr lang="fr-FR" sz="2000" b="1" dirty="0" smtClean="0"/>
            <a:t> chiffrés?</a:t>
          </a:r>
        </a:p>
      </dgm:t>
    </dgm:pt>
    <dgm:pt modelId="{EB482D6E-608E-4FEC-B7BB-D2B7B4366AF0}" type="parTrans" cxnId="{951F0006-C22E-4177-829D-55EF94EDCE25}">
      <dgm:prSet/>
      <dgm:spPr/>
      <dgm:t>
        <a:bodyPr/>
        <a:lstStyle/>
        <a:p>
          <a:endParaRPr lang="fr-FR"/>
        </a:p>
      </dgm:t>
    </dgm:pt>
    <dgm:pt modelId="{2FB8B11D-0672-4542-8569-A60FA7B1BBA2}" type="sibTrans" cxnId="{951F0006-C22E-4177-829D-55EF94EDCE25}">
      <dgm:prSet/>
      <dgm:spPr/>
      <dgm:t>
        <a:bodyPr/>
        <a:lstStyle/>
        <a:p>
          <a:endParaRPr lang="fr-FR"/>
        </a:p>
      </dgm:t>
    </dgm:pt>
    <dgm:pt modelId="{96429A02-F255-400F-9C78-7535DD6237B4}">
      <dgm:prSet phldrT="[Texte]" custT="1"/>
      <dgm:spPr/>
      <dgm:t>
        <a:bodyPr/>
        <a:lstStyle/>
        <a:p>
          <a:r>
            <a:rPr lang="fr-FR" sz="1800" b="1" dirty="0" smtClean="0"/>
            <a:t>Partenariat/Expertise locale</a:t>
          </a:r>
        </a:p>
      </dgm:t>
    </dgm:pt>
    <dgm:pt modelId="{FCBBE8BD-8762-473D-B70C-939D95E85395}" type="parTrans" cxnId="{B72ADD9A-6E12-4E22-A23A-F69F4A03803E}">
      <dgm:prSet/>
      <dgm:spPr/>
      <dgm:t>
        <a:bodyPr/>
        <a:lstStyle/>
        <a:p>
          <a:endParaRPr lang="fr-FR"/>
        </a:p>
      </dgm:t>
    </dgm:pt>
    <dgm:pt modelId="{8AE56738-4442-43A1-82A1-A2A1611242F8}" type="sibTrans" cxnId="{B72ADD9A-6E12-4E22-A23A-F69F4A03803E}">
      <dgm:prSet/>
      <dgm:spPr/>
      <dgm:t>
        <a:bodyPr/>
        <a:lstStyle/>
        <a:p>
          <a:endParaRPr lang="fr-FR"/>
        </a:p>
      </dgm:t>
    </dgm:pt>
    <dgm:pt modelId="{782962E6-0920-41D9-9A02-4089DAC9C57F}">
      <dgm:prSet phldrT="[Texte]" custT="1"/>
      <dgm:spPr/>
      <dgm:t>
        <a:bodyPr/>
        <a:lstStyle/>
        <a:p>
          <a:r>
            <a:rPr lang="fr-FR" sz="1800" b="1" dirty="0" smtClean="0"/>
            <a:t>Diagnostics</a:t>
          </a:r>
          <a:r>
            <a:rPr lang="fr-FR" sz="2000" b="1" dirty="0" smtClean="0"/>
            <a:t> ciblés</a:t>
          </a:r>
        </a:p>
      </dgm:t>
    </dgm:pt>
    <dgm:pt modelId="{3CFAB3FC-8C97-4EEA-B8AC-2AE1DECBDFB3}" type="parTrans" cxnId="{23F79561-BC36-4CAE-A8AA-80F248E39BE6}">
      <dgm:prSet/>
      <dgm:spPr/>
      <dgm:t>
        <a:bodyPr/>
        <a:lstStyle/>
        <a:p>
          <a:endParaRPr lang="fr-FR"/>
        </a:p>
      </dgm:t>
    </dgm:pt>
    <dgm:pt modelId="{D5FCC01A-D436-4A2C-81C5-095A0691F9D6}" type="sibTrans" cxnId="{23F79561-BC36-4CAE-A8AA-80F248E39BE6}">
      <dgm:prSet/>
      <dgm:spPr/>
      <dgm:t>
        <a:bodyPr/>
        <a:lstStyle/>
        <a:p>
          <a:endParaRPr lang="fr-FR"/>
        </a:p>
      </dgm:t>
    </dgm:pt>
    <dgm:pt modelId="{F7AAE946-13B0-4CB0-8DFE-7A27536C6CA0}">
      <dgm:prSet custT="1"/>
      <dgm:spPr/>
      <dgm:t>
        <a:bodyPr/>
        <a:lstStyle/>
        <a:p>
          <a:r>
            <a:rPr lang="fr-FR" sz="1800" b="1" dirty="0" smtClean="0"/>
            <a:t>Priorité transversale vs objectif spécifique</a:t>
          </a:r>
          <a:endParaRPr lang="fr-FR" sz="1800" b="1" dirty="0"/>
        </a:p>
      </dgm:t>
    </dgm:pt>
    <dgm:pt modelId="{C2EAAF78-7301-46B5-8F4F-9A3E531EA7A7}" type="parTrans" cxnId="{21B5D422-D81D-40EC-97D1-CB2564ABD1D3}">
      <dgm:prSet/>
      <dgm:spPr/>
      <dgm:t>
        <a:bodyPr/>
        <a:lstStyle/>
        <a:p>
          <a:endParaRPr lang="fr-FR"/>
        </a:p>
      </dgm:t>
    </dgm:pt>
    <dgm:pt modelId="{3FA6301A-EBF9-4B05-9DB6-14CE6FF41B41}" type="sibTrans" cxnId="{21B5D422-D81D-40EC-97D1-CB2564ABD1D3}">
      <dgm:prSet/>
      <dgm:spPr/>
      <dgm:t>
        <a:bodyPr/>
        <a:lstStyle/>
        <a:p>
          <a:endParaRPr lang="fr-FR"/>
        </a:p>
      </dgm:t>
    </dgm:pt>
    <dgm:pt modelId="{0D720368-6580-4970-A485-800B7BB3266D}">
      <dgm:prSet phldrT="[Texte]" custT="1"/>
      <dgm:spPr/>
      <dgm:t>
        <a:bodyPr/>
        <a:lstStyle/>
        <a:p>
          <a:r>
            <a:rPr lang="fr-FR" sz="1800" b="1" dirty="0" smtClean="0"/>
            <a:t>Collectes de données spécifiques</a:t>
          </a:r>
          <a:endParaRPr lang="fr-FR" sz="1800" b="1" dirty="0"/>
        </a:p>
      </dgm:t>
    </dgm:pt>
    <dgm:pt modelId="{E0BDDA1A-2EA1-4005-9B33-2485714AFE49}" type="parTrans" cxnId="{8F1FB81B-5483-45BE-B937-7C5F6BEF088B}">
      <dgm:prSet/>
      <dgm:spPr/>
      <dgm:t>
        <a:bodyPr/>
        <a:lstStyle/>
        <a:p>
          <a:endParaRPr lang="fr-FR"/>
        </a:p>
      </dgm:t>
    </dgm:pt>
    <dgm:pt modelId="{D4D288D3-251C-4921-9162-1271177B01B4}" type="sibTrans" cxnId="{8F1FB81B-5483-45BE-B937-7C5F6BEF088B}">
      <dgm:prSet/>
      <dgm:spPr/>
      <dgm:t>
        <a:bodyPr/>
        <a:lstStyle/>
        <a:p>
          <a:endParaRPr lang="fr-FR"/>
        </a:p>
      </dgm:t>
    </dgm:pt>
    <dgm:pt modelId="{44356178-4AF8-4D76-BBEA-B58260E024B6}" type="pres">
      <dgm:prSet presAssocID="{15B1CA98-8405-405C-9FF5-CD4490D8C9C8}" presName="Name0" presStyleCnt="0">
        <dgm:presLayoutVars>
          <dgm:dir/>
          <dgm:animLvl val="lvl"/>
          <dgm:resizeHandles val="exact"/>
        </dgm:presLayoutVars>
      </dgm:prSet>
      <dgm:spPr/>
      <dgm:t>
        <a:bodyPr/>
        <a:lstStyle/>
        <a:p>
          <a:endParaRPr lang="fr-FR"/>
        </a:p>
      </dgm:t>
    </dgm:pt>
    <dgm:pt modelId="{C5B835DA-F285-4FA0-8F47-3B710FD1C3DD}" type="pres">
      <dgm:prSet presAssocID="{FDE11D48-F774-403B-943F-6554166666D8}" presName="boxAndChildren" presStyleCnt="0"/>
      <dgm:spPr/>
    </dgm:pt>
    <dgm:pt modelId="{D23553D5-9BCB-425D-9FCD-28A9F53D485F}" type="pres">
      <dgm:prSet presAssocID="{FDE11D48-F774-403B-943F-6554166666D8}" presName="parentTextBox" presStyleLbl="node1" presStyleIdx="0" presStyleCnt="3"/>
      <dgm:spPr/>
      <dgm:t>
        <a:bodyPr/>
        <a:lstStyle/>
        <a:p>
          <a:endParaRPr lang="fr-FR"/>
        </a:p>
      </dgm:t>
    </dgm:pt>
    <dgm:pt modelId="{5E56FDAA-065C-499F-AF37-DCBC85631CE5}" type="pres">
      <dgm:prSet presAssocID="{FDE11D48-F774-403B-943F-6554166666D8}" presName="entireBox" presStyleLbl="node1" presStyleIdx="0" presStyleCnt="3"/>
      <dgm:spPr/>
      <dgm:t>
        <a:bodyPr/>
        <a:lstStyle/>
        <a:p>
          <a:endParaRPr lang="fr-FR"/>
        </a:p>
      </dgm:t>
    </dgm:pt>
    <dgm:pt modelId="{28187888-2D64-4129-B217-0005F0644816}" type="pres">
      <dgm:prSet presAssocID="{FDE11D48-F774-403B-943F-6554166666D8}" presName="descendantBox" presStyleCnt="0"/>
      <dgm:spPr/>
    </dgm:pt>
    <dgm:pt modelId="{2737FA5F-2159-4AF4-BDF5-E3F071A90365}" type="pres">
      <dgm:prSet presAssocID="{4B69E77D-1B01-4554-A876-1B8A13603E8E}" presName="childTextBox" presStyleLbl="fgAccFollowNode1" presStyleIdx="0" presStyleCnt="9">
        <dgm:presLayoutVars>
          <dgm:bulletEnabled val="1"/>
        </dgm:presLayoutVars>
      </dgm:prSet>
      <dgm:spPr/>
      <dgm:t>
        <a:bodyPr/>
        <a:lstStyle/>
        <a:p>
          <a:endParaRPr lang="fr-FR"/>
        </a:p>
      </dgm:t>
    </dgm:pt>
    <dgm:pt modelId="{B1754876-6BE2-488D-BB8B-4B32D2C9C32D}" type="pres">
      <dgm:prSet presAssocID="{0D720368-6580-4970-A485-800B7BB3266D}" presName="childTextBox" presStyleLbl="fgAccFollowNode1" presStyleIdx="1" presStyleCnt="9">
        <dgm:presLayoutVars>
          <dgm:bulletEnabled val="1"/>
        </dgm:presLayoutVars>
      </dgm:prSet>
      <dgm:spPr/>
      <dgm:t>
        <a:bodyPr/>
        <a:lstStyle/>
        <a:p>
          <a:endParaRPr lang="fr-FR"/>
        </a:p>
      </dgm:t>
    </dgm:pt>
    <dgm:pt modelId="{C0C61DC1-4C8E-4E82-998A-3B549EF3CE0B}" type="pres">
      <dgm:prSet presAssocID="{B9E4966B-FDE3-4622-83BC-51B6177878AC}" presName="childTextBox" presStyleLbl="fgAccFollowNode1" presStyleIdx="2" presStyleCnt="9">
        <dgm:presLayoutVars>
          <dgm:bulletEnabled val="1"/>
        </dgm:presLayoutVars>
      </dgm:prSet>
      <dgm:spPr/>
      <dgm:t>
        <a:bodyPr/>
        <a:lstStyle/>
        <a:p>
          <a:endParaRPr lang="fr-FR"/>
        </a:p>
      </dgm:t>
    </dgm:pt>
    <dgm:pt modelId="{D1585945-F43C-4FEE-B828-42DC1D02A9C2}" type="pres">
      <dgm:prSet presAssocID="{429248B8-7E5C-48A4-B3BA-DCDEADABC686}" presName="sp" presStyleCnt="0"/>
      <dgm:spPr/>
    </dgm:pt>
    <dgm:pt modelId="{E3A6CE04-3A5B-4135-9AA2-F594C2313289}" type="pres">
      <dgm:prSet presAssocID="{B764D6D9-CFD3-48FE-B774-CDA1159844C9}" presName="arrowAndChildren" presStyleCnt="0"/>
      <dgm:spPr/>
    </dgm:pt>
    <dgm:pt modelId="{8C542E24-647E-4C59-9D64-EC972F7396AD}" type="pres">
      <dgm:prSet presAssocID="{B764D6D9-CFD3-48FE-B774-CDA1159844C9}" presName="parentTextArrow" presStyleLbl="node1" presStyleIdx="0" presStyleCnt="3"/>
      <dgm:spPr/>
      <dgm:t>
        <a:bodyPr/>
        <a:lstStyle/>
        <a:p>
          <a:endParaRPr lang="fr-FR"/>
        </a:p>
      </dgm:t>
    </dgm:pt>
    <dgm:pt modelId="{E23F8108-0E16-4A7A-AB13-2EC99B7D59AA}" type="pres">
      <dgm:prSet presAssocID="{B764D6D9-CFD3-48FE-B774-CDA1159844C9}" presName="arrow" presStyleLbl="node1" presStyleIdx="1" presStyleCnt="3" custLinFactNeighborX="-258"/>
      <dgm:spPr/>
      <dgm:t>
        <a:bodyPr/>
        <a:lstStyle/>
        <a:p>
          <a:endParaRPr lang="fr-FR"/>
        </a:p>
      </dgm:t>
    </dgm:pt>
    <dgm:pt modelId="{0BE1F5E2-7BFF-47AF-BC17-A5B7C2DE700F}" type="pres">
      <dgm:prSet presAssocID="{B764D6D9-CFD3-48FE-B774-CDA1159844C9}" presName="descendantArrow" presStyleCnt="0"/>
      <dgm:spPr/>
    </dgm:pt>
    <dgm:pt modelId="{95C96A0E-C4F9-455B-8429-944DD94D3FBE}" type="pres">
      <dgm:prSet presAssocID="{EFC18606-4A02-4325-B06F-4C87665C252F}" presName="childTextArrow" presStyleLbl="fgAccFollowNode1" presStyleIdx="3" presStyleCnt="9" custLinFactX="761" custLinFactNeighborX="100000" custLinFactNeighborY="2240">
        <dgm:presLayoutVars>
          <dgm:bulletEnabled val="1"/>
        </dgm:presLayoutVars>
      </dgm:prSet>
      <dgm:spPr/>
      <dgm:t>
        <a:bodyPr/>
        <a:lstStyle/>
        <a:p>
          <a:endParaRPr lang="fr-FR"/>
        </a:p>
      </dgm:t>
    </dgm:pt>
    <dgm:pt modelId="{AB065050-346B-4C49-B8A5-351D836E862B}" type="pres">
      <dgm:prSet presAssocID="{4A4047FF-C242-49D4-A986-D87B9A99D752}" presName="childTextArrow" presStyleLbl="fgAccFollowNode1" presStyleIdx="4" presStyleCnt="9" custLinFactX="-147" custLinFactNeighborX="-100000" custLinFactNeighborY="4483">
        <dgm:presLayoutVars>
          <dgm:bulletEnabled val="1"/>
        </dgm:presLayoutVars>
      </dgm:prSet>
      <dgm:spPr/>
      <dgm:t>
        <a:bodyPr/>
        <a:lstStyle/>
        <a:p>
          <a:endParaRPr lang="fr-FR"/>
        </a:p>
      </dgm:t>
    </dgm:pt>
    <dgm:pt modelId="{6BA6A7E5-5D6A-485B-9A46-6F3BB987DBD7}" type="pres">
      <dgm:prSet presAssocID="{F7AAE946-13B0-4CB0-8DFE-7A27536C6CA0}" presName="childTextArrow" presStyleLbl="fgAccFollowNode1" presStyleIdx="5" presStyleCnt="9">
        <dgm:presLayoutVars>
          <dgm:bulletEnabled val="1"/>
        </dgm:presLayoutVars>
      </dgm:prSet>
      <dgm:spPr/>
      <dgm:t>
        <a:bodyPr/>
        <a:lstStyle/>
        <a:p>
          <a:endParaRPr lang="fr-FR"/>
        </a:p>
      </dgm:t>
    </dgm:pt>
    <dgm:pt modelId="{EB3AD4B6-CA29-477A-81BF-856AD1F6F9CA}" type="pres">
      <dgm:prSet presAssocID="{1F724871-AA1A-4546-9081-42043F009239}" presName="sp" presStyleCnt="0"/>
      <dgm:spPr/>
    </dgm:pt>
    <dgm:pt modelId="{52DBF6E0-EEC3-4B0D-BAD1-F843A4BBA0A0}" type="pres">
      <dgm:prSet presAssocID="{54FA98D4-2069-42E9-BF38-6FF42F82011F}" presName="arrowAndChildren" presStyleCnt="0"/>
      <dgm:spPr/>
    </dgm:pt>
    <dgm:pt modelId="{0708AD4B-AE64-4F2F-B3FD-9D313BC5149C}" type="pres">
      <dgm:prSet presAssocID="{54FA98D4-2069-42E9-BF38-6FF42F82011F}" presName="parentTextArrow" presStyleLbl="node1" presStyleIdx="1" presStyleCnt="3"/>
      <dgm:spPr/>
      <dgm:t>
        <a:bodyPr/>
        <a:lstStyle/>
        <a:p>
          <a:endParaRPr lang="fr-FR"/>
        </a:p>
      </dgm:t>
    </dgm:pt>
    <dgm:pt modelId="{315E6793-7F81-4A6D-A5A2-9029A9FEDD20}" type="pres">
      <dgm:prSet presAssocID="{54FA98D4-2069-42E9-BF38-6FF42F82011F}" presName="arrow" presStyleLbl="node1" presStyleIdx="2" presStyleCnt="3"/>
      <dgm:spPr/>
      <dgm:t>
        <a:bodyPr/>
        <a:lstStyle/>
        <a:p>
          <a:endParaRPr lang="fr-FR"/>
        </a:p>
      </dgm:t>
    </dgm:pt>
    <dgm:pt modelId="{B490A6E6-098D-46ED-9D10-E8CF101EF4F6}" type="pres">
      <dgm:prSet presAssocID="{54FA98D4-2069-42E9-BF38-6FF42F82011F}" presName="descendantArrow" presStyleCnt="0"/>
      <dgm:spPr/>
    </dgm:pt>
    <dgm:pt modelId="{4F646FAA-DE22-4E92-A767-4F245145BEC6}" type="pres">
      <dgm:prSet presAssocID="{96429A02-F255-400F-9C78-7535DD6237B4}" presName="childTextArrow" presStyleLbl="fgAccFollowNode1" presStyleIdx="6" presStyleCnt="9">
        <dgm:presLayoutVars>
          <dgm:bulletEnabled val="1"/>
        </dgm:presLayoutVars>
      </dgm:prSet>
      <dgm:spPr/>
      <dgm:t>
        <a:bodyPr/>
        <a:lstStyle/>
        <a:p>
          <a:endParaRPr lang="fr-FR"/>
        </a:p>
      </dgm:t>
    </dgm:pt>
    <dgm:pt modelId="{1422D7B5-5E6F-43EB-AE20-8BE171159079}" type="pres">
      <dgm:prSet presAssocID="{782962E6-0920-41D9-9A02-4089DAC9C57F}" presName="childTextArrow" presStyleLbl="fgAccFollowNode1" presStyleIdx="7" presStyleCnt="9">
        <dgm:presLayoutVars>
          <dgm:bulletEnabled val="1"/>
        </dgm:presLayoutVars>
      </dgm:prSet>
      <dgm:spPr/>
      <dgm:t>
        <a:bodyPr/>
        <a:lstStyle/>
        <a:p>
          <a:endParaRPr lang="fr-FR"/>
        </a:p>
      </dgm:t>
    </dgm:pt>
    <dgm:pt modelId="{5E6E39BF-227E-4505-AE01-A76686C3516F}" type="pres">
      <dgm:prSet presAssocID="{6E4CC35A-78F8-4543-A8E3-A59DFF5FF832}" presName="childTextArrow" presStyleLbl="fgAccFollowNode1" presStyleIdx="8" presStyleCnt="9">
        <dgm:presLayoutVars>
          <dgm:bulletEnabled val="1"/>
        </dgm:presLayoutVars>
      </dgm:prSet>
      <dgm:spPr/>
      <dgm:t>
        <a:bodyPr/>
        <a:lstStyle/>
        <a:p>
          <a:endParaRPr lang="fr-FR"/>
        </a:p>
      </dgm:t>
    </dgm:pt>
  </dgm:ptLst>
  <dgm:cxnLst>
    <dgm:cxn modelId="{424618BA-A2AA-45DA-805E-69D95C34888C}" type="presOf" srcId="{54FA98D4-2069-42E9-BF38-6FF42F82011F}" destId="{315E6793-7F81-4A6D-A5A2-9029A9FEDD20}" srcOrd="1" destOrd="0" presId="urn:microsoft.com/office/officeart/2005/8/layout/process4"/>
    <dgm:cxn modelId="{BFBAEA66-5F87-4E12-A3E8-EF22D0F36645}" type="presOf" srcId="{782962E6-0920-41D9-9A02-4089DAC9C57F}" destId="{1422D7B5-5E6F-43EB-AE20-8BE171159079}" srcOrd="0" destOrd="0" presId="urn:microsoft.com/office/officeart/2005/8/layout/process4"/>
    <dgm:cxn modelId="{951F0006-C22E-4177-829D-55EF94EDCE25}" srcId="{54FA98D4-2069-42E9-BF38-6FF42F82011F}" destId="{6E4CC35A-78F8-4543-A8E3-A59DFF5FF832}" srcOrd="2" destOrd="0" parTransId="{EB482D6E-608E-4FEC-B7BB-D2B7B4366AF0}" sibTransId="{2FB8B11D-0672-4542-8569-A60FA7B1BBA2}"/>
    <dgm:cxn modelId="{72738AFC-EC50-4401-93DA-2D51FC5E5958}" type="presOf" srcId="{54FA98D4-2069-42E9-BF38-6FF42F82011F}" destId="{0708AD4B-AE64-4F2F-B3FD-9D313BC5149C}" srcOrd="0" destOrd="0" presId="urn:microsoft.com/office/officeart/2005/8/layout/process4"/>
    <dgm:cxn modelId="{C86463FC-C74A-41D0-88F8-4261F5BD3068}" srcId="{B764D6D9-CFD3-48FE-B774-CDA1159844C9}" destId="{EFC18606-4A02-4325-B06F-4C87665C252F}" srcOrd="0" destOrd="0" parTransId="{E928EC76-197C-4E97-9631-E3BF3EEEC54B}" sibTransId="{A3C36F93-5A3E-4F57-8E85-C81727C31297}"/>
    <dgm:cxn modelId="{8B297356-1ACD-4CA4-8C29-65F892AA4BCA}" type="presOf" srcId="{0D720368-6580-4970-A485-800B7BB3266D}" destId="{B1754876-6BE2-488D-BB8B-4B32D2C9C32D}" srcOrd="0" destOrd="0" presId="urn:microsoft.com/office/officeart/2005/8/layout/process4"/>
    <dgm:cxn modelId="{ED78F317-0268-4F98-B831-DF8F87A8D8CE}" srcId="{15B1CA98-8405-405C-9FF5-CD4490D8C9C8}" destId="{54FA98D4-2069-42E9-BF38-6FF42F82011F}" srcOrd="0" destOrd="0" parTransId="{8DE3F23A-5BBC-4940-A15B-44AEB7345782}" sibTransId="{1F724871-AA1A-4546-9081-42043F009239}"/>
    <dgm:cxn modelId="{47BA1C1E-A4D7-44AC-9017-9AE8E0096B60}" srcId="{15B1CA98-8405-405C-9FF5-CD4490D8C9C8}" destId="{FDE11D48-F774-403B-943F-6554166666D8}" srcOrd="2" destOrd="0" parTransId="{FA08EDC9-5F2B-4C3D-838E-E60E6D9A54C4}" sibTransId="{694B7D36-A556-40D8-9EE0-E7CC18AF17AD}"/>
    <dgm:cxn modelId="{96FDF0BE-76AD-4824-8000-F9593540C9DB}" type="presOf" srcId="{B764D6D9-CFD3-48FE-B774-CDA1159844C9}" destId="{8C542E24-647E-4C59-9D64-EC972F7396AD}" srcOrd="0" destOrd="0" presId="urn:microsoft.com/office/officeart/2005/8/layout/process4"/>
    <dgm:cxn modelId="{8C9A7451-3A8E-4292-83E6-C82CAE58F752}" srcId="{B764D6D9-CFD3-48FE-B774-CDA1159844C9}" destId="{4A4047FF-C242-49D4-A986-D87B9A99D752}" srcOrd="1" destOrd="0" parTransId="{5C0DB09F-1E47-41D3-ACD4-57E7C1F8393B}" sibTransId="{2C5BC7EC-322A-4870-B793-54576F3A5B26}"/>
    <dgm:cxn modelId="{B72ADD9A-6E12-4E22-A23A-F69F4A03803E}" srcId="{54FA98D4-2069-42E9-BF38-6FF42F82011F}" destId="{96429A02-F255-400F-9C78-7535DD6237B4}" srcOrd="0" destOrd="0" parTransId="{FCBBE8BD-8762-473D-B70C-939D95E85395}" sibTransId="{8AE56738-4442-43A1-82A1-A2A1611242F8}"/>
    <dgm:cxn modelId="{6A322C43-7527-4341-B16C-259F946ABC94}" srcId="{15B1CA98-8405-405C-9FF5-CD4490D8C9C8}" destId="{B764D6D9-CFD3-48FE-B774-CDA1159844C9}" srcOrd="1" destOrd="0" parTransId="{D45F7D04-28E4-4025-B4C3-EA20A81C2946}" sibTransId="{429248B8-7E5C-48A4-B3BA-DCDEADABC686}"/>
    <dgm:cxn modelId="{6C70FBA8-DE95-4F7B-81C3-0615020D10C8}" type="presOf" srcId="{4B69E77D-1B01-4554-A876-1B8A13603E8E}" destId="{2737FA5F-2159-4AF4-BDF5-E3F071A90365}" srcOrd="0" destOrd="0" presId="urn:microsoft.com/office/officeart/2005/8/layout/process4"/>
    <dgm:cxn modelId="{9CDC05BA-4DC4-4F2C-ABE1-B80189D332E3}" srcId="{FDE11D48-F774-403B-943F-6554166666D8}" destId="{4B69E77D-1B01-4554-A876-1B8A13603E8E}" srcOrd="0" destOrd="0" parTransId="{DCB87BA8-7881-4532-BF17-165BE221B2C1}" sibTransId="{1FCA7F82-C0A9-415A-A720-732FE41EBAA3}"/>
    <dgm:cxn modelId="{EB346BF4-6875-46D6-AA36-49D4576B3E32}" type="presOf" srcId="{FDE11D48-F774-403B-943F-6554166666D8}" destId="{5E56FDAA-065C-499F-AF37-DCBC85631CE5}" srcOrd="1" destOrd="0" presId="urn:microsoft.com/office/officeart/2005/8/layout/process4"/>
    <dgm:cxn modelId="{0F936580-60E3-40C5-8E3B-76D2845FD22F}" type="presOf" srcId="{F7AAE946-13B0-4CB0-8DFE-7A27536C6CA0}" destId="{6BA6A7E5-5D6A-485B-9A46-6F3BB987DBD7}" srcOrd="0" destOrd="0" presId="urn:microsoft.com/office/officeart/2005/8/layout/process4"/>
    <dgm:cxn modelId="{A795EEB8-1176-401F-B026-3C140B192BB6}" type="presOf" srcId="{EFC18606-4A02-4325-B06F-4C87665C252F}" destId="{95C96A0E-C4F9-455B-8429-944DD94D3FBE}" srcOrd="0" destOrd="0" presId="urn:microsoft.com/office/officeart/2005/8/layout/process4"/>
    <dgm:cxn modelId="{21B5D422-D81D-40EC-97D1-CB2564ABD1D3}" srcId="{B764D6D9-CFD3-48FE-B774-CDA1159844C9}" destId="{F7AAE946-13B0-4CB0-8DFE-7A27536C6CA0}" srcOrd="2" destOrd="0" parTransId="{C2EAAF78-7301-46B5-8F4F-9A3E531EA7A7}" sibTransId="{3FA6301A-EBF9-4B05-9DB6-14CE6FF41B41}"/>
    <dgm:cxn modelId="{064E4E06-5F90-4188-9649-C1B27F4AB58A}" srcId="{FDE11D48-F774-403B-943F-6554166666D8}" destId="{B9E4966B-FDE3-4622-83BC-51B6177878AC}" srcOrd="2" destOrd="0" parTransId="{766FDC99-6FFD-44B4-9653-B81AD14406FE}" sibTransId="{A62DCE86-C39B-47B8-8A9C-C73F98CF658B}"/>
    <dgm:cxn modelId="{502DEE0E-F0D5-4AD5-9AF5-42934BD9E8F7}" type="presOf" srcId="{FDE11D48-F774-403B-943F-6554166666D8}" destId="{D23553D5-9BCB-425D-9FCD-28A9F53D485F}" srcOrd="0" destOrd="0" presId="urn:microsoft.com/office/officeart/2005/8/layout/process4"/>
    <dgm:cxn modelId="{23F79561-BC36-4CAE-A8AA-80F248E39BE6}" srcId="{54FA98D4-2069-42E9-BF38-6FF42F82011F}" destId="{782962E6-0920-41D9-9A02-4089DAC9C57F}" srcOrd="1" destOrd="0" parTransId="{3CFAB3FC-8C97-4EEA-B8AC-2AE1DECBDFB3}" sibTransId="{D5FCC01A-D436-4A2C-81C5-095A0691F9D6}"/>
    <dgm:cxn modelId="{E6E0E269-E5A7-41FD-BEB3-152DD222BC6D}" type="presOf" srcId="{6E4CC35A-78F8-4543-A8E3-A59DFF5FF832}" destId="{5E6E39BF-227E-4505-AE01-A76686C3516F}" srcOrd="0" destOrd="0" presId="urn:microsoft.com/office/officeart/2005/8/layout/process4"/>
    <dgm:cxn modelId="{40F2E6D7-DC62-4E0D-A606-0BF8CF1ACB83}" type="presOf" srcId="{96429A02-F255-400F-9C78-7535DD6237B4}" destId="{4F646FAA-DE22-4E92-A767-4F245145BEC6}" srcOrd="0" destOrd="0" presId="urn:microsoft.com/office/officeart/2005/8/layout/process4"/>
    <dgm:cxn modelId="{311926C6-0310-412C-9F40-08FA2DB3FAC3}" type="presOf" srcId="{4A4047FF-C242-49D4-A986-D87B9A99D752}" destId="{AB065050-346B-4C49-B8A5-351D836E862B}" srcOrd="0" destOrd="0" presId="urn:microsoft.com/office/officeart/2005/8/layout/process4"/>
    <dgm:cxn modelId="{736AC937-3BC1-4AB0-B182-6C0F80F0A3F5}" type="presOf" srcId="{15B1CA98-8405-405C-9FF5-CD4490D8C9C8}" destId="{44356178-4AF8-4D76-BBEA-B58260E024B6}" srcOrd="0" destOrd="0" presId="urn:microsoft.com/office/officeart/2005/8/layout/process4"/>
    <dgm:cxn modelId="{8F1FB81B-5483-45BE-B937-7C5F6BEF088B}" srcId="{FDE11D48-F774-403B-943F-6554166666D8}" destId="{0D720368-6580-4970-A485-800B7BB3266D}" srcOrd="1" destOrd="0" parTransId="{E0BDDA1A-2EA1-4005-9B33-2485714AFE49}" sibTransId="{D4D288D3-251C-4921-9162-1271177B01B4}"/>
    <dgm:cxn modelId="{D63F0E8E-0ACD-4396-8DD0-0A626A9D66BF}" type="presOf" srcId="{B9E4966B-FDE3-4622-83BC-51B6177878AC}" destId="{C0C61DC1-4C8E-4E82-998A-3B549EF3CE0B}" srcOrd="0" destOrd="0" presId="urn:microsoft.com/office/officeart/2005/8/layout/process4"/>
    <dgm:cxn modelId="{CCC90157-5C19-4EFB-8EF9-DC2A86023BA0}" type="presOf" srcId="{B764D6D9-CFD3-48FE-B774-CDA1159844C9}" destId="{E23F8108-0E16-4A7A-AB13-2EC99B7D59AA}" srcOrd="1" destOrd="0" presId="urn:microsoft.com/office/officeart/2005/8/layout/process4"/>
    <dgm:cxn modelId="{10188038-F580-45C8-B8A1-6C2D7674478B}" type="presParOf" srcId="{44356178-4AF8-4D76-BBEA-B58260E024B6}" destId="{C5B835DA-F285-4FA0-8F47-3B710FD1C3DD}" srcOrd="0" destOrd="0" presId="urn:microsoft.com/office/officeart/2005/8/layout/process4"/>
    <dgm:cxn modelId="{5F95CA5B-B1CE-4140-917F-9FE6B690798F}" type="presParOf" srcId="{C5B835DA-F285-4FA0-8F47-3B710FD1C3DD}" destId="{D23553D5-9BCB-425D-9FCD-28A9F53D485F}" srcOrd="0" destOrd="0" presId="urn:microsoft.com/office/officeart/2005/8/layout/process4"/>
    <dgm:cxn modelId="{0E363F71-3E5E-433A-A403-40F9BBF5E956}" type="presParOf" srcId="{C5B835DA-F285-4FA0-8F47-3B710FD1C3DD}" destId="{5E56FDAA-065C-499F-AF37-DCBC85631CE5}" srcOrd="1" destOrd="0" presId="urn:microsoft.com/office/officeart/2005/8/layout/process4"/>
    <dgm:cxn modelId="{940C49F6-A276-468A-8115-2213D94CA0EF}" type="presParOf" srcId="{C5B835DA-F285-4FA0-8F47-3B710FD1C3DD}" destId="{28187888-2D64-4129-B217-0005F0644816}" srcOrd="2" destOrd="0" presId="urn:microsoft.com/office/officeart/2005/8/layout/process4"/>
    <dgm:cxn modelId="{6DDC1A18-F887-428E-BB1E-61EA2699ACC2}" type="presParOf" srcId="{28187888-2D64-4129-B217-0005F0644816}" destId="{2737FA5F-2159-4AF4-BDF5-E3F071A90365}" srcOrd="0" destOrd="0" presId="urn:microsoft.com/office/officeart/2005/8/layout/process4"/>
    <dgm:cxn modelId="{91F73B59-4ECA-4081-A168-B9555CAAA690}" type="presParOf" srcId="{28187888-2D64-4129-B217-0005F0644816}" destId="{B1754876-6BE2-488D-BB8B-4B32D2C9C32D}" srcOrd="1" destOrd="0" presId="urn:microsoft.com/office/officeart/2005/8/layout/process4"/>
    <dgm:cxn modelId="{9CB531CE-A7D7-47DF-83F3-8AA47223D083}" type="presParOf" srcId="{28187888-2D64-4129-B217-0005F0644816}" destId="{C0C61DC1-4C8E-4E82-998A-3B549EF3CE0B}" srcOrd="2" destOrd="0" presId="urn:microsoft.com/office/officeart/2005/8/layout/process4"/>
    <dgm:cxn modelId="{C7B85E5E-7DFE-465A-911D-FEB1384567F5}" type="presParOf" srcId="{44356178-4AF8-4D76-BBEA-B58260E024B6}" destId="{D1585945-F43C-4FEE-B828-42DC1D02A9C2}" srcOrd="1" destOrd="0" presId="urn:microsoft.com/office/officeart/2005/8/layout/process4"/>
    <dgm:cxn modelId="{EB93A010-3063-4F84-85BD-289EC3A9B868}" type="presParOf" srcId="{44356178-4AF8-4D76-BBEA-B58260E024B6}" destId="{E3A6CE04-3A5B-4135-9AA2-F594C2313289}" srcOrd="2" destOrd="0" presId="urn:microsoft.com/office/officeart/2005/8/layout/process4"/>
    <dgm:cxn modelId="{397D1CF4-0AC9-4292-AE7A-D087D9C1EDE7}" type="presParOf" srcId="{E3A6CE04-3A5B-4135-9AA2-F594C2313289}" destId="{8C542E24-647E-4C59-9D64-EC972F7396AD}" srcOrd="0" destOrd="0" presId="urn:microsoft.com/office/officeart/2005/8/layout/process4"/>
    <dgm:cxn modelId="{FD12BC42-14AF-4F68-9F18-F298511C06AD}" type="presParOf" srcId="{E3A6CE04-3A5B-4135-9AA2-F594C2313289}" destId="{E23F8108-0E16-4A7A-AB13-2EC99B7D59AA}" srcOrd="1" destOrd="0" presId="urn:microsoft.com/office/officeart/2005/8/layout/process4"/>
    <dgm:cxn modelId="{EFFD83C7-F736-4D88-B62B-C95CF2D60A37}" type="presParOf" srcId="{E3A6CE04-3A5B-4135-9AA2-F594C2313289}" destId="{0BE1F5E2-7BFF-47AF-BC17-A5B7C2DE700F}" srcOrd="2" destOrd="0" presId="urn:microsoft.com/office/officeart/2005/8/layout/process4"/>
    <dgm:cxn modelId="{3ED1EDAB-63E4-4A5D-B08C-272B917622B8}" type="presParOf" srcId="{0BE1F5E2-7BFF-47AF-BC17-A5B7C2DE700F}" destId="{95C96A0E-C4F9-455B-8429-944DD94D3FBE}" srcOrd="0" destOrd="0" presId="urn:microsoft.com/office/officeart/2005/8/layout/process4"/>
    <dgm:cxn modelId="{18DAB697-9F5D-4D6D-A765-76F7CCBB9D1F}" type="presParOf" srcId="{0BE1F5E2-7BFF-47AF-BC17-A5B7C2DE700F}" destId="{AB065050-346B-4C49-B8A5-351D836E862B}" srcOrd="1" destOrd="0" presId="urn:microsoft.com/office/officeart/2005/8/layout/process4"/>
    <dgm:cxn modelId="{A2E7BDB3-B648-4EDC-8824-20117BCB1985}" type="presParOf" srcId="{0BE1F5E2-7BFF-47AF-BC17-A5B7C2DE700F}" destId="{6BA6A7E5-5D6A-485B-9A46-6F3BB987DBD7}" srcOrd="2" destOrd="0" presId="urn:microsoft.com/office/officeart/2005/8/layout/process4"/>
    <dgm:cxn modelId="{2D757540-4E05-4D4C-9B3A-186D65AE220B}" type="presParOf" srcId="{44356178-4AF8-4D76-BBEA-B58260E024B6}" destId="{EB3AD4B6-CA29-477A-81BF-856AD1F6F9CA}" srcOrd="3" destOrd="0" presId="urn:microsoft.com/office/officeart/2005/8/layout/process4"/>
    <dgm:cxn modelId="{9256953E-988F-4878-8527-0D5580BBB19F}" type="presParOf" srcId="{44356178-4AF8-4D76-BBEA-B58260E024B6}" destId="{52DBF6E0-EEC3-4B0D-BAD1-F843A4BBA0A0}" srcOrd="4" destOrd="0" presId="urn:microsoft.com/office/officeart/2005/8/layout/process4"/>
    <dgm:cxn modelId="{E423B515-6969-496F-B43A-E6F2E001CA43}" type="presParOf" srcId="{52DBF6E0-EEC3-4B0D-BAD1-F843A4BBA0A0}" destId="{0708AD4B-AE64-4F2F-B3FD-9D313BC5149C}" srcOrd="0" destOrd="0" presId="urn:microsoft.com/office/officeart/2005/8/layout/process4"/>
    <dgm:cxn modelId="{434D6103-A0E6-4C3C-A28A-32409073B8D6}" type="presParOf" srcId="{52DBF6E0-EEC3-4B0D-BAD1-F843A4BBA0A0}" destId="{315E6793-7F81-4A6D-A5A2-9029A9FEDD20}" srcOrd="1" destOrd="0" presId="urn:microsoft.com/office/officeart/2005/8/layout/process4"/>
    <dgm:cxn modelId="{1546532E-053B-4870-B0EF-853E4D141B81}" type="presParOf" srcId="{52DBF6E0-EEC3-4B0D-BAD1-F843A4BBA0A0}" destId="{B490A6E6-098D-46ED-9D10-E8CF101EF4F6}" srcOrd="2" destOrd="0" presId="urn:microsoft.com/office/officeart/2005/8/layout/process4"/>
    <dgm:cxn modelId="{6469CF36-97BB-41AC-A2FD-844246EDEA9B}" type="presParOf" srcId="{B490A6E6-098D-46ED-9D10-E8CF101EF4F6}" destId="{4F646FAA-DE22-4E92-A767-4F245145BEC6}" srcOrd="0" destOrd="0" presId="urn:microsoft.com/office/officeart/2005/8/layout/process4"/>
    <dgm:cxn modelId="{40938AFE-E9EA-418F-A525-7156A43C4D74}" type="presParOf" srcId="{B490A6E6-098D-46ED-9D10-E8CF101EF4F6}" destId="{1422D7B5-5E6F-43EB-AE20-8BE171159079}" srcOrd="1" destOrd="0" presId="urn:microsoft.com/office/officeart/2005/8/layout/process4"/>
    <dgm:cxn modelId="{A5509620-4B39-42D2-BC81-7CAFE0C0EAE0}" type="presParOf" srcId="{B490A6E6-098D-46ED-9D10-E8CF101EF4F6}" destId="{5E6E39BF-227E-4505-AE01-A76686C3516F}" srcOrd="2"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9D7C2D-9569-4473-BA0A-64ABE129DAF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FR"/>
        </a:p>
      </dgm:t>
    </dgm:pt>
    <dgm:pt modelId="{627BEA0A-0C97-4CE6-B273-644B674F06F2}">
      <dgm:prSet phldrT="[Texte]"/>
      <dgm:spPr>
        <a:gradFill rotWithShape="0">
          <a:gsLst>
            <a:gs pos="0">
              <a:srgbClr val="FF9900"/>
            </a:gs>
            <a:gs pos="100000">
              <a:schemeClr val="accent2">
                <a:lumMod val="50000"/>
              </a:schemeClr>
            </a:gs>
          </a:gsLst>
          <a:lin ang="5400000" scaled="0"/>
        </a:gradFill>
      </dgm:spPr>
      <dgm:t>
        <a:bodyPr/>
        <a:lstStyle/>
        <a:p>
          <a:r>
            <a:rPr lang="fr-FR" dirty="0" smtClean="0"/>
            <a:t>Actions spécifiquement dédiées</a:t>
          </a:r>
          <a:endParaRPr lang="fr-FR" dirty="0"/>
        </a:p>
      </dgm:t>
    </dgm:pt>
    <dgm:pt modelId="{557A1D8F-592C-4DB0-AB6A-833F8A3273E4}" type="parTrans" cxnId="{CE5DA28B-D5C9-4548-9FC4-B4CA30071E48}">
      <dgm:prSet/>
      <dgm:spPr/>
      <dgm:t>
        <a:bodyPr/>
        <a:lstStyle/>
        <a:p>
          <a:endParaRPr lang="fr-FR"/>
        </a:p>
      </dgm:t>
    </dgm:pt>
    <dgm:pt modelId="{E0258D96-9663-4EDB-86D4-F4B6856C2F2C}" type="sibTrans" cxnId="{CE5DA28B-D5C9-4548-9FC4-B4CA30071E48}">
      <dgm:prSet/>
      <dgm:spPr/>
      <dgm:t>
        <a:bodyPr/>
        <a:lstStyle/>
        <a:p>
          <a:endParaRPr lang="fr-FR"/>
        </a:p>
      </dgm:t>
    </dgm:pt>
    <dgm:pt modelId="{1B258E83-9970-4593-9E1A-49ACCB8D215E}">
      <dgm:prSet phldrT="[Texte]"/>
      <dgm:spPr>
        <a:gradFill rotWithShape="0">
          <a:gsLst>
            <a:gs pos="0">
              <a:srgbClr val="003300"/>
            </a:gs>
            <a:gs pos="100000">
              <a:schemeClr val="accent6">
                <a:lumMod val="75000"/>
              </a:schemeClr>
            </a:gs>
          </a:gsLst>
          <a:lin ang="5400000" scaled="0"/>
        </a:gradFill>
      </dgm:spPr>
      <dgm:t>
        <a:bodyPr/>
        <a:lstStyle/>
        <a:p>
          <a:r>
            <a:rPr lang="fr-FR" dirty="0" smtClean="0"/>
            <a:t>Prise en compte transversale</a:t>
          </a:r>
          <a:endParaRPr lang="fr-FR" dirty="0"/>
        </a:p>
      </dgm:t>
    </dgm:pt>
    <dgm:pt modelId="{81D70B53-80F4-47B6-A605-FCCC4F7996FB}" type="parTrans" cxnId="{3980AB17-22A0-44D4-988F-6E2402A0D316}">
      <dgm:prSet/>
      <dgm:spPr/>
      <dgm:t>
        <a:bodyPr/>
        <a:lstStyle/>
        <a:p>
          <a:endParaRPr lang="fr-FR"/>
        </a:p>
      </dgm:t>
    </dgm:pt>
    <dgm:pt modelId="{978768BE-58EF-4BCC-B551-9AD5F54E33CA}" type="sibTrans" cxnId="{3980AB17-22A0-44D4-988F-6E2402A0D316}">
      <dgm:prSet/>
      <dgm:spPr/>
      <dgm:t>
        <a:bodyPr/>
        <a:lstStyle/>
        <a:p>
          <a:endParaRPr lang="fr-FR"/>
        </a:p>
      </dgm:t>
    </dgm:pt>
    <dgm:pt modelId="{57367679-FB58-4AA4-A107-0D801FCAEA87}" type="pres">
      <dgm:prSet presAssocID="{DB9D7C2D-9569-4473-BA0A-64ABE129DAFB}" presName="diagram" presStyleCnt="0">
        <dgm:presLayoutVars>
          <dgm:dir/>
          <dgm:resizeHandles val="exact"/>
        </dgm:presLayoutVars>
      </dgm:prSet>
      <dgm:spPr/>
      <dgm:t>
        <a:bodyPr/>
        <a:lstStyle/>
        <a:p>
          <a:endParaRPr lang="fr-FR"/>
        </a:p>
      </dgm:t>
    </dgm:pt>
    <dgm:pt modelId="{C57C3866-B365-441E-B057-B87344BE0B3A}" type="pres">
      <dgm:prSet presAssocID="{627BEA0A-0C97-4CE6-B273-644B674F06F2}" presName="arrow" presStyleLbl="node1" presStyleIdx="0" presStyleCnt="2">
        <dgm:presLayoutVars>
          <dgm:bulletEnabled val="1"/>
        </dgm:presLayoutVars>
      </dgm:prSet>
      <dgm:spPr/>
      <dgm:t>
        <a:bodyPr/>
        <a:lstStyle/>
        <a:p>
          <a:endParaRPr lang="fr-FR"/>
        </a:p>
      </dgm:t>
    </dgm:pt>
    <dgm:pt modelId="{7804590D-E82D-4F5C-80A0-6D5AD37B24F5}" type="pres">
      <dgm:prSet presAssocID="{1B258E83-9970-4593-9E1A-49ACCB8D215E}" presName="arrow" presStyleLbl="node1" presStyleIdx="1" presStyleCnt="2">
        <dgm:presLayoutVars>
          <dgm:bulletEnabled val="1"/>
        </dgm:presLayoutVars>
      </dgm:prSet>
      <dgm:spPr/>
      <dgm:t>
        <a:bodyPr/>
        <a:lstStyle/>
        <a:p>
          <a:endParaRPr lang="fr-FR"/>
        </a:p>
      </dgm:t>
    </dgm:pt>
  </dgm:ptLst>
  <dgm:cxnLst>
    <dgm:cxn modelId="{59A8F349-851C-4842-A011-0F3467C4CDE1}" type="presOf" srcId="{627BEA0A-0C97-4CE6-B273-644B674F06F2}" destId="{C57C3866-B365-441E-B057-B87344BE0B3A}" srcOrd="0" destOrd="0" presId="urn:microsoft.com/office/officeart/2005/8/layout/arrow5"/>
    <dgm:cxn modelId="{440CA51B-B65F-4169-8485-05E16431DC0C}" type="presOf" srcId="{1B258E83-9970-4593-9E1A-49ACCB8D215E}" destId="{7804590D-E82D-4F5C-80A0-6D5AD37B24F5}" srcOrd="0" destOrd="0" presId="urn:microsoft.com/office/officeart/2005/8/layout/arrow5"/>
    <dgm:cxn modelId="{CE5DA28B-D5C9-4548-9FC4-B4CA30071E48}" srcId="{DB9D7C2D-9569-4473-BA0A-64ABE129DAFB}" destId="{627BEA0A-0C97-4CE6-B273-644B674F06F2}" srcOrd="0" destOrd="0" parTransId="{557A1D8F-592C-4DB0-AB6A-833F8A3273E4}" sibTransId="{E0258D96-9663-4EDB-86D4-F4B6856C2F2C}"/>
    <dgm:cxn modelId="{3B24E4F1-9104-40FA-A7F9-8A19DF84F3F5}" type="presOf" srcId="{DB9D7C2D-9569-4473-BA0A-64ABE129DAFB}" destId="{57367679-FB58-4AA4-A107-0D801FCAEA87}" srcOrd="0" destOrd="0" presId="urn:microsoft.com/office/officeart/2005/8/layout/arrow5"/>
    <dgm:cxn modelId="{3980AB17-22A0-44D4-988F-6E2402A0D316}" srcId="{DB9D7C2D-9569-4473-BA0A-64ABE129DAFB}" destId="{1B258E83-9970-4593-9E1A-49ACCB8D215E}" srcOrd="1" destOrd="0" parTransId="{81D70B53-80F4-47B6-A605-FCCC4F7996FB}" sibTransId="{978768BE-58EF-4BCC-B551-9AD5F54E33CA}"/>
    <dgm:cxn modelId="{12ACE5B9-83C9-42FB-92FA-166D36F02A83}" type="presParOf" srcId="{57367679-FB58-4AA4-A107-0D801FCAEA87}" destId="{C57C3866-B365-441E-B057-B87344BE0B3A}" srcOrd="0" destOrd="0" presId="urn:microsoft.com/office/officeart/2005/8/layout/arrow5"/>
    <dgm:cxn modelId="{FA5498A9-B9F3-4891-97DB-ECA361ABA3AF}" type="presParOf" srcId="{57367679-FB58-4AA4-A107-0D801FCAEA87}" destId="{7804590D-E82D-4F5C-80A0-6D5AD37B24F5}"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89B16C-F931-41D8-AE98-7180A528751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82A33B32-73BF-40A9-AE6F-66E3E736A743}">
      <dgm:prSet phldrT="[Texte]" custT="1"/>
      <dgm:spPr>
        <a:gradFill rotWithShape="0">
          <a:gsLst>
            <a:gs pos="0">
              <a:srgbClr val="660066"/>
            </a:gs>
            <a:gs pos="50000">
              <a:srgbClr val="B07099"/>
            </a:gs>
            <a:gs pos="100000">
              <a:srgbClr val="FFB9FF"/>
            </a:gs>
          </a:gsLst>
          <a:lin ang="5400000" scaled="0"/>
        </a:gradFill>
      </dgm:spPr>
      <dgm:t>
        <a:bodyPr/>
        <a:lstStyle/>
        <a:p>
          <a:r>
            <a:rPr lang="fr-FR" sz="1400" b="1" dirty="0" smtClean="0"/>
            <a:t>Accès au marché du travail</a:t>
          </a:r>
          <a:endParaRPr lang="fr-FR" sz="1400" b="1" dirty="0"/>
        </a:p>
      </dgm:t>
    </dgm:pt>
    <dgm:pt modelId="{6A9C8815-7F5A-4588-B26E-300CE22CC1AF}" type="parTrans" cxnId="{FBC4CC0B-BEFE-402F-9866-52C40887479D}">
      <dgm:prSet/>
      <dgm:spPr>
        <a:solidFill>
          <a:srgbClr val="6666FF"/>
        </a:solidFill>
      </dgm:spPr>
      <dgm:t>
        <a:bodyPr/>
        <a:lstStyle/>
        <a:p>
          <a:endParaRPr lang="fr-FR"/>
        </a:p>
      </dgm:t>
    </dgm:pt>
    <dgm:pt modelId="{7CE33CEA-EEED-4C7A-B2DB-51D7863B1196}" type="sibTrans" cxnId="{FBC4CC0B-BEFE-402F-9866-52C40887479D}">
      <dgm:prSet/>
      <dgm:spPr/>
      <dgm:t>
        <a:bodyPr/>
        <a:lstStyle/>
        <a:p>
          <a:endParaRPr lang="fr-FR"/>
        </a:p>
      </dgm:t>
    </dgm:pt>
    <dgm:pt modelId="{9EE1DD45-CC3A-49C3-9E6F-D2B32BE4306E}">
      <dgm:prSet phldrT="[Texte]" custT="1"/>
      <dgm:spPr>
        <a:gradFill rotWithShape="0">
          <a:gsLst>
            <a:gs pos="0">
              <a:srgbClr val="660066"/>
            </a:gs>
            <a:gs pos="50000">
              <a:srgbClr val="B07099"/>
            </a:gs>
            <a:gs pos="100000">
              <a:srgbClr val="FFB9FF"/>
            </a:gs>
          </a:gsLst>
          <a:lin ang="5400000" scaled="0"/>
        </a:gradFill>
      </dgm:spPr>
      <dgm:t>
        <a:bodyPr/>
        <a:lstStyle/>
        <a:p>
          <a:r>
            <a:rPr lang="fr-FR" sz="1400" b="1" dirty="0" smtClean="0"/>
            <a:t>Création et </a:t>
          </a:r>
          <a:r>
            <a:rPr lang="fr-FR" sz="1400" b="1" dirty="0" err="1" smtClean="0"/>
            <a:t>dévelop</a:t>
          </a:r>
          <a:r>
            <a:rPr lang="fr-FR" sz="1400" b="1" dirty="0" smtClean="0"/>
            <a:t>. d’entreprises</a:t>
          </a:r>
          <a:endParaRPr lang="fr-FR" sz="1400" b="1" dirty="0"/>
        </a:p>
      </dgm:t>
    </dgm:pt>
    <dgm:pt modelId="{6A136C25-9A83-4401-96F4-28C0301B9903}" type="parTrans" cxnId="{35360DF9-5FD8-4205-85D5-904D17501EAC}">
      <dgm:prSet/>
      <dgm:spPr>
        <a:solidFill>
          <a:srgbClr val="6666FF"/>
        </a:solidFill>
      </dgm:spPr>
      <dgm:t>
        <a:bodyPr/>
        <a:lstStyle/>
        <a:p>
          <a:endParaRPr lang="fr-FR"/>
        </a:p>
      </dgm:t>
    </dgm:pt>
    <dgm:pt modelId="{6B8081D3-74BD-4BF8-9DC1-C215094AC9EE}" type="sibTrans" cxnId="{35360DF9-5FD8-4205-85D5-904D17501EAC}">
      <dgm:prSet/>
      <dgm:spPr/>
      <dgm:t>
        <a:bodyPr/>
        <a:lstStyle/>
        <a:p>
          <a:endParaRPr lang="fr-FR"/>
        </a:p>
      </dgm:t>
    </dgm:pt>
    <dgm:pt modelId="{2CC88EC6-435F-48A8-9AFE-8AE70A6CE7D2}">
      <dgm:prSet phldrT="[Texte]" custT="1"/>
      <dgm:spPr>
        <a:gradFill rotWithShape="0">
          <a:gsLst>
            <a:gs pos="0">
              <a:srgbClr val="660066"/>
            </a:gs>
            <a:gs pos="50000">
              <a:srgbClr val="B07099"/>
            </a:gs>
            <a:gs pos="100000">
              <a:srgbClr val="FFB9FF"/>
            </a:gs>
          </a:gsLst>
          <a:lin ang="5400000" scaled="0"/>
        </a:gradFill>
      </dgm:spPr>
      <dgm:t>
        <a:bodyPr/>
        <a:lstStyle/>
        <a:p>
          <a:r>
            <a:rPr lang="fr-FR" sz="1400" b="1" dirty="0" smtClean="0"/>
            <a:t>Formation pro</a:t>
          </a:r>
          <a:endParaRPr lang="fr-FR" sz="1400" b="1" dirty="0"/>
        </a:p>
      </dgm:t>
    </dgm:pt>
    <dgm:pt modelId="{E070F8F6-6585-4663-8E93-1084D4F61267}" type="parTrans" cxnId="{01A8D70B-A926-4139-9562-CF17D16E5953}">
      <dgm:prSet/>
      <dgm:spPr>
        <a:solidFill>
          <a:srgbClr val="6666FF"/>
        </a:solidFill>
      </dgm:spPr>
      <dgm:t>
        <a:bodyPr/>
        <a:lstStyle/>
        <a:p>
          <a:endParaRPr lang="fr-FR"/>
        </a:p>
      </dgm:t>
    </dgm:pt>
    <dgm:pt modelId="{879122BC-658E-44D4-8B3C-AFD7376C2BB3}" type="sibTrans" cxnId="{01A8D70B-A926-4139-9562-CF17D16E5953}">
      <dgm:prSet/>
      <dgm:spPr/>
      <dgm:t>
        <a:bodyPr/>
        <a:lstStyle/>
        <a:p>
          <a:endParaRPr lang="fr-FR"/>
        </a:p>
      </dgm:t>
    </dgm:pt>
    <dgm:pt modelId="{449924AE-3E70-48F9-8D31-97CF088F5A55}">
      <dgm:prSet phldrT="[Texte]" custT="1"/>
      <dgm:spPr>
        <a:gradFill rotWithShape="0">
          <a:gsLst>
            <a:gs pos="0">
              <a:srgbClr val="660066"/>
            </a:gs>
            <a:gs pos="50000">
              <a:srgbClr val="B07099"/>
            </a:gs>
            <a:gs pos="100000">
              <a:srgbClr val="FFB9FF"/>
            </a:gs>
          </a:gsLst>
          <a:lin ang="5400000" scaled="0"/>
        </a:gradFill>
      </dgm:spPr>
      <dgm:t>
        <a:bodyPr/>
        <a:lstStyle/>
        <a:p>
          <a:r>
            <a:rPr lang="fr-FR" sz="1400" b="1" dirty="0" smtClean="0"/>
            <a:t>Participation aux prises de décision</a:t>
          </a:r>
          <a:endParaRPr lang="fr-FR" sz="1400" b="1" dirty="0"/>
        </a:p>
      </dgm:t>
    </dgm:pt>
    <dgm:pt modelId="{3025A163-1EFF-4191-9BB5-3FA27DDAD60B}" type="parTrans" cxnId="{0116D4E6-4379-433B-B703-8FF52910A26A}">
      <dgm:prSet/>
      <dgm:spPr>
        <a:solidFill>
          <a:srgbClr val="6666FF"/>
        </a:solidFill>
      </dgm:spPr>
      <dgm:t>
        <a:bodyPr/>
        <a:lstStyle/>
        <a:p>
          <a:endParaRPr lang="fr-FR"/>
        </a:p>
      </dgm:t>
    </dgm:pt>
    <dgm:pt modelId="{F3292C2B-F244-40DD-9173-641B356C65DC}" type="sibTrans" cxnId="{0116D4E6-4379-433B-B703-8FF52910A26A}">
      <dgm:prSet/>
      <dgm:spPr/>
      <dgm:t>
        <a:bodyPr/>
        <a:lstStyle/>
        <a:p>
          <a:endParaRPr lang="fr-FR"/>
        </a:p>
      </dgm:t>
    </dgm:pt>
    <dgm:pt modelId="{F0C3EA97-AF66-4DAC-B45F-3E1AE072DAB0}">
      <dgm:prSet phldrT="[Texte]" custT="1"/>
      <dgm:spPr>
        <a:gradFill rotWithShape="0">
          <a:gsLst>
            <a:gs pos="0">
              <a:srgbClr val="660066"/>
            </a:gs>
            <a:gs pos="50000">
              <a:srgbClr val="B07099"/>
            </a:gs>
            <a:gs pos="100000">
              <a:srgbClr val="FFB9FF"/>
            </a:gs>
          </a:gsLst>
          <a:lin ang="5400000" scaled="0"/>
        </a:gradFill>
      </dgm:spPr>
      <dgm:t>
        <a:bodyPr/>
        <a:lstStyle/>
        <a:p>
          <a:r>
            <a:rPr lang="fr-FR" sz="1400" b="1" dirty="0" smtClean="0"/>
            <a:t>Conciliation vie familiale/ vie pro</a:t>
          </a:r>
          <a:endParaRPr lang="fr-FR" sz="1400" b="1" dirty="0"/>
        </a:p>
      </dgm:t>
    </dgm:pt>
    <dgm:pt modelId="{4FF0D9CD-37BC-4F49-9D36-9CC2CBC6B9CE}" type="parTrans" cxnId="{9511C4B8-5F55-4667-A88A-03C674D2F1B2}">
      <dgm:prSet/>
      <dgm:spPr>
        <a:solidFill>
          <a:srgbClr val="6666FF"/>
        </a:solidFill>
      </dgm:spPr>
      <dgm:t>
        <a:bodyPr/>
        <a:lstStyle/>
        <a:p>
          <a:endParaRPr lang="fr-FR"/>
        </a:p>
      </dgm:t>
    </dgm:pt>
    <dgm:pt modelId="{252A563E-14DC-4807-AAD6-B9664650F6B4}" type="sibTrans" cxnId="{9511C4B8-5F55-4667-A88A-03C674D2F1B2}">
      <dgm:prSet/>
      <dgm:spPr/>
      <dgm:t>
        <a:bodyPr/>
        <a:lstStyle/>
        <a:p>
          <a:endParaRPr lang="fr-FR"/>
        </a:p>
      </dgm:t>
    </dgm:pt>
    <dgm:pt modelId="{9B41DDA8-1173-451B-8343-4555BA05A1D0}">
      <dgm:prSet phldrT="[Texte]"/>
      <dgm:spPr>
        <a:solidFill>
          <a:srgbClr val="660066"/>
        </a:solidFill>
      </dgm:spPr>
      <dgm:t>
        <a:bodyPr/>
        <a:lstStyle/>
        <a:p>
          <a:r>
            <a:rPr lang="fr-FR" b="1" dirty="0" smtClean="0"/>
            <a:t>Egalité professionnelle</a:t>
          </a:r>
          <a:endParaRPr lang="fr-FR" b="1" dirty="0"/>
        </a:p>
      </dgm:t>
    </dgm:pt>
    <dgm:pt modelId="{D79D16A2-6503-4E92-89E8-4EB085FFC210}" type="sibTrans" cxnId="{402D2E02-0831-44C7-936B-81E9703E8BF6}">
      <dgm:prSet/>
      <dgm:spPr/>
      <dgm:t>
        <a:bodyPr/>
        <a:lstStyle/>
        <a:p>
          <a:endParaRPr lang="fr-FR"/>
        </a:p>
      </dgm:t>
    </dgm:pt>
    <dgm:pt modelId="{E314AC25-53EC-4E92-8DAE-6EA30E9F2D71}" type="parTrans" cxnId="{402D2E02-0831-44C7-936B-81E9703E8BF6}">
      <dgm:prSet/>
      <dgm:spPr/>
      <dgm:t>
        <a:bodyPr/>
        <a:lstStyle/>
        <a:p>
          <a:endParaRPr lang="fr-FR"/>
        </a:p>
      </dgm:t>
    </dgm:pt>
    <dgm:pt modelId="{B8F902C1-BD8D-4B22-ACAC-A56A94932A65}" type="pres">
      <dgm:prSet presAssocID="{A389B16C-F931-41D8-AE98-7180A5287514}" presName="Name0" presStyleCnt="0">
        <dgm:presLayoutVars>
          <dgm:chMax val="1"/>
          <dgm:dir/>
          <dgm:animLvl val="ctr"/>
          <dgm:resizeHandles val="exact"/>
        </dgm:presLayoutVars>
      </dgm:prSet>
      <dgm:spPr/>
      <dgm:t>
        <a:bodyPr/>
        <a:lstStyle/>
        <a:p>
          <a:endParaRPr lang="fr-FR"/>
        </a:p>
      </dgm:t>
    </dgm:pt>
    <dgm:pt modelId="{7D0F26F1-EBEC-4564-BE39-293771DC5BD8}" type="pres">
      <dgm:prSet presAssocID="{9B41DDA8-1173-451B-8343-4555BA05A1D0}" presName="centerShape" presStyleLbl="node0" presStyleIdx="0" presStyleCnt="1"/>
      <dgm:spPr/>
      <dgm:t>
        <a:bodyPr/>
        <a:lstStyle/>
        <a:p>
          <a:endParaRPr lang="fr-FR"/>
        </a:p>
      </dgm:t>
    </dgm:pt>
    <dgm:pt modelId="{46A4DC6F-24B1-4334-8FF3-099C816DC2D6}" type="pres">
      <dgm:prSet presAssocID="{82A33B32-73BF-40A9-AE6F-66E3E736A743}" presName="node" presStyleLbl="node1" presStyleIdx="0" presStyleCnt="5" custScaleX="117288" custScaleY="122354">
        <dgm:presLayoutVars>
          <dgm:bulletEnabled val="1"/>
        </dgm:presLayoutVars>
      </dgm:prSet>
      <dgm:spPr/>
      <dgm:t>
        <a:bodyPr/>
        <a:lstStyle/>
        <a:p>
          <a:endParaRPr lang="fr-FR"/>
        </a:p>
      </dgm:t>
    </dgm:pt>
    <dgm:pt modelId="{18BA7EAA-640E-48C3-AE85-C1E0788C654D}" type="pres">
      <dgm:prSet presAssocID="{82A33B32-73BF-40A9-AE6F-66E3E736A743}" presName="dummy" presStyleCnt="0"/>
      <dgm:spPr/>
    </dgm:pt>
    <dgm:pt modelId="{AB5F6A68-5FEA-4C9B-87B4-3FDE2ABA1F57}" type="pres">
      <dgm:prSet presAssocID="{7CE33CEA-EEED-4C7A-B2DB-51D7863B1196}" presName="sibTrans" presStyleLbl="sibTrans2D1" presStyleIdx="0" presStyleCnt="5"/>
      <dgm:spPr/>
      <dgm:t>
        <a:bodyPr/>
        <a:lstStyle/>
        <a:p>
          <a:endParaRPr lang="fr-FR"/>
        </a:p>
      </dgm:t>
    </dgm:pt>
    <dgm:pt modelId="{DC42DA01-3C9C-4A8E-BFE5-1CD0FFEB438E}" type="pres">
      <dgm:prSet presAssocID="{9EE1DD45-CC3A-49C3-9E6F-D2B32BE4306E}" presName="node" presStyleLbl="node1" presStyleIdx="1" presStyleCnt="5" custScaleX="117288" custScaleY="122354">
        <dgm:presLayoutVars>
          <dgm:bulletEnabled val="1"/>
        </dgm:presLayoutVars>
      </dgm:prSet>
      <dgm:spPr/>
      <dgm:t>
        <a:bodyPr/>
        <a:lstStyle/>
        <a:p>
          <a:endParaRPr lang="fr-FR"/>
        </a:p>
      </dgm:t>
    </dgm:pt>
    <dgm:pt modelId="{30DCBFF2-A962-4C48-9471-4029C2D74C61}" type="pres">
      <dgm:prSet presAssocID="{9EE1DD45-CC3A-49C3-9E6F-D2B32BE4306E}" presName="dummy" presStyleCnt="0"/>
      <dgm:spPr/>
    </dgm:pt>
    <dgm:pt modelId="{9FCF5F61-C9DD-48A5-9045-969E5C532CF7}" type="pres">
      <dgm:prSet presAssocID="{6B8081D3-74BD-4BF8-9DC1-C215094AC9EE}" presName="sibTrans" presStyleLbl="sibTrans2D1" presStyleIdx="1" presStyleCnt="5"/>
      <dgm:spPr/>
      <dgm:t>
        <a:bodyPr/>
        <a:lstStyle/>
        <a:p>
          <a:endParaRPr lang="fr-FR"/>
        </a:p>
      </dgm:t>
    </dgm:pt>
    <dgm:pt modelId="{E4E4BBA0-237B-40E0-BC19-1E68F949D87A}" type="pres">
      <dgm:prSet presAssocID="{2CC88EC6-435F-48A8-9AFE-8AE70A6CE7D2}" presName="node" presStyleLbl="node1" presStyleIdx="2" presStyleCnt="5" custScaleX="117288" custScaleY="122354">
        <dgm:presLayoutVars>
          <dgm:bulletEnabled val="1"/>
        </dgm:presLayoutVars>
      </dgm:prSet>
      <dgm:spPr/>
      <dgm:t>
        <a:bodyPr/>
        <a:lstStyle/>
        <a:p>
          <a:endParaRPr lang="fr-FR"/>
        </a:p>
      </dgm:t>
    </dgm:pt>
    <dgm:pt modelId="{C7EB0B71-3B92-4DE2-9DFA-68FD177C2867}" type="pres">
      <dgm:prSet presAssocID="{2CC88EC6-435F-48A8-9AFE-8AE70A6CE7D2}" presName="dummy" presStyleCnt="0"/>
      <dgm:spPr/>
    </dgm:pt>
    <dgm:pt modelId="{074DC728-1EA4-449B-A32B-BA7588AB30BE}" type="pres">
      <dgm:prSet presAssocID="{879122BC-658E-44D4-8B3C-AFD7376C2BB3}" presName="sibTrans" presStyleLbl="sibTrans2D1" presStyleIdx="2" presStyleCnt="5"/>
      <dgm:spPr/>
      <dgm:t>
        <a:bodyPr/>
        <a:lstStyle/>
        <a:p>
          <a:endParaRPr lang="fr-FR"/>
        </a:p>
      </dgm:t>
    </dgm:pt>
    <dgm:pt modelId="{D3DA8746-693F-46F3-BFF2-8C8A4C68971D}" type="pres">
      <dgm:prSet presAssocID="{449924AE-3E70-48F9-8D31-97CF088F5A55}" presName="node" presStyleLbl="node1" presStyleIdx="3" presStyleCnt="5" custScaleX="117288" custScaleY="122354">
        <dgm:presLayoutVars>
          <dgm:bulletEnabled val="1"/>
        </dgm:presLayoutVars>
      </dgm:prSet>
      <dgm:spPr/>
      <dgm:t>
        <a:bodyPr/>
        <a:lstStyle/>
        <a:p>
          <a:endParaRPr lang="fr-FR"/>
        </a:p>
      </dgm:t>
    </dgm:pt>
    <dgm:pt modelId="{8B431C4B-6B99-4771-8C27-91776366820F}" type="pres">
      <dgm:prSet presAssocID="{449924AE-3E70-48F9-8D31-97CF088F5A55}" presName="dummy" presStyleCnt="0"/>
      <dgm:spPr/>
    </dgm:pt>
    <dgm:pt modelId="{8E2397FD-F0D6-4A59-B72B-34A0E1799280}" type="pres">
      <dgm:prSet presAssocID="{F3292C2B-F244-40DD-9173-641B356C65DC}" presName="sibTrans" presStyleLbl="sibTrans2D1" presStyleIdx="3" presStyleCnt="5"/>
      <dgm:spPr/>
      <dgm:t>
        <a:bodyPr/>
        <a:lstStyle/>
        <a:p>
          <a:endParaRPr lang="fr-FR"/>
        </a:p>
      </dgm:t>
    </dgm:pt>
    <dgm:pt modelId="{EDD92365-7891-42DD-9E94-3206768C7D8E}" type="pres">
      <dgm:prSet presAssocID="{F0C3EA97-AF66-4DAC-B45F-3E1AE072DAB0}" presName="node" presStyleLbl="node1" presStyleIdx="4" presStyleCnt="5" custScaleX="117288" custScaleY="122354">
        <dgm:presLayoutVars>
          <dgm:bulletEnabled val="1"/>
        </dgm:presLayoutVars>
      </dgm:prSet>
      <dgm:spPr/>
      <dgm:t>
        <a:bodyPr/>
        <a:lstStyle/>
        <a:p>
          <a:endParaRPr lang="fr-FR"/>
        </a:p>
      </dgm:t>
    </dgm:pt>
    <dgm:pt modelId="{DE4FA11D-F5AE-4136-A9B2-B1CF685392A7}" type="pres">
      <dgm:prSet presAssocID="{F0C3EA97-AF66-4DAC-B45F-3E1AE072DAB0}" presName="dummy" presStyleCnt="0"/>
      <dgm:spPr/>
    </dgm:pt>
    <dgm:pt modelId="{C375C856-C5B3-4BC6-BAA2-E049662D185F}" type="pres">
      <dgm:prSet presAssocID="{252A563E-14DC-4807-AAD6-B9664650F6B4}" presName="sibTrans" presStyleLbl="sibTrans2D1" presStyleIdx="4" presStyleCnt="5"/>
      <dgm:spPr/>
      <dgm:t>
        <a:bodyPr/>
        <a:lstStyle/>
        <a:p>
          <a:endParaRPr lang="fr-FR"/>
        </a:p>
      </dgm:t>
    </dgm:pt>
  </dgm:ptLst>
  <dgm:cxnLst>
    <dgm:cxn modelId="{9511C4B8-5F55-4667-A88A-03C674D2F1B2}" srcId="{9B41DDA8-1173-451B-8343-4555BA05A1D0}" destId="{F0C3EA97-AF66-4DAC-B45F-3E1AE072DAB0}" srcOrd="4" destOrd="0" parTransId="{4FF0D9CD-37BC-4F49-9D36-9CC2CBC6B9CE}" sibTransId="{252A563E-14DC-4807-AAD6-B9664650F6B4}"/>
    <dgm:cxn modelId="{5D94589E-D4AB-4064-BE4C-FC579B0A6EBF}" type="presOf" srcId="{A389B16C-F931-41D8-AE98-7180A5287514}" destId="{B8F902C1-BD8D-4B22-ACAC-A56A94932A65}" srcOrd="0" destOrd="0" presId="urn:microsoft.com/office/officeart/2005/8/layout/radial6"/>
    <dgm:cxn modelId="{BFE9DD8C-3BE6-4B27-A76A-95B65D97B3D1}" type="presOf" srcId="{9EE1DD45-CC3A-49C3-9E6F-D2B32BE4306E}" destId="{DC42DA01-3C9C-4A8E-BFE5-1CD0FFEB438E}" srcOrd="0" destOrd="0" presId="urn:microsoft.com/office/officeart/2005/8/layout/radial6"/>
    <dgm:cxn modelId="{402D2E02-0831-44C7-936B-81E9703E8BF6}" srcId="{A389B16C-F931-41D8-AE98-7180A5287514}" destId="{9B41DDA8-1173-451B-8343-4555BA05A1D0}" srcOrd="0" destOrd="0" parTransId="{E314AC25-53EC-4E92-8DAE-6EA30E9F2D71}" sibTransId="{D79D16A2-6503-4E92-89E8-4EB085FFC210}"/>
    <dgm:cxn modelId="{FBC4CC0B-BEFE-402F-9866-52C40887479D}" srcId="{9B41DDA8-1173-451B-8343-4555BA05A1D0}" destId="{82A33B32-73BF-40A9-AE6F-66E3E736A743}" srcOrd="0" destOrd="0" parTransId="{6A9C8815-7F5A-4588-B26E-300CE22CC1AF}" sibTransId="{7CE33CEA-EEED-4C7A-B2DB-51D7863B1196}"/>
    <dgm:cxn modelId="{0116D4E6-4379-433B-B703-8FF52910A26A}" srcId="{9B41DDA8-1173-451B-8343-4555BA05A1D0}" destId="{449924AE-3E70-48F9-8D31-97CF088F5A55}" srcOrd="3" destOrd="0" parTransId="{3025A163-1EFF-4191-9BB5-3FA27DDAD60B}" sibTransId="{F3292C2B-F244-40DD-9173-641B356C65DC}"/>
    <dgm:cxn modelId="{35360DF9-5FD8-4205-85D5-904D17501EAC}" srcId="{9B41DDA8-1173-451B-8343-4555BA05A1D0}" destId="{9EE1DD45-CC3A-49C3-9E6F-D2B32BE4306E}" srcOrd="1" destOrd="0" parTransId="{6A136C25-9A83-4401-96F4-28C0301B9903}" sibTransId="{6B8081D3-74BD-4BF8-9DC1-C215094AC9EE}"/>
    <dgm:cxn modelId="{FC0F6B7A-7734-4F73-B572-F79BBDE2C4BC}" type="presOf" srcId="{9B41DDA8-1173-451B-8343-4555BA05A1D0}" destId="{7D0F26F1-EBEC-4564-BE39-293771DC5BD8}" srcOrd="0" destOrd="0" presId="urn:microsoft.com/office/officeart/2005/8/layout/radial6"/>
    <dgm:cxn modelId="{4AFB62BE-7AE7-4219-A1F0-EAA0BE0A3DC2}" type="presOf" srcId="{82A33B32-73BF-40A9-AE6F-66E3E736A743}" destId="{46A4DC6F-24B1-4334-8FF3-099C816DC2D6}" srcOrd="0" destOrd="0" presId="urn:microsoft.com/office/officeart/2005/8/layout/radial6"/>
    <dgm:cxn modelId="{D5126FF0-26CD-4E93-8EE0-36725947206A}" type="presOf" srcId="{F3292C2B-F244-40DD-9173-641B356C65DC}" destId="{8E2397FD-F0D6-4A59-B72B-34A0E1799280}" srcOrd="0" destOrd="0" presId="urn:microsoft.com/office/officeart/2005/8/layout/radial6"/>
    <dgm:cxn modelId="{85AE0AC3-5DCC-46D6-AE62-E52623DD9502}" type="presOf" srcId="{449924AE-3E70-48F9-8D31-97CF088F5A55}" destId="{D3DA8746-693F-46F3-BFF2-8C8A4C68971D}" srcOrd="0" destOrd="0" presId="urn:microsoft.com/office/officeart/2005/8/layout/radial6"/>
    <dgm:cxn modelId="{199F1F4F-F66E-4238-A115-607057A0D5F9}" type="presOf" srcId="{6B8081D3-74BD-4BF8-9DC1-C215094AC9EE}" destId="{9FCF5F61-C9DD-48A5-9045-969E5C532CF7}" srcOrd="0" destOrd="0" presId="urn:microsoft.com/office/officeart/2005/8/layout/radial6"/>
    <dgm:cxn modelId="{F941E292-F73D-4F52-A930-05802A3EEFB9}" type="presOf" srcId="{879122BC-658E-44D4-8B3C-AFD7376C2BB3}" destId="{074DC728-1EA4-449B-A32B-BA7588AB30BE}" srcOrd="0" destOrd="0" presId="urn:microsoft.com/office/officeart/2005/8/layout/radial6"/>
    <dgm:cxn modelId="{C1503214-8019-414F-843E-8EEE0C202A33}" type="presOf" srcId="{F0C3EA97-AF66-4DAC-B45F-3E1AE072DAB0}" destId="{EDD92365-7891-42DD-9E94-3206768C7D8E}" srcOrd="0" destOrd="0" presId="urn:microsoft.com/office/officeart/2005/8/layout/radial6"/>
    <dgm:cxn modelId="{01A8D70B-A926-4139-9562-CF17D16E5953}" srcId="{9B41DDA8-1173-451B-8343-4555BA05A1D0}" destId="{2CC88EC6-435F-48A8-9AFE-8AE70A6CE7D2}" srcOrd="2" destOrd="0" parTransId="{E070F8F6-6585-4663-8E93-1084D4F61267}" sibTransId="{879122BC-658E-44D4-8B3C-AFD7376C2BB3}"/>
    <dgm:cxn modelId="{C26D18FB-AA75-4EA0-9DC8-0A4E12282005}" type="presOf" srcId="{2CC88EC6-435F-48A8-9AFE-8AE70A6CE7D2}" destId="{E4E4BBA0-237B-40E0-BC19-1E68F949D87A}" srcOrd="0" destOrd="0" presId="urn:microsoft.com/office/officeart/2005/8/layout/radial6"/>
    <dgm:cxn modelId="{92CECB38-699F-426B-B97F-D5C7717A5AF7}" type="presOf" srcId="{252A563E-14DC-4807-AAD6-B9664650F6B4}" destId="{C375C856-C5B3-4BC6-BAA2-E049662D185F}" srcOrd="0" destOrd="0" presId="urn:microsoft.com/office/officeart/2005/8/layout/radial6"/>
    <dgm:cxn modelId="{761BDF1F-9279-42A9-B6E7-53BC8856CF73}" type="presOf" srcId="{7CE33CEA-EEED-4C7A-B2DB-51D7863B1196}" destId="{AB5F6A68-5FEA-4C9B-87B4-3FDE2ABA1F57}" srcOrd="0" destOrd="0" presId="urn:microsoft.com/office/officeart/2005/8/layout/radial6"/>
    <dgm:cxn modelId="{3190637F-4783-4869-9E75-5655BDFD1BAD}" type="presParOf" srcId="{B8F902C1-BD8D-4B22-ACAC-A56A94932A65}" destId="{7D0F26F1-EBEC-4564-BE39-293771DC5BD8}" srcOrd="0" destOrd="0" presId="urn:microsoft.com/office/officeart/2005/8/layout/radial6"/>
    <dgm:cxn modelId="{7F3E453C-02FC-4CCC-AE4B-85FCA91B5592}" type="presParOf" srcId="{B8F902C1-BD8D-4B22-ACAC-A56A94932A65}" destId="{46A4DC6F-24B1-4334-8FF3-099C816DC2D6}" srcOrd="1" destOrd="0" presId="urn:microsoft.com/office/officeart/2005/8/layout/radial6"/>
    <dgm:cxn modelId="{4F119C18-13E2-4763-8F51-74E7143DB095}" type="presParOf" srcId="{B8F902C1-BD8D-4B22-ACAC-A56A94932A65}" destId="{18BA7EAA-640E-48C3-AE85-C1E0788C654D}" srcOrd="2" destOrd="0" presId="urn:microsoft.com/office/officeart/2005/8/layout/radial6"/>
    <dgm:cxn modelId="{4D488209-92BD-475D-B8A6-B2B91D85486D}" type="presParOf" srcId="{B8F902C1-BD8D-4B22-ACAC-A56A94932A65}" destId="{AB5F6A68-5FEA-4C9B-87B4-3FDE2ABA1F57}" srcOrd="3" destOrd="0" presId="urn:microsoft.com/office/officeart/2005/8/layout/radial6"/>
    <dgm:cxn modelId="{F1CF41D6-BF59-430F-B7DD-0EE85B3F3F58}" type="presParOf" srcId="{B8F902C1-BD8D-4B22-ACAC-A56A94932A65}" destId="{DC42DA01-3C9C-4A8E-BFE5-1CD0FFEB438E}" srcOrd="4" destOrd="0" presId="urn:microsoft.com/office/officeart/2005/8/layout/radial6"/>
    <dgm:cxn modelId="{146FBD57-72B5-4C27-8581-8DB6EDE8CAB0}" type="presParOf" srcId="{B8F902C1-BD8D-4B22-ACAC-A56A94932A65}" destId="{30DCBFF2-A962-4C48-9471-4029C2D74C61}" srcOrd="5" destOrd="0" presId="urn:microsoft.com/office/officeart/2005/8/layout/radial6"/>
    <dgm:cxn modelId="{2C805C73-3F56-4922-9ED3-17910A884B48}" type="presParOf" srcId="{B8F902C1-BD8D-4B22-ACAC-A56A94932A65}" destId="{9FCF5F61-C9DD-48A5-9045-969E5C532CF7}" srcOrd="6" destOrd="0" presId="urn:microsoft.com/office/officeart/2005/8/layout/radial6"/>
    <dgm:cxn modelId="{821752D8-AAE4-4358-BF72-1F67C64ED82A}" type="presParOf" srcId="{B8F902C1-BD8D-4B22-ACAC-A56A94932A65}" destId="{E4E4BBA0-237B-40E0-BC19-1E68F949D87A}" srcOrd="7" destOrd="0" presId="urn:microsoft.com/office/officeart/2005/8/layout/radial6"/>
    <dgm:cxn modelId="{341E8938-6FCB-4831-9E1F-73A96C5D5855}" type="presParOf" srcId="{B8F902C1-BD8D-4B22-ACAC-A56A94932A65}" destId="{C7EB0B71-3B92-4DE2-9DFA-68FD177C2867}" srcOrd="8" destOrd="0" presId="urn:microsoft.com/office/officeart/2005/8/layout/radial6"/>
    <dgm:cxn modelId="{C2366C36-1862-4100-A809-11462D2D76E8}" type="presParOf" srcId="{B8F902C1-BD8D-4B22-ACAC-A56A94932A65}" destId="{074DC728-1EA4-449B-A32B-BA7588AB30BE}" srcOrd="9" destOrd="0" presId="urn:microsoft.com/office/officeart/2005/8/layout/radial6"/>
    <dgm:cxn modelId="{289315C9-D211-4F1C-BCD5-7EA3F2ECEBBB}" type="presParOf" srcId="{B8F902C1-BD8D-4B22-ACAC-A56A94932A65}" destId="{D3DA8746-693F-46F3-BFF2-8C8A4C68971D}" srcOrd="10" destOrd="0" presId="urn:microsoft.com/office/officeart/2005/8/layout/radial6"/>
    <dgm:cxn modelId="{01FF013D-18B4-402C-9D50-463D8738DEB8}" type="presParOf" srcId="{B8F902C1-BD8D-4B22-ACAC-A56A94932A65}" destId="{8B431C4B-6B99-4771-8C27-91776366820F}" srcOrd="11" destOrd="0" presId="urn:microsoft.com/office/officeart/2005/8/layout/radial6"/>
    <dgm:cxn modelId="{C61245A1-7960-4E78-88E7-3A66FF763BC8}" type="presParOf" srcId="{B8F902C1-BD8D-4B22-ACAC-A56A94932A65}" destId="{8E2397FD-F0D6-4A59-B72B-34A0E1799280}" srcOrd="12" destOrd="0" presId="urn:microsoft.com/office/officeart/2005/8/layout/radial6"/>
    <dgm:cxn modelId="{CD6A1FD2-CA9F-4DB5-9BF9-21ACDC538774}" type="presParOf" srcId="{B8F902C1-BD8D-4B22-ACAC-A56A94932A65}" destId="{EDD92365-7891-42DD-9E94-3206768C7D8E}" srcOrd="13" destOrd="0" presId="urn:microsoft.com/office/officeart/2005/8/layout/radial6"/>
    <dgm:cxn modelId="{CEC2DD26-C223-4090-AB6D-46EBC5ABF36A}" type="presParOf" srcId="{B8F902C1-BD8D-4B22-ACAC-A56A94932A65}" destId="{DE4FA11D-F5AE-4136-A9B2-B1CF685392A7}" srcOrd="14" destOrd="0" presId="urn:microsoft.com/office/officeart/2005/8/layout/radial6"/>
    <dgm:cxn modelId="{6B23263D-CAE8-49D1-9D84-B31281378F22}" type="presParOf" srcId="{B8F902C1-BD8D-4B22-ACAC-A56A94932A65}" destId="{C375C856-C5B3-4BC6-BAA2-E049662D185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22A7C9-5746-436A-A014-7303A58D48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0DEDC526-F3A3-4BEB-85AB-BDC80849B317}">
      <dgm:prSet phldrT="[Texte]" custT="1"/>
      <dgm:spPr>
        <a:solidFill>
          <a:srgbClr val="6666FF"/>
        </a:solidFill>
      </dgm:spPr>
      <dgm:t>
        <a:bodyPr/>
        <a:lstStyle/>
        <a:p>
          <a:r>
            <a:rPr lang="fr-FR" sz="1400" b="1" dirty="0" smtClean="0"/>
            <a:t>Axe 1 « Accompagnement vers l’emploi les demandeurs d’emploi et les inactifs »</a:t>
          </a:r>
          <a:endParaRPr lang="fr-FR" sz="1400" dirty="0">
            <a:latin typeface="Bliss Pro"/>
          </a:endParaRPr>
        </a:p>
      </dgm:t>
    </dgm:pt>
    <dgm:pt modelId="{BAB4BCE6-7985-4542-98A4-6634C7D9E166}" type="parTrans" cxnId="{AE3A4EB1-D3A3-43D6-9E82-897EA261C379}">
      <dgm:prSet/>
      <dgm:spPr/>
      <dgm:t>
        <a:bodyPr/>
        <a:lstStyle/>
        <a:p>
          <a:endParaRPr lang="fr-FR"/>
        </a:p>
      </dgm:t>
    </dgm:pt>
    <dgm:pt modelId="{23715603-BC11-4B41-8055-45B8F9FAC545}" type="sibTrans" cxnId="{AE3A4EB1-D3A3-43D6-9E82-897EA261C379}">
      <dgm:prSet/>
      <dgm:spPr/>
      <dgm:t>
        <a:bodyPr/>
        <a:lstStyle/>
        <a:p>
          <a:endParaRPr lang="fr-FR"/>
        </a:p>
      </dgm:t>
    </dgm:pt>
    <dgm:pt modelId="{319675C0-2C91-4309-851F-D964765950B6}">
      <dgm:prSet phldrT="[Texte]" custT="1"/>
      <dgm:spPr>
        <a:solidFill>
          <a:srgbClr val="CCCCFF">
            <a:alpha val="89804"/>
          </a:srgbClr>
        </a:solidFill>
      </dgm:spPr>
      <dgm:t>
        <a:bodyPr/>
        <a:lstStyle/>
        <a:p>
          <a:r>
            <a:rPr lang="fr-FR" sz="1200" b="1" dirty="0" smtClean="0"/>
            <a:t>Associer et sensibiliser les acteurs du placement </a:t>
          </a:r>
          <a:endParaRPr lang="fr-FR" sz="1200" b="1" dirty="0"/>
        </a:p>
      </dgm:t>
    </dgm:pt>
    <dgm:pt modelId="{0F962D50-5376-4052-8114-7942ADB73ECA}" type="parTrans" cxnId="{A52C2D6B-21FA-4A20-B0A7-E9BB7CA9108C}">
      <dgm:prSet/>
      <dgm:spPr/>
      <dgm:t>
        <a:bodyPr/>
        <a:lstStyle/>
        <a:p>
          <a:endParaRPr lang="fr-FR"/>
        </a:p>
      </dgm:t>
    </dgm:pt>
    <dgm:pt modelId="{53E90C93-7847-4042-B850-517D8DC397F1}" type="sibTrans" cxnId="{A52C2D6B-21FA-4A20-B0A7-E9BB7CA9108C}">
      <dgm:prSet/>
      <dgm:spPr/>
      <dgm:t>
        <a:bodyPr/>
        <a:lstStyle/>
        <a:p>
          <a:endParaRPr lang="fr-FR"/>
        </a:p>
      </dgm:t>
    </dgm:pt>
    <dgm:pt modelId="{D91BBA38-7009-4D1E-B616-E58C4C9D3B02}">
      <dgm:prSet phldrT="[Texte]" custT="1"/>
      <dgm:spPr>
        <a:solidFill>
          <a:srgbClr val="6666FF"/>
        </a:solidFill>
      </dgm:spPr>
      <dgm:t>
        <a:bodyPr/>
        <a:lstStyle/>
        <a:p>
          <a:r>
            <a:rPr lang="fr-FR" sz="1400" b="1" dirty="0" smtClean="0"/>
            <a:t>Axe 2 « Anticiper les mutations et sécuriser les parcours professionnelles »</a:t>
          </a:r>
          <a:endParaRPr lang="fr-FR" sz="1400" dirty="0"/>
        </a:p>
      </dgm:t>
    </dgm:pt>
    <dgm:pt modelId="{68B4F038-979C-4044-8EF5-D5792A8B2627}" type="parTrans" cxnId="{90575C9B-2EC2-4FC4-B4E1-2673DC89941A}">
      <dgm:prSet/>
      <dgm:spPr/>
      <dgm:t>
        <a:bodyPr/>
        <a:lstStyle/>
        <a:p>
          <a:endParaRPr lang="fr-FR"/>
        </a:p>
      </dgm:t>
    </dgm:pt>
    <dgm:pt modelId="{92208441-7552-4E3A-9F5E-699B801C6BF9}" type="sibTrans" cxnId="{90575C9B-2EC2-4FC4-B4E1-2673DC89941A}">
      <dgm:prSet/>
      <dgm:spPr/>
      <dgm:t>
        <a:bodyPr/>
        <a:lstStyle/>
        <a:p>
          <a:endParaRPr lang="fr-FR"/>
        </a:p>
      </dgm:t>
    </dgm:pt>
    <dgm:pt modelId="{24C5D843-1DF6-4262-913A-01A29427BFC4}">
      <dgm:prSet phldrT="[Texte]" custT="1"/>
      <dgm:spPr>
        <a:solidFill>
          <a:srgbClr val="CCCCFF">
            <a:alpha val="89804"/>
          </a:srgbClr>
        </a:solidFill>
      </dgm:spPr>
      <dgm:t>
        <a:bodyPr/>
        <a:lstStyle/>
        <a:p>
          <a:r>
            <a:rPr lang="fr-FR" sz="1200" b="1" dirty="0" smtClean="0"/>
            <a:t>Etablir des diagnostics GPEC ou GPECT</a:t>
          </a:r>
          <a:endParaRPr lang="fr-FR" sz="1200" b="1" dirty="0"/>
        </a:p>
      </dgm:t>
    </dgm:pt>
    <dgm:pt modelId="{BBC8CBA1-EE4D-4DFE-9565-445B975CD772}" type="parTrans" cxnId="{2A10E0A5-80CD-4704-8FE1-E8D080711C32}">
      <dgm:prSet/>
      <dgm:spPr/>
      <dgm:t>
        <a:bodyPr/>
        <a:lstStyle/>
        <a:p>
          <a:endParaRPr lang="fr-FR"/>
        </a:p>
      </dgm:t>
    </dgm:pt>
    <dgm:pt modelId="{AABEE09D-C3E4-4707-87E2-668129924B8A}" type="sibTrans" cxnId="{2A10E0A5-80CD-4704-8FE1-E8D080711C32}">
      <dgm:prSet/>
      <dgm:spPr/>
      <dgm:t>
        <a:bodyPr/>
        <a:lstStyle/>
        <a:p>
          <a:endParaRPr lang="fr-FR"/>
        </a:p>
      </dgm:t>
    </dgm:pt>
    <dgm:pt modelId="{A5D512FF-E095-4950-A906-4FC3C9030475}">
      <dgm:prSet phldrT="[Texte]" custT="1"/>
      <dgm:spPr>
        <a:solidFill>
          <a:srgbClr val="6666FF"/>
        </a:solidFill>
      </dgm:spPr>
      <dgm:t>
        <a:bodyPr/>
        <a:lstStyle/>
        <a:p>
          <a:r>
            <a:rPr lang="fr-FR" sz="1400" b="1" dirty="0" smtClean="0"/>
            <a:t>Axe 3 « Lutter contre la pauvreté et promouvoir l’inclusion »</a:t>
          </a:r>
          <a:endParaRPr lang="fr-FR" sz="1400" dirty="0"/>
        </a:p>
      </dgm:t>
    </dgm:pt>
    <dgm:pt modelId="{A5C8E4DA-201E-4B02-BD07-A587F5FEA43B}" type="parTrans" cxnId="{F24C21AC-D8F9-4260-8B9D-2BE525D57C00}">
      <dgm:prSet/>
      <dgm:spPr/>
      <dgm:t>
        <a:bodyPr/>
        <a:lstStyle/>
        <a:p>
          <a:endParaRPr lang="fr-FR"/>
        </a:p>
      </dgm:t>
    </dgm:pt>
    <dgm:pt modelId="{1A3669D7-617B-45EE-B854-B18303D0B95D}" type="sibTrans" cxnId="{F24C21AC-D8F9-4260-8B9D-2BE525D57C00}">
      <dgm:prSet/>
      <dgm:spPr/>
      <dgm:t>
        <a:bodyPr/>
        <a:lstStyle/>
        <a:p>
          <a:endParaRPr lang="fr-FR"/>
        </a:p>
      </dgm:t>
    </dgm:pt>
    <dgm:pt modelId="{967F835B-448D-49EC-ADEE-982786D0F744}">
      <dgm:prSet phldrT="[Texte]" custT="1"/>
      <dgm:spPr>
        <a:solidFill>
          <a:srgbClr val="CCCCFF">
            <a:alpha val="89804"/>
          </a:srgbClr>
        </a:solidFill>
      </dgm:spPr>
      <dgm:t>
        <a:bodyPr/>
        <a:lstStyle/>
        <a:p>
          <a:r>
            <a:rPr lang="fr-FR" sz="1200" b="1" dirty="0" smtClean="0"/>
            <a:t>Promouvoir l’accompagnement renforcé des femmes : mesures facilitant leur mobilité et la garde d’enfants</a:t>
          </a:r>
          <a:endParaRPr lang="fr-FR" sz="1200" b="1" dirty="0"/>
        </a:p>
      </dgm:t>
    </dgm:pt>
    <dgm:pt modelId="{F1A06536-DEE8-4220-BBF3-98173D29AE6A}" type="parTrans" cxnId="{BDCAEE74-15B3-426F-A96F-EE91CE566100}">
      <dgm:prSet/>
      <dgm:spPr/>
      <dgm:t>
        <a:bodyPr/>
        <a:lstStyle/>
        <a:p>
          <a:endParaRPr lang="fr-FR"/>
        </a:p>
      </dgm:t>
    </dgm:pt>
    <dgm:pt modelId="{5F143494-8404-496A-8F3D-1A8B3B006F53}" type="sibTrans" cxnId="{BDCAEE74-15B3-426F-A96F-EE91CE566100}">
      <dgm:prSet/>
      <dgm:spPr/>
      <dgm:t>
        <a:bodyPr/>
        <a:lstStyle/>
        <a:p>
          <a:endParaRPr lang="fr-FR"/>
        </a:p>
      </dgm:t>
    </dgm:pt>
    <dgm:pt modelId="{2ADD7B2A-C5CF-498A-B54E-72C2C16D7874}">
      <dgm:prSet custT="1"/>
      <dgm:spPr>
        <a:solidFill>
          <a:srgbClr val="CCCCFF">
            <a:alpha val="89804"/>
          </a:srgbClr>
        </a:solidFill>
      </dgm:spPr>
      <dgm:t>
        <a:bodyPr/>
        <a:lstStyle/>
        <a:p>
          <a:r>
            <a:rPr lang="fr-FR" sz="1200" b="1" dirty="0" smtClean="0"/>
            <a:t>Favoriser la professionnalisation des conseillers</a:t>
          </a:r>
          <a:endParaRPr lang="fr-FR" sz="1200" b="1" dirty="0"/>
        </a:p>
      </dgm:t>
    </dgm:pt>
    <dgm:pt modelId="{FBB1DED2-702F-47EB-B22F-4455D4CE86C5}" type="parTrans" cxnId="{10AAEC52-F275-446D-98DC-73040E7B08C2}">
      <dgm:prSet/>
      <dgm:spPr/>
      <dgm:t>
        <a:bodyPr/>
        <a:lstStyle/>
        <a:p>
          <a:endParaRPr lang="fr-FR"/>
        </a:p>
      </dgm:t>
    </dgm:pt>
    <dgm:pt modelId="{870658EC-9916-4446-868C-D64686C051F3}" type="sibTrans" cxnId="{10AAEC52-F275-446D-98DC-73040E7B08C2}">
      <dgm:prSet/>
      <dgm:spPr/>
      <dgm:t>
        <a:bodyPr/>
        <a:lstStyle/>
        <a:p>
          <a:endParaRPr lang="fr-FR"/>
        </a:p>
      </dgm:t>
    </dgm:pt>
    <dgm:pt modelId="{DF449BD9-3E43-4E8F-AE17-42819B5ED2ED}">
      <dgm:prSet custT="1"/>
      <dgm:spPr>
        <a:solidFill>
          <a:srgbClr val="CCCCFF">
            <a:alpha val="89804"/>
          </a:srgbClr>
        </a:solidFill>
      </dgm:spPr>
      <dgm:t>
        <a:bodyPr/>
        <a:lstStyle/>
        <a:p>
          <a:r>
            <a:rPr lang="fr-FR" sz="1200" b="1" dirty="0" smtClean="0"/>
            <a:t>Accompagner les femmes à la création et reprise d’activité</a:t>
          </a:r>
          <a:endParaRPr lang="fr-FR" sz="1200" b="1" dirty="0"/>
        </a:p>
      </dgm:t>
    </dgm:pt>
    <dgm:pt modelId="{A6B767F2-C3A2-4EDB-B0E0-430196C29DA6}" type="parTrans" cxnId="{58BA1E3D-BBCD-49F9-8F8C-B74D7CE011B3}">
      <dgm:prSet/>
      <dgm:spPr/>
      <dgm:t>
        <a:bodyPr/>
        <a:lstStyle/>
        <a:p>
          <a:endParaRPr lang="fr-FR"/>
        </a:p>
      </dgm:t>
    </dgm:pt>
    <dgm:pt modelId="{B07B2F47-21F2-4BA5-A7E9-11FE1E7D5F97}" type="sibTrans" cxnId="{58BA1E3D-BBCD-49F9-8F8C-B74D7CE011B3}">
      <dgm:prSet/>
      <dgm:spPr/>
      <dgm:t>
        <a:bodyPr/>
        <a:lstStyle/>
        <a:p>
          <a:endParaRPr lang="fr-FR"/>
        </a:p>
      </dgm:t>
    </dgm:pt>
    <dgm:pt modelId="{380497CA-7DD4-4462-BAB5-6C2D18B11339}">
      <dgm:prSet custT="1"/>
      <dgm:spPr>
        <a:solidFill>
          <a:srgbClr val="CCCCFF">
            <a:alpha val="89804"/>
          </a:srgbClr>
        </a:solidFill>
      </dgm:spPr>
      <dgm:t>
        <a:bodyPr/>
        <a:lstStyle/>
        <a:p>
          <a:r>
            <a:rPr lang="fr-FR" sz="1200" b="1" dirty="0" smtClean="0"/>
            <a:t>Conseiller et accompagner les entreprises </a:t>
          </a:r>
          <a:endParaRPr lang="fr-FR" sz="1200" b="1" dirty="0"/>
        </a:p>
      </dgm:t>
    </dgm:pt>
    <dgm:pt modelId="{BDAE96F5-9110-4A87-9199-E885BACFB460}" type="parTrans" cxnId="{4FC98800-57B4-4615-B138-7AD8A8DD0FE5}">
      <dgm:prSet/>
      <dgm:spPr/>
      <dgm:t>
        <a:bodyPr/>
        <a:lstStyle/>
        <a:p>
          <a:endParaRPr lang="fr-FR"/>
        </a:p>
      </dgm:t>
    </dgm:pt>
    <dgm:pt modelId="{F28DB12C-5FC7-4B6F-A33B-DE73F4EE6FB1}" type="sibTrans" cxnId="{4FC98800-57B4-4615-B138-7AD8A8DD0FE5}">
      <dgm:prSet/>
      <dgm:spPr/>
      <dgm:t>
        <a:bodyPr/>
        <a:lstStyle/>
        <a:p>
          <a:endParaRPr lang="fr-FR"/>
        </a:p>
      </dgm:t>
    </dgm:pt>
    <dgm:pt modelId="{F53E2A12-8F99-4C7F-B6FF-8FF9BFF72698}">
      <dgm:prSet custT="1"/>
      <dgm:spPr>
        <a:solidFill>
          <a:srgbClr val="CCCCFF">
            <a:alpha val="89804"/>
          </a:srgbClr>
        </a:solidFill>
      </dgm:spPr>
      <dgm:t>
        <a:bodyPr/>
        <a:lstStyle/>
        <a:p>
          <a:r>
            <a:rPr lang="fr-FR" sz="1200" b="1" dirty="0" smtClean="0"/>
            <a:t>Favoriser la concertation et le dialogue social (mixité des filières et des métiers)</a:t>
          </a:r>
          <a:endParaRPr lang="fr-FR" sz="1200" b="1" dirty="0"/>
        </a:p>
      </dgm:t>
    </dgm:pt>
    <dgm:pt modelId="{0540B929-C781-4C20-8035-51DD8A27940B}" type="parTrans" cxnId="{592838C3-2287-404F-9797-A4561A3D8E54}">
      <dgm:prSet/>
      <dgm:spPr/>
      <dgm:t>
        <a:bodyPr/>
        <a:lstStyle/>
        <a:p>
          <a:endParaRPr lang="fr-FR"/>
        </a:p>
      </dgm:t>
    </dgm:pt>
    <dgm:pt modelId="{BD35E254-8ECA-4A91-BCB4-8109DD1C9784}" type="sibTrans" cxnId="{592838C3-2287-404F-9797-A4561A3D8E54}">
      <dgm:prSet/>
      <dgm:spPr/>
      <dgm:t>
        <a:bodyPr/>
        <a:lstStyle/>
        <a:p>
          <a:endParaRPr lang="fr-FR"/>
        </a:p>
      </dgm:t>
    </dgm:pt>
    <dgm:pt modelId="{21245213-0BF2-48B5-BB93-E4BF582F3979}">
      <dgm:prSet custT="1"/>
      <dgm:spPr>
        <a:solidFill>
          <a:srgbClr val="CCCCFF">
            <a:alpha val="89804"/>
          </a:srgbClr>
        </a:solidFill>
      </dgm:spPr>
      <dgm:t>
        <a:bodyPr/>
        <a:lstStyle/>
        <a:p>
          <a:endParaRPr lang="fr-FR" sz="1200" b="1" dirty="0"/>
        </a:p>
      </dgm:t>
    </dgm:pt>
    <dgm:pt modelId="{FD9B22B9-FC3F-4885-A9BA-6AF31228C711}" type="parTrans" cxnId="{B2F14FFF-6E77-483C-AAFD-CB8202FB16B9}">
      <dgm:prSet/>
      <dgm:spPr/>
      <dgm:t>
        <a:bodyPr/>
        <a:lstStyle/>
        <a:p>
          <a:endParaRPr lang="fr-FR"/>
        </a:p>
      </dgm:t>
    </dgm:pt>
    <dgm:pt modelId="{ED6ED4CD-AAC0-4CA1-BC48-1002B9DB701A}" type="sibTrans" cxnId="{B2F14FFF-6E77-483C-AAFD-CB8202FB16B9}">
      <dgm:prSet/>
      <dgm:spPr/>
      <dgm:t>
        <a:bodyPr/>
        <a:lstStyle/>
        <a:p>
          <a:endParaRPr lang="fr-FR"/>
        </a:p>
      </dgm:t>
    </dgm:pt>
    <dgm:pt modelId="{66660AC0-D2C7-48B7-982B-97DFC06D827C}" type="pres">
      <dgm:prSet presAssocID="{DC22A7C9-5746-436A-A014-7303A58D48C9}" presName="Name0" presStyleCnt="0">
        <dgm:presLayoutVars>
          <dgm:dir/>
          <dgm:animLvl val="lvl"/>
          <dgm:resizeHandles val="exact"/>
        </dgm:presLayoutVars>
      </dgm:prSet>
      <dgm:spPr/>
      <dgm:t>
        <a:bodyPr/>
        <a:lstStyle/>
        <a:p>
          <a:endParaRPr lang="fr-FR"/>
        </a:p>
      </dgm:t>
    </dgm:pt>
    <dgm:pt modelId="{AA6103E0-BC2A-4E09-9060-D63738471B5E}" type="pres">
      <dgm:prSet presAssocID="{0DEDC526-F3A3-4BEB-85AB-BDC80849B317}" presName="linNode" presStyleCnt="0"/>
      <dgm:spPr/>
    </dgm:pt>
    <dgm:pt modelId="{27307142-3B69-4E92-ACDE-6D67F44DEAAB}" type="pres">
      <dgm:prSet presAssocID="{0DEDC526-F3A3-4BEB-85AB-BDC80849B317}" presName="parentText" presStyleLbl="node1" presStyleIdx="0" presStyleCnt="3">
        <dgm:presLayoutVars>
          <dgm:chMax val="1"/>
          <dgm:bulletEnabled val="1"/>
        </dgm:presLayoutVars>
      </dgm:prSet>
      <dgm:spPr/>
      <dgm:t>
        <a:bodyPr/>
        <a:lstStyle/>
        <a:p>
          <a:endParaRPr lang="fr-FR"/>
        </a:p>
      </dgm:t>
    </dgm:pt>
    <dgm:pt modelId="{13044921-652D-4424-849A-F56799397531}" type="pres">
      <dgm:prSet presAssocID="{0DEDC526-F3A3-4BEB-85AB-BDC80849B317}" presName="descendantText" presStyleLbl="alignAccFollowNode1" presStyleIdx="0" presStyleCnt="3">
        <dgm:presLayoutVars>
          <dgm:bulletEnabled val="1"/>
        </dgm:presLayoutVars>
      </dgm:prSet>
      <dgm:spPr/>
      <dgm:t>
        <a:bodyPr/>
        <a:lstStyle/>
        <a:p>
          <a:endParaRPr lang="fr-FR"/>
        </a:p>
      </dgm:t>
    </dgm:pt>
    <dgm:pt modelId="{E3DB8472-4274-428B-ACCC-EF3BE5581953}" type="pres">
      <dgm:prSet presAssocID="{23715603-BC11-4B41-8055-45B8F9FAC545}" presName="sp" presStyleCnt="0"/>
      <dgm:spPr/>
    </dgm:pt>
    <dgm:pt modelId="{989B1857-8C9E-4C74-BCD7-84085A17ABE3}" type="pres">
      <dgm:prSet presAssocID="{D91BBA38-7009-4D1E-B616-E58C4C9D3B02}" presName="linNode" presStyleCnt="0"/>
      <dgm:spPr/>
    </dgm:pt>
    <dgm:pt modelId="{ADA73435-BD3C-4E5A-86A8-90DB580D7325}" type="pres">
      <dgm:prSet presAssocID="{D91BBA38-7009-4D1E-B616-E58C4C9D3B02}" presName="parentText" presStyleLbl="node1" presStyleIdx="1" presStyleCnt="3">
        <dgm:presLayoutVars>
          <dgm:chMax val="1"/>
          <dgm:bulletEnabled val="1"/>
        </dgm:presLayoutVars>
      </dgm:prSet>
      <dgm:spPr/>
      <dgm:t>
        <a:bodyPr/>
        <a:lstStyle/>
        <a:p>
          <a:endParaRPr lang="fr-FR"/>
        </a:p>
      </dgm:t>
    </dgm:pt>
    <dgm:pt modelId="{F3AB8617-F771-477E-A521-AD42D744F69D}" type="pres">
      <dgm:prSet presAssocID="{D91BBA38-7009-4D1E-B616-E58C4C9D3B02}" presName="descendantText" presStyleLbl="alignAccFollowNode1" presStyleIdx="1" presStyleCnt="3">
        <dgm:presLayoutVars>
          <dgm:bulletEnabled val="1"/>
        </dgm:presLayoutVars>
      </dgm:prSet>
      <dgm:spPr/>
      <dgm:t>
        <a:bodyPr/>
        <a:lstStyle/>
        <a:p>
          <a:endParaRPr lang="fr-FR"/>
        </a:p>
      </dgm:t>
    </dgm:pt>
    <dgm:pt modelId="{0ED432E6-B1B4-4B09-8361-F15366E48DB7}" type="pres">
      <dgm:prSet presAssocID="{92208441-7552-4E3A-9F5E-699B801C6BF9}" presName="sp" presStyleCnt="0"/>
      <dgm:spPr/>
    </dgm:pt>
    <dgm:pt modelId="{A22947EF-3746-4A70-8C95-58C701365430}" type="pres">
      <dgm:prSet presAssocID="{A5D512FF-E095-4950-A906-4FC3C9030475}" presName="linNode" presStyleCnt="0"/>
      <dgm:spPr/>
    </dgm:pt>
    <dgm:pt modelId="{742567AE-0756-4165-902F-6C8CA6150A15}" type="pres">
      <dgm:prSet presAssocID="{A5D512FF-E095-4950-A906-4FC3C9030475}" presName="parentText" presStyleLbl="node1" presStyleIdx="2" presStyleCnt="3">
        <dgm:presLayoutVars>
          <dgm:chMax val="1"/>
          <dgm:bulletEnabled val="1"/>
        </dgm:presLayoutVars>
      </dgm:prSet>
      <dgm:spPr/>
      <dgm:t>
        <a:bodyPr/>
        <a:lstStyle/>
        <a:p>
          <a:endParaRPr lang="fr-FR"/>
        </a:p>
      </dgm:t>
    </dgm:pt>
    <dgm:pt modelId="{2925CB01-53D3-4C8D-B49D-12ACB762E6D2}" type="pres">
      <dgm:prSet presAssocID="{A5D512FF-E095-4950-A906-4FC3C9030475}" presName="descendantText" presStyleLbl="alignAccFollowNode1" presStyleIdx="2" presStyleCnt="3">
        <dgm:presLayoutVars>
          <dgm:bulletEnabled val="1"/>
        </dgm:presLayoutVars>
      </dgm:prSet>
      <dgm:spPr/>
      <dgm:t>
        <a:bodyPr/>
        <a:lstStyle/>
        <a:p>
          <a:endParaRPr lang="fr-FR"/>
        </a:p>
      </dgm:t>
    </dgm:pt>
  </dgm:ptLst>
  <dgm:cxnLst>
    <dgm:cxn modelId="{6C4785BF-E737-4815-9A31-474776740660}" type="presOf" srcId="{A5D512FF-E095-4950-A906-4FC3C9030475}" destId="{742567AE-0756-4165-902F-6C8CA6150A15}" srcOrd="0" destOrd="0" presId="urn:microsoft.com/office/officeart/2005/8/layout/vList5"/>
    <dgm:cxn modelId="{C6D509B7-EAB9-4615-8929-0DF5B979393B}" type="presOf" srcId="{21245213-0BF2-48B5-BB93-E4BF582F3979}" destId="{2925CB01-53D3-4C8D-B49D-12ACB762E6D2}" srcOrd="0" destOrd="1" presId="urn:microsoft.com/office/officeart/2005/8/layout/vList5"/>
    <dgm:cxn modelId="{236C95C4-C4C0-47E6-BA00-B62E74104E49}" type="presOf" srcId="{319675C0-2C91-4309-851F-D964765950B6}" destId="{13044921-652D-4424-849A-F56799397531}" srcOrd="0" destOrd="0" presId="urn:microsoft.com/office/officeart/2005/8/layout/vList5"/>
    <dgm:cxn modelId="{A52C2D6B-21FA-4A20-B0A7-E9BB7CA9108C}" srcId="{0DEDC526-F3A3-4BEB-85AB-BDC80849B317}" destId="{319675C0-2C91-4309-851F-D964765950B6}" srcOrd="0" destOrd="0" parTransId="{0F962D50-5376-4052-8114-7942ADB73ECA}" sibTransId="{53E90C93-7847-4042-B850-517D8DC397F1}"/>
    <dgm:cxn modelId="{97700B29-545A-4554-A414-A2F62C59B4F9}" type="presOf" srcId="{0DEDC526-F3A3-4BEB-85AB-BDC80849B317}" destId="{27307142-3B69-4E92-ACDE-6D67F44DEAAB}" srcOrd="0" destOrd="0" presId="urn:microsoft.com/office/officeart/2005/8/layout/vList5"/>
    <dgm:cxn modelId="{592838C3-2287-404F-9797-A4561A3D8E54}" srcId="{D91BBA38-7009-4D1E-B616-E58C4C9D3B02}" destId="{F53E2A12-8F99-4C7F-B6FF-8FF9BFF72698}" srcOrd="2" destOrd="0" parTransId="{0540B929-C781-4C20-8035-51DD8A27940B}" sibTransId="{BD35E254-8ECA-4A91-BCB4-8109DD1C9784}"/>
    <dgm:cxn modelId="{F24C21AC-D8F9-4260-8B9D-2BE525D57C00}" srcId="{DC22A7C9-5746-436A-A014-7303A58D48C9}" destId="{A5D512FF-E095-4950-A906-4FC3C9030475}" srcOrd="2" destOrd="0" parTransId="{A5C8E4DA-201E-4B02-BD07-A587F5FEA43B}" sibTransId="{1A3669D7-617B-45EE-B854-B18303D0B95D}"/>
    <dgm:cxn modelId="{5E73CD73-80F7-4F7C-B200-20CCF6EB462C}" type="presOf" srcId="{967F835B-448D-49EC-ADEE-982786D0F744}" destId="{2925CB01-53D3-4C8D-B49D-12ACB762E6D2}" srcOrd="0" destOrd="0" presId="urn:microsoft.com/office/officeart/2005/8/layout/vList5"/>
    <dgm:cxn modelId="{10AAEC52-F275-446D-98DC-73040E7B08C2}" srcId="{0DEDC526-F3A3-4BEB-85AB-BDC80849B317}" destId="{2ADD7B2A-C5CF-498A-B54E-72C2C16D7874}" srcOrd="1" destOrd="0" parTransId="{FBB1DED2-702F-47EB-B22F-4455D4CE86C5}" sibTransId="{870658EC-9916-4446-868C-D64686C051F3}"/>
    <dgm:cxn modelId="{B2F14FFF-6E77-483C-AAFD-CB8202FB16B9}" srcId="{A5D512FF-E095-4950-A906-4FC3C9030475}" destId="{21245213-0BF2-48B5-BB93-E4BF582F3979}" srcOrd="1" destOrd="0" parTransId="{FD9B22B9-FC3F-4885-A9BA-6AF31228C711}" sibTransId="{ED6ED4CD-AAC0-4CA1-BC48-1002B9DB701A}"/>
    <dgm:cxn modelId="{AE3A4EB1-D3A3-43D6-9E82-897EA261C379}" srcId="{DC22A7C9-5746-436A-A014-7303A58D48C9}" destId="{0DEDC526-F3A3-4BEB-85AB-BDC80849B317}" srcOrd="0" destOrd="0" parTransId="{BAB4BCE6-7985-4542-98A4-6634C7D9E166}" sibTransId="{23715603-BC11-4B41-8055-45B8F9FAC545}"/>
    <dgm:cxn modelId="{4FC98800-57B4-4615-B138-7AD8A8DD0FE5}" srcId="{D91BBA38-7009-4D1E-B616-E58C4C9D3B02}" destId="{380497CA-7DD4-4462-BAB5-6C2D18B11339}" srcOrd="1" destOrd="0" parTransId="{BDAE96F5-9110-4A87-9199-E885BACFB460}" sibTransId="{F28DB12C-5FC7-4B6F-A33B-DE73F4EE6FB1}"/>
    <dgm:cxn modelId="{BBE87038-B302-4E95-8B0A-EDD6F76D96B1}" type="presOf" srcId="{F53E2A12-8F99-4C7F-B6FF-8FF9BFF72698}" destId="{F3AB8617-F771-477E-A521-AD42D744F69D}" srcOrd="0" destOrd="2" presId="urn:microsoft.com/office/officeart/2005/8/layout/vList5"/>
    <dgm:cxn modelId="{058A0015-9CFB-4A1E-8E14-035A8F41D883}" type="presOf" srcId="{DF449BD9-3E43-4E8F-AE17-42819B5ED2ED}" destId="{13044921-652D-4424-849A-F56799397531}" srcOrd="0" destOrd="2" presId="urn:microsoft.com/office/officeart/2005/8/layout/vList5"/>
    <dgm:cxn modelId="{90575C9B-2EC2-4FC4-B4E1-2673DC89941A}" srcId="{DC22A7C9-5746-436A-A014-7303A58D48C9}" destId="{D91BBA38-7009-4D1E-B616-E58C4C9D3B02}" srcOrd="1" destOrd="0" parTransId="{68B4F038-979C-4044-8EF5-D5792A8B2627}" sibTransId="{92208441-7552-4E3A-9F5E-699B801C6BF9}"/>
    <dgm:cxn modelId="{54A2D6C8-E612-43AB-84C9-5D492F752BB0}" type="presOf" srcId="{D91BBA38-7009-4D1E-B616-E58C4C9D3B02}" destId="{ADA73435-BD3C-4E5A-86A8-90DB580D7325}" srcOrd="0" destOrd="0" presId="urn:microsoft.com/office/officeart/2005/8/layout/vList5"/>
    <dgm:cxn modelId="{00758E6C-5C89-4EC6-8E78-1B7A03509943}" type="presOf" srcId="{24C5D843-1DF6-4262-913A-01A29427BFC4}" destId="{F3AB8617-F771-477E-A521-AD42D744F69D}" srcOrd="0" destOrd="0" presId="urn:microsoft.com/office/officeart/2005/8/layout/vList5"/>
    <dgm:cxn modelId="{0A789151-8AA5-463A-AB11-FD1173FC19C7}" type="presOf" srcId="{2ADD7B2A-C5CF-498A-B54E-72C2C16D7874}" destId="{13044921-652D-4424-849A-F56799397531}" srcOrd="0" destOrd="1" presId="urn:microsoft.com/office/officeart/2005/8/layout/vList5"/>
    <dgm:cxn modelId="{2A10E0A5-80CD-4704-8FE1-E8D080711C32}" srcId="{D91BBA38-7009-4D1E-B616-E58C4C9D3B02}" destId="{24C5D843-1DF6-4262-913A-01A29427BFC4}" srcOrd="0" destOrd="0" parTransId="{BBC8CBA1-EE4D-4DFE-9565-445B975CD772}" sibTransId="{AABEE09D-C3E4-4707-87E2-668129924B8A}"/>
    <dgm:cxn modelId="{BDCAEE74-15B3-426F-A96F-EE91CE566100}" srcId="{A5D512FF-E095-4950-A906-4FC3C9030475}" destId="{967F835B-448D-49EC-ADEE-982786D0F744}" srcOrd="0" destOrd="0" parTransId="{F1A06536-DEE8-4220-BBF3-98173D29AE6A}" sibTransId="{5F143494-8404-496A-8F3D-1A8B3B006F53}"/>
    <dgm:cxn modelId="{134F26D0-5ED0-425F-8CDD-A350350C6149}" type="presOf" srcId="{380497CA-7DD4-4462-BAB5-6C2D18B11339}" destId="{F3AB8617-F771-477E-A521-AD42D744F69D}" srcOrd="0" destOrd="1" presId="urn:microsoft.com/office/officeart/2005/8/layout/vList5"/>
    <dgm:cxn modelId="{14158AE5-9B68-49E1-9E04-6777233FE1ED}" type="presOf" srcId="{DC22A7C9-5746-436A-A014-7303A58D48C9}" destId="{66660AC0-D2C7-48B7-982B-97DFC06D827C}" srcOrd="0" destOrd="0" presId="urn:microsoft.com/office/officeart/2005/8/layout/vList5"/>
    <dgm:cxn modelId="{58BA1E3D-BBCD-49F9-8F8C-B74D7CE011B3}" srcId="{0DEDC526-F3A3-4BEB-85AB-BDC80849B317}" destId="{DF449BD9-3E43-4E8F-AE17-42819B5ED2ED}" srcOrd="2" destOrd="0" parTransId="{A6B767F2-C3A2-4EDB-B0E0-430196C29DA6}" sibTransId="{B07B2F47-21F2-4BA5-A7E9-11FE1E7D5F97}"/>
    <dgm:cxn modelId="{230361CB-B218-4B50-AD0F-C46DD64ABFCB}" type="presParOf" srcId="{66660AC0-D2C7-48B7-982B-97DFC06D827C}" destId="{AA6103E0-BC2A-4E09-9060-D63738471B5E}" srcOrd="0" destOrd="0" presId="urn:microsoft.com/office/officeart/2005/8/layout/vList5"/>
    <dgm:cxn modelId="{B455D333-60CC-4EDD-B21E-7A41658BDEB7}" type="presParOf" srcId="{AA6103E0-BC2A-4E09-9060-D63738471B5E}" destId="{27307142-3B69-4E92-ACDE-6D67F44DEAAB}" srcOrd="0" destOrd="0" presId="urn:microsoft.com/office/officeart/2005/8/layout/vList5"/>
    <dgm:cxn modelId="{A6F59655-FDA8-4DDF-BE8C-00FB9EF27D74}" type="presParOf" srcId="{AA6103E0-BC2A-4E09-9060-D63738471B5E}" destId="{13044921-652D-4424-849A-F56799397531}" srcOrd="1" destOrd="0" presId="urn:microsoft.com/office/officeart/2005/8/layout/vList5"/>
    <dgm:cxn modelId="{E83CF36C-BBE9-4699-9E5E-B8FC5796FC6B}" type="presParOf" srcId="{66660AC0-D2C7-48B7-982B-97DFC06D827C}" destId="{E3DB8472-4274-428B-ACCC-EF3BE5581953}" srcOrd="1" destOrd="0" presId="urn:microsoft.com/office/officeart/2005/8/layout/vList5"/>
    <dgm:cxn modelId="{14C06A1F-560A-4682-985E-4FAF117B6556}" type="presParOf" srcId="{66660AC0-D2C7-48B7-982B-97DFC06D827C}" destId="{989B1857-8C9E-4C74-BCD7-84085A17ABE3}" srcOrd="2" destOrd="0" presId="urn:microsoft.com/office/officeart/2005/8/layout/vList5"/>
    <dgm:cxn modelId="{00713702-57AC-4123-A8B5-818137BA493B}" type="presParOf" srcId="{989B1857-8C9E-4C74-BCD7-84085A17ABE3}" destId="{ADA73435-BD3C-4E5A-86A8-90DB580D7325}" srcOrd="0" destOrd="0" presId="urn:microsoft.com/office/officeart/2005/8/layout/vList5"/>
    <dgm:cxn modelId="{857A0787-8DF0-4676-9DA4-CDD260F91C17}" type="presParOf" srcId="{989B1857-8C9E-4C74-BCD7-84085A17ABE3}" destId="{F3AB8617-F771-477E-A521-AD42D744F69D}" srcOrd="1" destOrd="0" presId="urn:microsoft.com/office/officeart/2005/8/layout/vList5"/>
    <dgm:cxn modelId="{705DD491-8C01-41A3-A3BE-B91BFB5D75F0}" type="presParOf" srcId="{66660AC0-D2C7-48B7-982B-97DFC06D827C}" destId="{0ED432E6-B1B4-4B09-8361-F15366E48DB7}" srcOrd="3" destOrd="0" presId="urn:microsoft.com/office/officeart/2005/8/layout/vList5"/>
    <dgm:cxn modelId="{14FBE1BA-E0ED-4CCE-B515-C61BDF5568B4}" type="presParOf" srcId="{66660AC0-D2C7-48B7-982B-97DFC06D827C}" destId="{A22947EF-3746-4A70-8C95-58C701365430}" srcOrd="4" destOrd="0" presId="urn:microsoft.com/office/officeart/2005/8/layout/vList5"/>
    <dgm:cxn modelId="{27A439C9-D9BB-417A-977E-8FA63B1CBFB1}" type="presParOf" srcId="{A22947EF-3746-4A70-8C95-58C701365430}" destId="{742567AE-0756-4165-902F-6C8CA6150A15}" srcOrd="0" destOrd="0" presId="urn:microsoft.com/office/officeart/2005/8/layout/vList5"/>
    <dgm:cxn modelId="{185D6531-27BB-40C7-9098-E32636C061B6}" type="presParOf" srcId="{A22947EF-3746-4A70-8C95-58C701365430}" destId="{2925CB01-53D3-4C8D-B49D-12ACB762E6D2}"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B9D7C2D-9569-4473-BA0A-64ABE129DAF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fr-FR"/>
        </a:p>
      </dgm:t>
    </dgm:pt>
    <dgm:pt modelId="{57367679-FB58-4AA4-A107-0D801FCAEA87}" type="pres">
      <dgm:prSet presAssocID="{DB9D7C2D-9569-4473-BA0A-64ABE129DAFB}" presName="diagram" presStyleCnt="0">
        <dgm:presLayoutVars>
          <dgm:dir/>
          <dgm:resizeHandles val="exact"/>
        </dgm:presLayoutVars>
      </dgm:prSet>
      <dgm:spPr/>
      <dgm:t>
        <a:bodyPr/>
        <a:lstStyle/>
        <a:p>
          <a:endParaRPr lang="fr-FR"/>
        </a:p>
      </dgm:t>
    </dgm:pt>
  </dgm:ptLst>
  <dgm:cxnLst>
    <dgm:cxn modelId="{ADEF1609-2C29-42F9-8475-1E670611C2D8}" type="presOf" srcId="{DB9D7C2D-9569-4473-BA0A-64ABE129DAFB}" destId="{57367679-FB58-4AA4-A107-0D801FCAEA87}"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B0C5579-0618-4937-8F5A-17F01F0253F4}" type="datetimeFigureOut">
              <a:rPr lang="fr-FR" smtClean="0"/>
              <a:t>04/01/2017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30DDE3B-032B-4CD8-AB52-423DE9B8D2C3}" type="slidenum">
              <a:rPr lang="fr-FR" smtClean="0"/>
              <a:t>‹N°›</a:t>
            </a:fld>
            <a:endParaRPr lang="fr-FR"/>
          </a:p>
        </p:txBody>
      </p:sp>
    </p:spTree>
    <p:extLst>
      <p:ext uri="{BB962C8B-B14F-4D97-AF65-F5344CB8AC3E}">
        <p14:creationId xmlns:p14="http://schemas.microsoft.com/office/powerpoint/2010/main" val="2918492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C3B3D0A-982B-4276-BA86-9E00AC1448D8}" type="datetimeFigureOut">
              <a:rPr lang="fr-FR" smtClean="0"/>
              <a:t>04/01/2017</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272CE4-30C2-43C6-BF69-36DCAC6F422C}" type="slidenum">
              <a:rPr lang="fr-FR" smtClean="0"/>
              <a:t>‹N°›</a:t>
            </a:fld>
            <a:endParaRPr lang="fr-FR" dirty="0"/>
          </a:p>
        </p:txBody>
      </p:sp>
    </p:spTree>
    <p:extLst>
      <p:ext uri="{BB962C8B-B14F-4D97-AF65-F5344CB8AC3E}">
        <p14:creationId xmlns:p14="http://schemas.microsoft.com/office/powerpoint/2010/main" val="3390927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a:t>
            </a:fld>
            <a:endParaRPr lang="fr-FR" dirty="0"/>
          </a:p>
        </p:txBody>
      </p:sp>
    </p:spTree>
    <p:extLst>
      <p:ext uri="{BB962C8B-B14F-4D97-AF65-F5344CB8AC3E}">
        <p14:creationId xmlns:p14="http://schemas.microsoft.com/office/powerpoint/2010/main" val="46460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10</a:t>
            </a:fld>
            <a:endParaRPr lang="fr-FR" dirty="0"/>
          </a:p>
        </p:txBody>
      </p:sp>
    </p:spTree>
    <p:extLst>
      <p:ext uri="{BB962C8B-B14F-4D97-AF65-F5344CB8AC3E}">
        <p14:creationId xmlns:p14="http://schemas.microsoft.com/office/powerpoint/2010/main" val="136464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11</a:t>
            </a:fld>
            <a:endParaRPr lang="fr-FR" dirty="0"/>
          </a:p>
        </p:txBody>
      </p:sp>
    </p:spTree>
    <p:extLst>
      <p:ext uri="{BB962C8B-B14F-4D97-AF65-F5344CB8AC3E}">
        <p14:creationId xmlns:p14="http://schemas.microsoft.com/office/powerpoint/2010/main" val="136464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12</a:t>
            </a:fld>
            <a:endParaRPr lang="fr-FR" dirty="0"/>
          </a:p>
        </p:txBody>
      </p:sp>
    </p:spTree>
    <p:extLst>
      <p:ext uri="{BB962C8B-B14F-4D97-AF65-F5344CB8AC3E}">
        <p14:creationId xmlns:p14="http://schemas.microsoft.com/office/powerpoint/2010/main" val="136464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13</a:t>
            </a:fld>
            <a:endParaRPr lang="fr-FR" dirty="0"/>
          </a:p>
        </p:txBody>
      </p:sp>
    </p:spTree>
    <p:extLst>
      <p:ext uri="{BB962C8B-B14F-4D97-AF65-F5344CB8AC3E}">
        <p14:creationId xmlns:p14="http://schemas.microsoft.com/office/powerpoint/2010/main" val="34516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14</a:t>
            </a:fld>
            <a:endParaRPr lang="fr-FR" dirty="0"/>
          </a:p>
        </p:txBody>
      </p:sp>
    </p:spTree>
    <p:extLst>
      <p:ext uri="{BB962C8B-B14F-4D97-AF65-F5344CB8AC3E}">
        <p14:creationId xmlns:p14="http://schemas.microsoft.com/office/powerpoint/2010/main" val="189372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15</a:t>
            </a:fld>
            <a:endParaRPr lang="fr-FR" dirty="0"/>
          </a:p>
        </p:txBody>
      </p:sp>
    </p:spTree>
    <p:extLst>
      <p:ext uri="{BB962C8B-B14F-4D97-AF65-F5344CB8AC3E}">
        <p14:creationId xmlns:p14="http://schemas.microsoft.com/office/powerpoint/2010/main" val="274365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16</a:t>
            </a:fld>
            <a:endParaRPr lang="fr-FR" dirty="0"/>
          </a:p>
        </p:txBody>
      </p:sp>
    </p:spTree>
    <p:extLst>
      <p:ext uri="{BB962C8B-B14F-4D97-AF65-F5344CB8AC3E}">
        <p14:creationId xmlns:p14="http://schemas.microsoft.com/office/powerpoint/2010/main" val="49741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p>
          <a:p>
            <a:endParaRPr lang="fr-FR" dirty="0" smtClean="0"/>
          </a:p>
          <a:p>
            <a:r>
              <a:rPr lang="fr-FR" dirty="0" smtClean="0"/>
              <a:t>Volonté de transmettre les dernières sources d’information (amener le guide en version papier)</a:t>
            </a:r>
          </a:p>
          <a:p>
            <a:r>
              <a:rPr lang="fr-FR" dirty="0" smtClean="0"/>
              <a:t>Côté DGEFP et DIRECCTE : Guide des procédures : notion « d’acceptable » =&gt; appréciation du gestionnaire (possibilité de dialoguer avec porteur et demander des développements dans son explication/ collaboration avec DRDFE ?)</a:t>
            </a:r>
          </a:p>
          <a:p>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17</a:t>
            </a:fld>
            <a:endParaRPr lang="fr-FR" dirty="0"/>
          </a:p>
        </p:txBody>
      </p:sp>
    </p:spTree>
    <p:extLst>
      <p:ext uri="{BB962C8B-B14F-4D97-AF65-F5344CB8AC3E}">
        <p14:creationId xmlns:p14="http://schemas.microsoft.com/office/powerpoint/2010/main" val="318411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6A2A70D4-2849-49ED-BFD7-A1518786E37C}" type="slidenum">
              <a:rPr lang="fr-FR" smtClean="0"/>
              <a:t>18</a:t>
            </a:fld>
            <a:endParaRPr lang="fr-FR"/>
          </a:p>
        </p:txBody>
      </p:sp>
    </p:spTree>
    <p:extLst>
      <p:ext uri="{BB962C8B-B14F-4D97-AF65-F5344CB8AC3E}">
        <p14:creationId xmlns:p14="http://schemas.microsoft.com/office/powerpoint/2010/main" val="4214516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19</a:t>
            </a:fld>
            <a:endParaRPr lang="fr-FR" dirty="0"/>
          </a:p>
        </p:txBody>
      </p:sp>
    </p:spTree>
    <p:extLst>
      <p:ext uri="{BB962C8B-B14F-4D97-AF65-F5344CB8AC3E}">
        <p14:creationId xmlns:p14="http://schemas.microsoft.com/office/powerpoint/2010/main" val="270981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Cécile</a:t>
            </a:r>
          </a:p>
          <a:p>
            <a:r>
              <a:rPr lang="fr-FR" b="1" dirty="0" smtClean="0"/>
              <a:t>Slide à amender par chacun</a:t>
            </a:r>
            <a:endParaRPr lang="fr-FR" b="1"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a:t>
            </a:fld>
            <a:endParaRPr lang="fr-FR" dirty="0"/>
          </a:p>
        </p:txBody>
      </p:sp>
    </p:spTree>
    <p:extLst>
      <p:ext uri="{BB962C8B-B14F-4D97-AF65-F5344CB8AC3E}">
        <p14:creationId xmlns:p14="http://schemas.microsoft.com/office/powerpoint/2010/main" val="341964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Cécile</a:t>
            </a:r>
          </a:p>
          <a:p>
            <a:r>
              <a:rPr lang="fr-FR" sz="1200" b="0" i="0" u="none" strike="noStrike" kern="1200" baseline="0" dirty="0" smtClean="0">
                <a:solidFill>
                  <a:schemeClr val="tx1"/>
                </a:solidFill>
                <a:latin typeface="+mn-lt"/>
                <a:ea typeface="+mn-ea"/>
                <a:cs typeface="+mn-cs"/>
              </a:rPr>
              <a:t>La non prise en compte d’un </a:t>
            </a:r>
            <a:r>
              <a:rPr lang="fr-FR" sz="1200" b="0" i="0" u="none" strike="noStrike" kern="1200" baseline="0" dirty="0" err="1" smtClean="0">
                <a:solidFill>
                  <a:schemeClr val="tx1"/>
                </a:solidFill>
                <a:latin typeface="+mn-lt"/>
                <a:ea typeface="+mn-ea"/>
                <a:cs typeface="+mn-cs"/>
              </a:rPr>
              <a:t>ppe</a:t>
            </a:r>
            <a:r>
              <a:rPr lang="fr-FR" sz="1200" b="0" i="0" u="none" strike="noStrike" kern="1200" baseline="0" dirty="0" smtClean="0">
                <a:solidFill>
                  <a:schemeClr val="tx1"/>
                </a:solidFill>
                <a:latin typeface="+mn-lt"/>
                <a:ea typeface="+mn-ea"/>
                <a:cs typeface="+mn-cs"/>
              </a:rPr>
              <a:t> horizontal doit rester exceptionnelle ! </a:t>
            </a:r>
          </a:p>
          <a:p>
            <a:r>
              <a:rPr lang="fr-FR" sz="1200" b="0" i="0" u="none" strike="noStrike" kern="1200" baseline="0" dirty="0" smtClean="0">
                <a:solidFill>
                  <a:schemeClr val="tx1"/>
                </a:solidFill>
                <a:latin typeface="+mn-lt"/>
                <a:ea typeface="+mn-ea"/>
                <a:cs typeface="+mn-cs"/>
              </a:rPr>
              <a:t>Si « NON » aux 3 questions : blocage MDFSE </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20</a:t>
            </a:fld>
            <a:endParaRPr lang="fr-FR" dirty="0"/>
          </a:p>
        </p:txBody>
      </p:sp>
    </p:spTree>
    <p:extLst>
      <p:ext uri="{BB962C8B-B14F-4D97-AF65-F5344CB8AC3E}">
        <p14:creationId xmlns:p14="http://schemas.microsoft.com/office/powerpoint/2010/main" val="385680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21</a:t>
            </a:fld>
            <a:endParaRPr lang="fr-FR" dirty="0"/>
          </a:p>
        </p:txBody>
      </p:sp>
    </p:spTree>
    <p:extLst>
      <p:ext uri="{BB962C8B-B14F-4D97-AF65-F5344CB8AC3E}">
        <p14:creationId xmlns:p14="http://schemas.microsoft.com/office/powerpoint/2010/main" val="3920466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22</a:t>
            </a:fld>
            <a:endParaRPr lang="fr-FR" dirty="0"/>
          </a:p>
        </p:txBody>
      </p:sp>
    </p:spTree>
    <p:extLst>
      <p:ext uri="{BB962C8B-B14F-4D97-AF65-F5344CB8AC3E}">
        <p14:creationId xmlns:p14="http://schemas.microsoft.com/office/powerpoint/2010/main" val="1875170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23</a:t>
            </a:fld>
            <a:endParaRPr lang="fr-FR" dirty="0"/>
          </a:p>
        </p:txBody>
      </p:sp>
    </p:spTree>
    <p:extLst>
      <p:ext uri="{BB962C8B-B14F-4D97-AF65-F5344CB8AC3E}">
        <p14:creationId xmlns:p14="http://schemas.microsoft.com/office/powerpoint/2010/main" val="3571482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p>
          <a:p>
            <a:r>
              <a:rPr lang="fr-FR" dirty="0" smtClean="0"/>
              <a:t>Cela peut être très simple comme la diffusion dans la NWL interne de conseils ADEME une fois par trimestre ou plus ambitieux</a:t>
            </a:r>
            <a:r>
              <a:rPr lang="fr-FR" baseline="0" dirty="0" smtClean="0"/>
              <a:t> comme la participation à un défi entreprise de réduction de la consommation d’énergie…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24</a:t>
            </a:fld>
            <a:endParaRPr lang="fr-FR" dirty="0"/>
          </a:p>
        </p:txBody>
      </p:sp>
    </p:spTree>
    <p:extLst>
      <p:ext uri="{BB962C8B-B14F-4D97-AF65-F5344CB8AC3E}">
        <p14:creationId xmlns:p14="http://schemas.microsoft.com/office/powerpoint/2010/main" val="2012728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25</a:t>
            </a:fld>
            <a:endParaRPr lang="fr-FR" dirty="0"/>
          </a:p>
        </p:txBody>
      </p:sp>
    </p:spTree>
    <p:extLst>
      <p:ext uri="{BB962C8B-B14F-4D97-AF65-F5344CB8AC3E}">
        <p14:creationId xmlns:p14="http://schemas.microsoft.com/office/powerpoint/2010/main" val="859699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26</a:t>
            </a:fld>
            <a:endParaRPr lang="fr-FR" dirty="0"/>
          </a:p>
        </p:txBody>
      </p:sp>
    </p:spTree>
    <p:extLst>
      <p:ext uri="{BB962C8B-B14F-4D97-AF65-F5344CB8AC3E}">
        <p14:creationId xmlns:p14="http://schemas.microsoft.com/office/powerpoint/2010/main" val="3094321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27</a:t>
            </a:fld>
            <a:endParaRPr lang="fr-FR" dirty="0"/>
          </a:p>
        </p:txBody>
      </p:sp>
    </p:spTree>
    <p:extLst>
      <p:ext uri="{BB962C8B-B14F-4D97-AF65-F5344CB8AC3E}">
        <p14:creationId xmlns:p14="http://schemas.microsoft.com/office/powerpoint/2010/main" val="2208546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28</a:t>
            </a:fld>
            <a:endParaRPr lang="fr-FR" dirty="0"/>
          </a:p>
        </p:txBody>
      </p:sp>
    </p:spTree>
    <p:extLst>
      <p:ext uri="{BB962C8B-B14F-4D97-AF65-F5344CB8AC3E}">
        <p14:creationId xmlns:p14="http://schemas.microsoft.com/office/powerpoint/2010/main" val="3880435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29</a:t>
            </a:fld>
            <a:endParaRPr lang="fr-FR" dirty="0"/>
          </a:p>
        </p:txBody>
      </p:sp>
    </p:spTree>
    <p:extLst>
      <p:ext uri="{BB962C8B-B14F-4D97-AF65-F5344CB8AC3E}">
        <p14:creationId xmlns:p14="http://schemas.microsoft.com/office/powerpoint/2010/main" val="166018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Claire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a:t>
            </a:fld>
            <a:endParaRPr lang="fr-FR" dirty="0"/>
          </a:p>
        </p:txBody>
      </p:sp>
    </p:spTree>
    <p:extLst>
      <p:ext uri="{BB962C8B-B14F-4D97-AF65-F5344CB8AC3E}">
        <p14:creationId xmlns:p14="http://schemas.microsoft.com/office/powerpoint/2010/main" val="465490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30</a:t>
            </a:fld>
            <a:endParaRPr lang="fr-FR" dirty="0"/>
          </a:p>
        </p:txBody>
      </p:sp>
    </p:spTree>
    <p:extLst>
      <p:ext uri="{BB962C8B-B14F-4D97-AF65-F5344CB8AC3E}">
        <p14:creationId xmlns:p14="http://schemas.microsoft.com/office/powerpoint/2010/main" val="3094321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Cécile</a:t>
            </a:r>
            <a:endParaRPr lang="fr-FR" dirty="0" smtClean="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31</a:t>
            </a:fld>
            <a:endParaRPr lang="fr-FR" dirty="0"/>
          </a:p>
        </p:txBody>
      </p:sp>
    </p:spTree>
    <p:extLst>
      <p:ext uri="{BB962C8B-B14F-4D97-AF65-F5344CB8AC3E}">
        <p14:creationId xmlns:p14="http://schemas.microsoft.com/office/powerpoint/2010/main" val="2227031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32</a:t>
            </a:fld>
            <a:endParaRPr lang="fr-FR" dirty="0"/>
          </a:p>
        </p:txBody>
      </p:sp>
    </p:spTree>
    <p:extLst>
      <p:ext uri="{BB962C8B-B14F-4D97-AF65-F5344CB8AC3E}">
        <p14:creationId xmlns:p14="http://schemas.microsoft.com/office/powerpoint/2010/main" val="2743650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33</a:t>
            </a:fld>
            <a:endParaRPr lang="fr-FR" dirty="0"/>
          </a:p>
        </p:txBody>
      </p:sp>
    </p:spTree>
    <p:extLst>
      <p:ext uri="{BB962C8B-B14F-4D97-AF65-F5344CB8AC3E}">
        <p14:creationId xmlns:p14="http://schemas.microsoft.com/office/powerpoint/2010/main" val="2667719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34</a:t>
            </a:fld>
            <a:endParaRPr lang="fr-FR" dirty="0"/>
          </a:p>
        </p:txBody>
      </p:sp>
    </p:spTree>
    <p:extLst>
      <p:ext uri="{BB962C8B-B14F-4D97-AF65-F5344CB8AC3E}">
        <p14:creationId xmlns:p14="http://schemas.microsoft.com/office/powerpoint/2010/main" val="1429037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35</a:t>
            </a:fld>
            <a:endParaRPr lang="fr-FR" dirty="0"/>
          </a:p>
        </p:txBody>
      </p:sp>
    </p:spTree>
    <p:extLst>
      <p:ext uri="{BB962C8B-B14F-4D97-AF65-F5344CB8AC3E}">
        <p14:creationId xmlns:p14="http://schemas.microsoft.com/office/powerpoint/2010/main" val="3978936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36</a:t>
            </a:fld>
            <a:endParaRPr lang="fr-FR" dirty="0"/>
          </a:p>
        </p:txBody>
      </p:sp>
    </p:spTree>
    <p:extLst>
      <p:ext uri="{BB962C8B-B14F-4D97-AF65-F5344CB8AC3E}">
        <p14:creationId xmlns:p14="http://schemas.microsoft.com/office/powerpoint/2010/main" val="1429037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37</a:t>
            </a:fld>
            <a:endParaRPr lang="fr-FR" dirty="0"/>
          </a:p>
        </p:txBody>
      </p:sp>
    </p:spTree>
    <p:extLst>
      <p:ext uri="{BB962C8B-B14F-4D97-AF65-F5344CB8AC3E}">
        <p14:creationId xmlns:p14="http://schemas.microsoft.com/office/powerpoint/2010/main" val="2171495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38</a:t>
            </a:fld>
            <a:endParaRPr lang="fr-FR" dirty="0"/>
          </a:p>
        </p:txBody>
      </p:sp>
    </p:spTree>
    <p:extLst>
      <p:ext uri="{BB962C8B-B14F-4D97-AF65-F5344CB8AC3E}">
        <p14:creationId xmlns:p14="http://schemas.microsoft.com/office/powerpoint/2010/main" val="1429037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Cécile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39</a:t>
            </a:fld>
            <a:endParaRPr lang="fr-FR" dirty="0"/>
          </a:p>
        </p:txBody>
      </p:sp>
    </p:spTree>
    <p:extLst>
      <p:ext uri="{BB962C8B-B14F-4D97-AF65-F5344CB8AC3E}">
        <p14:creationId xmlns:p14="http://schemas.microsoft.com/office/powerpoint/2010/main" val="335599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Claire</a:t>
            </a:r>
            <a:endParaRPr lang="fr-FR" dirty="0"/>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4</a:t>
            </a:fld>
            <a:endParaRPr lang="fr-FR" dirty="0"/>
          </a:p>
        </p:txBody>
      </p:sp>
    </p:spTree>
    <p:extLst>
      <p:ext uri="{BB962C8B-B14F-4D97-AF65-F5344CB8AC3E}">
        <p14:creationId xmlns:p14="http://schemas.microsoft.com/office/powerpoint/2010/main" val="965109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40</a:t>
            </a:fld>
            <a:endParaRPr lang="fr-FR" dirty="0"/>
          </a:p>
        </p:txBody>
      </p:sp>
    </p:spTree>
    <p:extLst>
      <p:ext uri="{BB962C8B-B14F-4D97-AF65-F5344CB8AC3E}">
        <p14:creationId xmlns:p14="http://schemas.microsoft.com/office/powerpoint/2010/main" val="229708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tabLst>
                <a:tab pos="722313" algn="l"/>
                <a:tab pos="1446213" algn="l"/>
                <a:tab pos="2170113" algn="l"/>
                <a:tab pos="2894013" algn="l"/>
              </a:tabLst>
              <a:defRPr sz="1200">
                <a:solidFill>
                  <a:schemeClr val="tx1"/>
                </a:solidFill>
                <a:latin typeface="Calibri" pitchFamily="34" charset="0"/>
              </a:defRPr>
            </a:lvl1pPr>
            <a:lvl2pPr marL="741363" indent="-284163" eaLnBrk="0" hangingPunct="0">
              <a:spcBef>
                <a:spcPct val="30000"/>
              </a:spcBef>
              <a:tabLst>
                <a:tab pos="722313" algn="l"/>
                <a:tab pos="1446213" algn="l"/>
                <a:tab pos="2170113" algn="l"/>
                <a:tab pos="2894013" algn="l"/>
              </a:tabLst>
              <a:defRPr sz="1200">
                <a:solidFill>
                  <a:schemeClr val="tx1"/>
                </a:solidFill>
                <a:latin typeface="Calibri" pitchFamily="34" charset="0"/>
              </a:defRPr>
            </a:lvl2pPr>
            <a:lvl3pPr marL="11414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3pPr>
            <a:lvl4pPr marL="15986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4pPr>
            <a:lvl5pPr marL="20558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5pPr>
            <a:lvl6pPr marL="25130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6pPr>
            <a:lvl7pPr marL="29702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7pPr>
            <a:lvl8pPr marL="34274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8pPr>
            <a:lvl9pPr marL="38846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9pPr>
          </a:lstStyle>
          <a:p>
            <a:pPr eaLnBrk="1" hangingPunct="1">
              <a:spcBef>
                <a:spcPct val="0"/>
              </a:spcBef>
            </a:pPr>
            <a:fld id="{078881D7-C63A-4F79-801C-181C6767A278}" type="slidenum">
              <a:rPr lang="fr-FR" altLang="fr-FR" smtClean="0">
                <a:solidFill>
                  <a:srgbClr val="000000"/>
                </a:solidFill>
                <a:latin typeface="Times New Roman" pitchFamily="18" charset="0"/>
                <a:ea typeface="Arial Unicode MS" pitchFamily="34" charset="-128"/>
                <a:cs typeface="Arial Unicode MS" pitchFamily="34" charset="-128"/>
              </a:rPr>
              <a:pPr eaLnBrk="1" hangingPunct="1">
                <a:spcBef>
                  <a:spcPct val="0"/>
                </a:spcBef>
              </a:pPr>
              <a:t>5</a:t>
            </a:fld>
            <a:endParaRPr lang="fr-FR" altLang="fr-FR" smtClean="0">
              <a:solidFill>
                <a:srgbClr val="000000"/>
              </a:solidFill>
              <a:latin typeface="Times New Roman" pitchFamily="18" charset="0"/>
              <a:ea typeface="Arial Unicode MS" pitchFamily="34" charset="-128"/>
              <a:cs typeface="Arial Unicode MS" pitchFamily="34" charset="-128"/>
            </a:endParaRPr>
          </a:p>
        </p:txBody>
      </p:sp>
      <p:sp>
        <p:nvSpPr>
          <p:cNvPr id="11267" name="Rectangle 1"/>
          <p:cNvSpPr>
            <a:spLocks noGrp="1" noRot="1" noChangeAspect="1" noChangeArrowheads="1" noTextEdit="1"/>
          </p:cNvSpPr>
          <p:nvPr>
            <p:ph type="sldImg"/>
          </p:nvPr>
        </p:nvSpPr>
        <p:spPr bwMode="auto">
          <a:xfrm>
            <a:off x="0" y="0"/>
            <a:ext cx="1588" cy="1588"/>
          </a:xfrm>
          <a:solidFill>
            <a:srgbClr val="FFFFFF"/>
          </a:solidFill>
          <a:ln>
            <a:solidFill>
              <a:srgbClr val="000000"/>
            </a:solidFill>
            <a:miter lim="800000"/>
            <a:headEnd/>
            <a:tailEnd/>
          </a:ln>
        </p:spPr>
      </p:sp>
      <p:sp>
        <p:nvSpPr>
          <p:cNvPr id="11268" name="Rectangle 2"/>
          <p:cNvSpPr>
            <a:spLocks noGrp="1" noChangeArrowheads="1"/>
          </p:cNvSpPr>
          <p:nvPr>
            <p:ph type="body" idx="1"/>
          </p:nvPr>
        </p:nvSpPr>
        <p:spPr bwMode="auto">
          <a:xfrm>
            <a:off x="0" y="1"/>
            <a:ext cx="1588" cy="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r>
              <a:rPr lang="fr-FR" altLang="fr-FR" sz="2000" b="0" dirty="0" smtClean="0">
                <a:latin typeface="Arial" charset="0"/>
                <a:ea typeface="Microsoft YaHei" pitchFamily="34" charset="-122"/>
                <a:cs typeface="Arial" charset="0"/>
              </a:rPr>
              <a:t>Claire</a:t>
            </a:r>
          </a:p>
          <a:p>
            <a:pPr>
              <a:spcBef>
                <a:spcPct val="0"/>
              </a:spcBef>
            </a:pPr>
            <a:r>
              <a:rPr lang="fr-FR" altLang="fr-FR" sz="2000" b="1" dirty="0" smtClean="0">
                <a:latin typeface="Arial" charset="0"/>
                <a:ea typeface="Microsoft YaHei" pitchFamily="34" charset="-122"/>
                <a:cs typeface="Arial" charset="0"/>
              </a:rPr>
              <a:t>Développement durable </a:t>
            </a:r>
          </a:p>
          <a:p>
            <a:pPr>
              <a:spcBef>
                <a:spcPct val="0"/>
              </a:spcBef>
            </a:pPr>
            <a:r>
              <a:rPr lang="fr-FR" altLang="fr-FR" sz="2000" b="1" dirty="0" smtClean="0">
                <a:latin typeface="Arial" charset="0"/>
                <a:ea typeface="Microsoft YaHei" pitchFamily="34" charset="-122"/>
                <a:cs typeface="Arial" charset="0"/>
              </a:rPr>
              <a:t>Base règlementaire : </a:t>
            </a:r>
            <a:r>
              <a:rPr lang="fr-FR" altLang="fr-FR" sz="2000" dirty="0" smtClean="0">
                <a:ea typeface="Microsoft YaHei" pitchFamily="34" charset="-122"/>
                <a:cs typeface="Arial" charset="0"/>
              </a:rPr>
              <a:t>objectifs de préservation, de protection et d'amélioration de la qualité de l'environnement inscrits à l'article 11 et à l'article 191, paragraphe 1, du traité sur le fonctionnement de l'Union européenne, en tenant compte du principe du "pollueur- payeur".</a:t>
            </a:r>
            <a:endParaRPr lang="fr-FR" altLang="fr-FR" sz="2000" dirty="0" smtClean="0">
              <a:latin typeface="Arial" charset="0"/>
              <a:ea typeface="Microsoft YaHei" pitchFamily="34" charset="-122"/>
              <a:cs typeface="Arial" charset="0"/>
            </a:endParaRPr>
          </a:p>
        </p:txBody>
      </p:sp>
      <p:sp>
        <p:nvSpPr>
          <p:cNvPr id="11269" name="Text Box 3"/>
          <p:cNvSpPr txBox="1">
            <a:spLocks noChangeArrowheads="1"/>
          </p:cNvSpPr>
          <p:nvPr/>
        </p:nvSpPr>
        <p:spPr bwMode="auto">
          <a:xfrm>
            <a:off x="0" y="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4995" rIns="89991" bIns="44995"/>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Font typeface="Times New Roman" pitchFamily="18" charset="0"/>
              <a:buNone/>
            </a:pPr>
            <a:fld id="{41560FB9-9D5F-4730-91E8-7DAFED97A6AC}" type="slidenum">
              <a:rPr lang="fr-FR" altLang="fr-FR" sz="1800">
                <a:solidFill>
                  <a:srgbClr val="000000"/>
                </a:solidFill>
                <a:ea typeface="Microsoft YaHei" pitchFamily="34" charset="-122"/>
              </a:rPr>
              <a:pPr eaLnBrk="1" hangingPunct="1">
                <a:spcBef>
                  <a:spcPct val="0"/>
                </a:spcBef>
                <a:buFont typeface="Times New Roman" pitchFamily="18" charset="0"/>
                <a:buNone/>
              </a:pPr>
              <a:t>5</a:t>
            </a:fld>
            <a:endParaRPr lang="fr-FR" altLang="fr-FR" sz="1800">
              <a:solidFill>
                <a:srgbClr val="000000"/>
              </a:solidFill>
              <a:ea typeface="Microsoft YaHei" pitchFamily="34" charset="-122"/>
            </a:endParaRPr>
          </a:p>
        </p:txBody>
      </p:sp>
    </p:spTree>
    <p:extLst>
      <p:ext uri="{BB962C8B-B14F-4D97-AF65-F5344CB8AC3E}">
        <p14:creationId xmlns:p14="http://schemas.microsoft.com/office/powerpoint/2010/main" val="88525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tabLst>
                <a:tab pos="722313" algn="l"/>
                <a:tab pos="1446213" algn="l"/>
                <a:tab pos="2170113" algn="l"/>
                <a:tab pos="2894013" algn="l"/>
              </a:tabLst>
              <a:defRPr sz="1200">
                <a:solidFill>
                  <a:schemeClr val="tx1"/>
                </a:solidFill>
                <a:latin typeface="Calibri" pitchFamily="34" charset="0"/>
              </a:defRPr>
            </a:lvl1pPr>
            <a:lvl2pPr marL="741363" indent="-284163" eaLnBrk="0" hangingPunct="0">
              <a:spcBef>
                <a:spcPct val="30000"/>
              </a:spcBef>
              <a:tabLst>
                <a:tab pos="722313" algn="l"/>
                <a:tab pos="1446213" algn="l"/>
                <a:tab pos="2170113" algn="l"/>
                <a:tab pos="2894013" algn="l"/>
              </a:tabLst>
              <a:defRPr sz="1200">
                <a:solidFill>
                  <a:schemeClr val="tx1"/>
                </a:solidFill>
                <a:latin typeface="Calibri" pitchFamily="34" charset="0"/>
              </a:defRPr>
            </a:lvl2pPr>
            <a:lvl3pPr marL="11414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3pPr>
            <a:lvl4pPr marL="15986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4pPr>
            <a:lvl5pPr marL="20558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5pPr>
            <a:lvl6pPr marL="25130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6pPr>
            <a:lvl7pPr marL="29702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7pPr>
            <a:lvl8pPr marL="34274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8pPr>
            <a:lvl9pPr marL="38846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9pPr>
          </a:lstStyle>
          <a:p>
            <a:pPr eaLnBrk="1" hangingPunct="1">
              <a:spcBef>
                <a:spcPct val="0"/>
              </a:spcBef>
            </a:pPr>
            <a:fld id="{2D5925D4-F4E1-4DF1-B9E6-7571DAE8247D}" type="slidenum">
              <a:rPr lang="fr-FR" altLang="fr-FR" smtClean="0">
                <a:solidFill>
                  <a:srgbClr val="000000"/>
                </a:solidFill>
                <a:latin typeface="Times New Roman" pitchFamily="18" charset="0"/>
                <a:ea typeface="Arial Unicode MS" pitchFamily="34" charset="-128"/>
                <a:cs typeface="Arial Unicode MS" pitchFamily="34" charset="-128"/>
              </a:rPr>
              <a:pPr eaLnBrk="1" hangingPunct="1">
                <a:spcBef>
                  <a:spcPct val="0"/>
                </a:spcBef>
              </a:pPr>
              <a:t>6</a:t>
            </a:fld>
            <a:endParaRPr lang="fr-FR" altLang="fr-FR" smtClean="0">
              <a:solidFill>
                <a:srgbClr val="000000"/>
              </a:solidFill>
              <a:latin typeface="Times New Roman" pitchFamily="18" charset="0"/>
              <a:ea typeface="Arial Unicode MS" pitchFamily="34" charset="-128"/>
              <a:cs typeface="Arial Unicode MS" pitchFamily="34" charset="-128"/>
            </a:endParaRPr>
          </a:p>
        </p:txBody>
      </p:sp>
      <p:sp>
        <p:nvSpPr>
          <p:cNvPr id="12291" name="Rectangle 1"/>
          <p:cNvSpPr>
            <a:spLocks noGrp="1" noRot="1" noChangeAspect="1" noChangeArrowheads="1" noTextEdit="1"/>
          </p:cNvSpPr>
          <p:nvPr>
            <p:ph type="sldImg"/>
          </p:nvPr>
        </p:nvSpPr>
        <p:spPr bwMode="auto">
          <a:xfrm>
            <a:off x="0" y="0"/>
            <a:ext cx="1588" cy="1588"/>
          </a:xfrm>
          <a:solidFill>
            <a:srgbClr val="FFFFFF"/>
          </a:solidFill>
          <a:ln>
            <a:solidFill>
              <a:srgbClr val="000000"/>
            </a:solidFill>
            <a:miter lim="800000"/>
            <a:headEnd/>
            <a:tailEnd/>
          </a:ln>
        </p:spPr>
      </p:sp>
      <p:sp>
        <p:nvSpPr>
          <p:cNvPr id="12292" name="Rectangle 2"/>
          <p:cNvSpPr>
            <a:spLocks noGrp="1" noChangeArrowheads="1"/>
          </p:cNvSpPr>
          <p:nvPr>
            <p:ph type="body" idx="1"/>
          </p:nvPr>
        </p:nvSpPr>
        <p:spPr bwMode="auto">
          <a:xfrm>
            <a:off x="0" y="1"/>
            <a:ext cx="1588" cy="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r>
              <a:rPr lang="fr-FR" altLang="fr-FR" sz="2000" dirty="0" smtClean="0">
                <a:latin typeface="Arial" charset="0"/>
                <a:ea typeface="Microsoft YaHei" pitchFamily="34" charset="-122"/>
              </a:rPr>
              <a:t>Claire</a:t>
            </a:r>
          </a:p>
        </p:txBody>
      </p:sp>
      <p:sp>
        <p:nvSpPr>
          <p:cNvPr id="12293" name="Text Box 3"/>
          <p:cNvSpPr txBox="1">
            <a:spLocks noChangeArrowheads="1"/>
          </p:cNvSpPr>
          <p:nvPr/>
        </p:nvSpPr>
        <p:spPr bwMode="auto">
          <a:xfrm>
            <a:off x="0" y="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4995" rIns="89991" bIns="44995"/>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Font typeface="Times New Roman" pitchFamily="18" charset="0"/>
              <a:buNone/>
            </a:pPr>
            <a:fld id="{4436B6AD-02CE-44A8-BF76-E92D7A3A461B}" type="slidenum">
              <a:rPr lang="fr-FR" altLang="fr-FR" sz="1800">
                <a:solidFill>
                  <a:srgbClr val="000000"/>
                </a:solidFill>
                <a:ea typeface="Microsoft YaHei" pitchFamily="34" charset="-122"/>
              </a:rPr>
              <a:pPr eaLnBrk="1" hangingPunct="1">
                <a:spcBef>
                  <a:spcPct val="0"/>
                </a:spcBef>
                <a:buFont typeface="Times New Roman" pitchFamily="18" charset="0"/>
                <a:buNone/>
              </a:pPr>
              <a:t>6</a:t>
            </a:fld>
            <a:endParaRPr lang="fr-FR" altLang="fr-FR" sz="1800">
              <a:solidFill>
                <a:srgbClr val="000000"/>
              </a:solidFill>
              <a:ea typeface="Microsoft YaHei" pitchFamily="34" charset="-122"/>
            </a:endParaRPr>
          </a:p>
        </p:txBody>
      </p:sp>
    </p:spTree>
    <p:extLst>
      <p:ext uri="{BB962C8B-B14F-4D97-AF65-F5344CB8AC3E}">
        <p14:creationId xmlns:p14="http://schemas.microsoft.com/office/powerpoint/2010/main" val="400875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tabLst>
                <a:tab pos="722313" algn="l"/>
                <a:tab pos="1446213" algn="l"/>
                <a:tab pos="2170113" algn="l"/>
                <a:tab pos="2894013" algn="l"/>
              </a:tabLst>
              <a:defRPr sz="1200">
                <a:solidFill>
                  <a:schemeClr val="tx1"/>
                </a:solidFill>
                <a:latin typeface="Calibri" pitchFamily="34" charset="0"/>
              </a:defRPr>
            </a:lvl1pPr>
            <a:lvl2pPr marL="741363" indent="-284163" eaLnBrk="0" hangingPunct="0">
              <a:spcBef>
                <a:spcPct val="30000"/>
              </a:spcBef>
              <a:tabLst>
                <a:tab pos="722313" algn="l"/>
                <a:tab pos="1446213" algn="l"/>
                <a:tab pos="2170113" algn="l"/>
                <a:tab pos="2894013" algn="l"/>
              </a:tabLst>
              <a:defRPr sz="1200">
                <a:solidFill>
                  <a:schemeClr val="tx1"/>
                </a:solidFill>
                <a:latin typeface="Calibri" pitchFamily="34" charset="0"/>
              </a:defRPr>
            </a:lvl2pPr>
            <a:lvl3pPr marL="11414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3pPr>
            <a:lvl4pPr marL="15986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4pPr>
            <a:lvl5pPr marL="20558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5pPr>
            <a:lvl6pPr marL="25130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6pPr>
            <a:lvl7pPr marL="29702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7pPr>
            <a:lvl8pPr marL="34274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8pPr>
            <a:lvl9pPr marL="38846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9pPr>
          </a:lstStyle>
          <a:p>
            <a:pPr eaLnBrk="1" hangingPunct="1">
              <a:spcBef>
                <a:spcPct val="0"/>
              </a:spcBef>
            </a:pPr>
            <a:fld id="{E8B9D5CA-AC75-4D84-A2FD-C002CF632F5C}" type="slidenum">
              <a:rPr lang="fr-FR" altLang="fr-FR" smtClean="0">
                <a:solidFill>
                  <a:srgbClr val="000000"/>
                </a:solidFill>
                <a:latin typeface="Times New Roman" pitchFamily="18" charset="0"/>
                <a:ea typeface="Arial Unicode MS" pitchFamily="34" charset="-128"/>
                <a:cs typeface="Arial Unicode MS" pitchFamily="34" charset="-128"/>
              </a:rPr>
              <a:pPr eaLnBrk="1" hangingPunct="1">
                <a:spcBef>
                  <a:spcPct val="0"/>
                </a:spcBef>
              </a:pPr>
              <a:t>7</a:t>
            </a:fld>
            <a:endParaRPr lang="fr-FR" altLang="fr-FR" smtClean="0">
              <a:solidFill>
                <a:srgbClr val="000000"/>
              </a:solidFill>
              <a:latin typeface="Times New Roman" pitchFamily="18" charset="0"/>
              <a:ea typeface="Arial Unicode MS" pitchFamily="34" charset="-128"/>
              <a:cs typeface="Arial Unicode MS" pitchFamily="34" charset="-128"/>
            </a:endParaRPr>
          </a:p>
        </p:txBody>
      </p:sp>
      <p:sp>
        <p:nvSpPr>
          <p:cNvPr id="13315" name="Rectangle 1"/>
          <p:cNvSpPr>
            <a:spLocks noGrp="1" noRot="1" noChangeAspect="1" noChangeArrowheads="1" noTextEdit="1"/>
          </p:cNvSpPr>
          <p:nvPr>
            <p:ph type="sldImg"/>
          </p:nvPr>
        </p:nvSpPr>
        <p:spPr bwMode="auto">
          <a:xfrm>
            <a:off x="0" y="0"/>
            <a:ext cx="1588" cy="1588"/>
          </a:xfrm>
          <a:solidFill>
            <a:srgbClr val="FFFFFF"/>
          </a:solidFill>
          <a:ln>
            <a:solidFill>
              <a:srgbClr val="000000"/>
            </a:solidFill>
            <a:miter lim="800000"/>
            <a:headEnd/>
            <a:tailEnd/>
          </a:ln>
        </p:spPr>
      </p:sp>
      <p:sp>
        <p:nvSpPr>
          <p:cNvPr id="13316" name="Rectangle 2"/>
          <p:cNvSpPr>
            <a:spLocks noGrp="1" noChangeArrowheads="1"/>
          </p:cNvSpPr>
          <p:nvPr>
            <p:ph type="body" idx="1"/>
          </p:nvPr>
        </p:nvSpPr>
        <p:spPr bwMode="auto">
          <a:xfrm>
            <a:off x="0" y="1"/>
            <a:ext cx="1588" cy="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fr-FR" altLang="fr-FR" sz="2000" smtClean="0">
              <a:latin typeface="Arial" charset="0"/>
              <a:ea typeface="Microsoft YaHei" pitchFamily="34" charset="-122"/>
            </a:endParaRPr>
          </a:p>
        </p:txBody>
      </p:sp>
      <p:sp>
        <p:nvSpPr>
          <p:cNvPr id="13317" name="Text Box 3"/>
          <p:cNvSpPr txBox="1">
            <a:spLocks noChangeArrowheads="1"/>
          </p:cNvSpPr>
          <p:nvPr/>
        </p:nvSpPr>
        <p:spPr bwMode="auto">
          <a:xfrm>
            <a:off x="0" y="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4995" rIns="89991" bIns="44995"/>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Font typeface="Times New Roman" pitchFamily="18" charset="0"/>
              <a:buNone/>
            </a:pPr>
            <a:fld id="{8820F7E2-DF74-4FD4-91D5-DEB54BD0E285}" type="slidenum">
              <a:rPr lang="fr-FR" altLang="fr-FR" sz="1800">
                <a:solidFill>
                  <a:srgbClr val="000000"/>
                </a:solidFill>
                <a:ea typeface="Microsoft YaHei" pitchFamily="34" charset="-122"/>
              </a:rPr>
              <a:pPr eaLnBrk="1" hangingPunct="1">
                <a:spcBef>
                  <a:spcPct val="0"/>
                </a:spcBef>
                <a:buFont typeface="Times New Roman" pitchFamily="18" charset="0"/>
                <a:buNone/>
              </a:pPr>
              <a:t>7</a:t>
            </a:fld>
            <a:endParaRPr lang="fr-FR" altLang="fr-FR" sz="1800">
              <a:solidFill>
                <a:srgbClr val="000000"/>
              </a:solidFill>
              <a:ea typeface="Microsoft YaHei" pitchFamily="34" charset="-122"/>
            </a:endParaRPr>
          </a:p>
        </p:txBody>
      </p:sp>
    </p:spTree>
    <p:extLst>
      <p:ext uri="{BB962C8B-B14F-4D97-AF65-F5344CB8AC3E}">
        <p14:creationId xmlns:p14="http://schemas.microsoft.com/office/powerpoint/2010/main" val="398919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tabLst>
                <a:tab pos="722313" algn="l"/>
                <a:tab pos="1446213" algn="l"/>
                <a:tab pos="2170113" algn="l"/>
                <a:tab pos="2894013" algn="l"/>
              </a:tabLst>
              <a:defRPr sz="1200">
                <a:solidFill>
                  <a:schemeClr val="tx1"/>
                </a:solidFill>
                <a:latin typeface="Calibri" pitchFamily="34" charset="0"/>
              </a:defRPr>
            </a:lvl1pPr>
            <a:lvl2pPr marL="741363" indent="-284163" eaLnBrk="0" hangingPunct="0">
              <a:spcBef>
                <a:spcPct val="30000"/>
              </a:spcBef>
              <a:tabLst>
                <a:tab pos="722313" algn="l"/>
                <a:tab pos="1446213" algn="l"/>
                <a:tab pos="2170113" algn="l"/>
                <a:tab pos="2894013" algn="l"/>
              </a:tabLst>
              <a:defRPr sz="1200">
                <a:solidFill>
                  <a:schemeClr val="tx1"/>
                </a:solidFill>
                <a:latin typeface="Calibri" pitchFamily="34" charset="0"/>
              </a:defRPr>
            </a:lvl2pPr>
            <a:lvl3pPr marL="11414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3pPr>
            <a:lvl4pPr marL="15986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4pPr>
            <a:lvl5pPr marL="2055813" indent="-227013" eaLnBrk="0" hangingPunct="0">
              <a:spcBef>
                <a:spcPct val="30000"/>
              </a:spcBef>
              <a:tabLst>
                <a:tab pos="722313" algn="l"/>
                <a:tab pos="1446213" algn="l"/>
                <a:tab pos="2170113" algn="l"/>
                <a:tab pos="2894013" algn="l"/>
              </a:tabLst>
              <a:defRPr sz="1200">
                <a:solidFill>
                  <a:schemeClr val="tx1"/>
                </a:solidFill>
                <a:latin typeface="Calibri" pitchFamily="34" charset="0"/>
              </a:defRPr>
            </a:lvl5pPr>
            <a:lvl6pPr marL="25130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6pPr>
            <a:lvl7pPr marL="29702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7pPr>
            <a:lvl8pPr marL="34274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8pPr>
            <a:lvl9pPr marL="3884613" indent="-227013" eaLnBrk="0" fontAlgn="base" hangingPunct="0">
              <a:spcBef>
                <a:spcPct val="30000"/>
              </a:spcBef>
              <a:spcAft>
                <a:spcPct val="0"/>
              </a:spcAft>
              <a:tabLst>
                <a:tab pos="722313" algn="l"/>
                <a:tab pos="1446213" algn="l"/>
                <a:tab pos="2170113" algn="l"/>
                <a:tab pos="2894013" algn="l"/>
              </a:tabLst>
              <a:defRPr sz="1200">
                <a:solidFill>
                  <a:schemeClr val="tx1"/>
                </a:solidFill>
                <a:latin typeface="Calibri" pitchFamily="34" charset="0"/>
              </a:defRPr>
            </a:lvl9pPr>
          </a:lstStyle>
          <a:p>
            <a:pPr eaLnBrk="1" hangingPunct="1">
              <a:spcBef>
                <a:spcPct val="0"/>
              </a:spcBef>
            </a:pPr>
            <a:fld id="{A01F8342-C292-4764-A335-C70C17797A80}" type="slidenum">
              <a:rPr lang="fr-FR" altLang="fr-FR" smtClean="0">
                <a:solidFill>
                  <a:srgbClr val="000000"/>
                </a:solidFill>
                <a:latin typeface="Times New Roman" pitchFamily="18" charset="0"/>
                <a:ea typeface="Arial Unicode MS" pitchFamily="34" charset="-128"/>
                <a:cs typeface="Arial Unicode MS" pitchFamily="34" charset="-128"/>
              </a:rPr>
              <a:pPr eaLnBrk="1" hangingPunct="1">
                <a:spcBef>
                  <a:spcPct val="0"/>
                </a:spcBef>
              </a:pPr>
              <a:t>8</a:t>
            </a:fld>
            <a:endParaRPr lang="fr-FR" altLang="fr-FR" smtClean="0">
              <a:solidFill>
                <a:srgbClr val="000000"/>
              </a:solidFill>
              <a:latin typeface="Times New Roman" pitchFamily="18" charset="0"/>
              <a:ea typeface="Arial Unicode MS" pitchFamily="34" charset="-128"/>
              <a:cs typeface="Arial Unicode MS" pitchFamily="34" charset="-128"/>
            </a:endParaRPr>
          </a:p>
        </p:txBody>
      </p:sp>
      <p:sp>
        <p:nvSpPr>
          <p:cNvPr id="14339" name="Rectangle 1"/>
          <p:cNvSpPr>
            <a:spLocks noGrp="1" noRot="1" noChangeAspect="1" noChangeArrowheads="1" noTextEdit="1"/>
          </p:cNvSpPr>
          <p:nvPr>
            <p:ph type="sldImg"/>
          </p:nvPr>
        </p:nvSpPr>
        <p:spPr bwMode="auto">
          <a:xfrm>
            <a:off x="0" y="0"/>
            <a:ext cx="1588" cy="1588"/>
          </a:xfrm>
          <a:solidFill>
            <a:srgbClr val="FFFFFF"/>
          </a:solidFill>
          <a:ln>
            <a:solidFill>
              <a:srgbClr val="000000"/>
            </a:solidFill>
            <a:miter lim="800000"/>
            <a:headEnd/>
            <a:tailEnd/>
          </a:ln>
        </p:spPr>
      </p:sp>
      <p:sp>
        <p:nvSpPr>
          <p:cNvPr id="14340" name="Rectangle 2"/>
          <p:cNvSpPr>
            <a:spLocks noGrp="1" noChangeArrowheads="1"/>
          </p:cNvSpPr>
          <p:nvPr>
            <p:ph type="body" idx="1"/>
          </p:nvPr>
        </p:nvSpPr>
        <p:spPr bwMode="auto">
          <a:xfrm>
            <a:off x="0" y="1"/>
            <a:ext cx="1588" cy="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fr-FR" altLang="fr-FR" sz="2000" smtClean="0">
              <a:latin typeface="Arial" charset="0"/>
              <a:ea typeface="Microsoft YaHei" pitchFamily="34" charset="-122"/>
              <a:cs typeface="Arial" charset="0"/>
            </a:endParaRPr>
          </a:p>
        </p:txBody>
      </p:sp>
      <p:sp>
        <p:nvSpPr>
          <p:cNvPr id="14341" name="Text Box 3"/>
          <p:cNvSpPr txBox="1">
            <a:spLocks noChangeArrowheads="1"/>
          </p:cNvSpPr>
          <p:nvPr/>
        </p:nvSpPr>
        <p:spPr bwMode="auto">
          <a:xfrm>
            <a:off x="0" y="1"/>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4995" rIns="89991" bIns="44995"/>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buFont typeface="Times New Roman" pitchFamily="18" charset="0"/>
              <a:buNone/>
            </a:pPr>
            <a:fld id="{0444956A-C6A6-4FA2-8ED7-B273C30856AC}" type="slidenum">
              <a:rPr lang="fr-FR" altLang="fr-FR" sz="1800">
                <a:solidFill>
                  <a:srgbClr val="000000"/>
                </a:solidFill>
                <a:ea typeface="Microsoft YaHei" pitchFamily="34" charset="-122"/>
              </a:rPr>
              <a:pPr eaLnBrk="1" hangingPunct="1">
                <a:spcBef>
                  <a:spcPct val="0"/>
                </a:spcBef>
                <a:buFont typeface="Times New Roman" pitchFamily="18" charset="0"/>
                <a:buNone/>
              </a:pPr>
              <a:t>8</a:t>
            </a:fld>
            <a:endParaRPr lang="fr-FR" altLang="fr-FR" sz="1800">
              <a:solidFill>
                <a:srgbClr val="000000"/>
              </a:solidFill>
              <a:ea typeface="Microsoft YaHei" pitchFamily="34" charset="-122"/>
            </a:endParaRPr>
          </a:p>
        </p:txBody>
      </p:sp>
    </p:spTree>
    <p:extLst>
      <p:ext uri="{BB962C8B-B14F-4D97-AF65-F5344CB8AC3E}">
        <p14:creationId xmlns:p14="http://schemas.microsoft.com/office/powerpoint/2010/main" val="230723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1272CE4-30C2-43C6-BF69-36DCAC6F422C}" type="slidenum">
              <a:rPr lang="fr-FR" smtClean="0"/>
              <a:t>9</a:t>
            </a:fld>
            <a:endParaRPr lang="fr-FR" dirty="0"/>
          </a:p>
        </p:txBody>
      </p:sp>
    </p:spTree>
    <p:extLst>
      <p:ext uri="{BB962C8B-B14F-4D97-AF65-F5344CB8AC3E}">
        <p14:creationId xmlns:p14="http://schemas.microsoft.com/office/powerpoint/2010/main" val="2653417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69F3172-A109-4458-9C8F-C6F3841F49FF}" type="datetimeFigureOut">
              <a:rPr lang="fr-FR" smtClean="0"/>
              <a:t>04/01/2017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4A1FA02-9F0D-4EB4-9D2F-C2F5DAFEC3C0}" type="slidenum">
              <a:rPr lang="fr-FR" smtClean="0"/>
              <a:t>‹N°›</a:t>
            </a:fld>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25174" y="1025367"/>
            <a:ext cx="1788529" cy="1361368"/>
          </a:xfrm>
          <a:prstGeom prst="rect">
            <a:avLst/>
          </a:prstGeom>
        </p:spPr>
      </p:pic>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6451" y="1904301"/>
            <a:ext cx="2401809" cy="4279917"/>
          </a:xfrm>
          <a:prstGeom prst="rect">
            <a:avLst/>
          </a:prstGeom>
        </p:spPr>
      </p:pic>
      <p:sp>
        <p:nvSpPr>
          <p:cNvPr id="12" name="Espace réservé du texte 11"/>
          <p:cNvSpPr>
            <a:spLocks noGrp="1"/>
          </p:cNvSpPr>
          <p:nvPr>
            <p:ph type="body" sz="quarter" idx="13"/>
          </p:nvPr>
        </p:nvSpPr>
        <p:spPr>
          <a:xfrm>
            <a:off x="3062178" y="1627188"/>
            <a:ext cx="6975586" cy="21478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smtClean="0"/>
              <a:t>Modifiez les styles du texte du masque</a:t>
            </a:r>
          </a:p>
        </p:txBody>
      </p:sp>
    </p:spTree>
    <p:extLst>
      <p:ext uri="{BB962C8B-B14F-4D97-AF65-F5344CB8AC3E}">
        <p14:creationId xmlns:p14="http://schemas.microsoft.com/office/powerpoint/2010/main" val="403840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9"/>
            <a:ext cx="10515600" cy="2022290"/>
          </a:xfrm>
        </p:spPr>
        <p:txBody>
          <a:bodyPr anchor="b">
            <a:normAutofit/>
          </a:bodyPr>
          <a:lstStyle>
            <a:lvl1pPr algn="ctr">
              <a:defRPr sz="4400">
                <a:solidFill>
                  <a:srgbClr val="00A19A"/>
                </a:solidFill>
                <a:latin typeface="Bliss Pro"/>
              </a:defRPr>
            </a:lvl1pPr>
          </a:lstStyle>
          <a:p>
            <a:r>
              <a:rPr lang="fr-FR" dirty="0"/>
              <a:t>Modifiez le style du titre</a:t>
            </a:r>
          </a:p>
        </p:txBody>
      </p:sp>
      <p:sp>
        <p:nvSpPr>
          <p:cNvPr id="3" name="Espace réservé du texte 2"/>
          <p:cNvSpPr>
            <a:spLocks noGrp="1"/>
          </p:cNvSpPr>
          <p:nvPr>
            <p:ph type="body" idx="1"/>
          </p:nvPr>
        </p:nvSpPr>
        <p:spPr>
          <a:xfrm>
            <a:off x="842483" y="3763927"/>
            <a:ext cx="10515600" cy="1751566"/>
          </a:xfrm>
        </p:spPr>
        <p:txBody>
          <a:bodyPr anchor="ctr"/>
          <a:lstStyle>
            <a:lvl1pPr marL="0" indent="0" algn="ctr">
              <a:buNone/>
              <a:defRPr sz="2400">
                <a:solidFill>
                  <a:schemeClr val="accent4">
                    <a:lumMod val="75000"/>
                  </a:schemeClr>
                </a:solidFill>
                <a:latin typeface="Bliss Pro"/>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p:txBody>
          <a:bodyPr/>
          <a:lstStyle/>
          <a:p>
            <a:fld id="{069F3172-A109-4458-9C8F-C6F3841F49FF}" type="datetimeFigureOut">
              <a:rPr lang="fr-FR" smtClean="0"/>
              <a:t>04/01/2017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4A1FA02-9F0D-4EB4-9D2F-C2F5DAFEC3C0}" type="slidenum">
              <a:rPr lang="fr-FR" smtClean="0"/>
              <a:t>‹N°›</a:t>
            </a:fld>
            <a:endParaRPr lang="fr-FR" dirty="0"/>
          </a:p>
        </p:txBody>
      </p:sp>
      <p:sp>
        <p:nvSpPr>
          <p:cNvPr id="9" name="ZoneTexte 8"/>
          <p:cNvSpPr txBox="1"/>
          <p:nvPr userDrawn="1"/>
        </p:nvSpPr>
        <p:spPr>
          <a:xfrm>
            <a:off x="848544" y="287746"/>
            <a:ext cx="4182555" cy="369332"/>
          </a:xfrm>
          <a:prstGeom prst="rect">
            <a:avLst/>
          </a:prstGeom>
          <a:noFill/>
        </p:spPr>
        <p:txBody>
          <a:bodyPr wrap="none" rtlCol="0">
            <a:spAutoFit/>
          </a:bodyPr>
          <a:lstStyle/>
          <a:p>
            <a:r>
              <a:rPr lang="fr-FR" dirty="0" smtClean="0">
                <a:solidFill>
                  <a:srgbClr val="E8E1D6"/>
                </a:solidFill>
                <a:latin typeface="PreciousSansBlack" panose="00000900000000000000" pitchFamily="2" charset="0"/>
              </a:rPr>
              <a:t>ATELIER PRINCIPES HORIZONTAUX</a:t>
            </a:r>
            <a:endParaRPr lang="fr-FR" dirty="0">
              <a:solidFill>
                <a:srgbClr val="E8E1D6"/>
              </a:solidFill>
              <a:latin typeface="PreciousSansBlack" panose="00000900000000000000" pitchFamily="2" charset="0"/>
            </a:endParaRPr>
          </a:p>
        </p:txBody>
      </p:sp>
    </p:spTree>
    <p:extLst>
      <p:ext uri="{BB962C8B-B14F-4D97-AF65-F5344CB8AC3E}">
        <p14:creationId xmlns:p14="http://schemas.microsoft.com/office/powerpoint/2010/main" val="192614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us section2">
    <p:spTree>
      <p:nvGrpSpPr>
        <p:cNvPr id="1" name=""/>
        <p:cNvGrpSpPr/>
        <p:nvPr/>
      </p:nvGrpSpPr>
      <p:grpSpPr>
        <a:xfrm>
          <a:off x="0" y="0"/>
          <a:ext cx="0" cy="0"/>
          <a:chOff x="0" y="0"/>
          <a:chExt cx="0" cy="0"/>
        </a:xfrm>
      </p:grpSpPr>
      <p:sp>
        <p:nvSpPr>
          <p:cNvPr id="2" name="Titre 1"/>
          <p:cNvSpPr>
            <a:spLocks noGrp="1"/>
          </p:cNvSpPr>
          <p:nvPr>
            <p:ph type="title"/>
          </p:nvPr>
        </p:nvSpPr>
        <p:spPr>
          <a:xfrm>
            <a:off x="892950" y="999459"/>
            <a:ext cx="5167608" cy="4880345"/>
          </a:xfrm>
        </p:spPr>
        <p:txBody>
          <a:bodyPr anchor="ctr"/>
          <a:lstStyle>
            <a:lvl1pPr algn="ctr">
              <a:defRPr sz="3200" b="1">
                <a:solidFill>
                  <a:srgbClr val="00A19A"/>
                </a:solidFill>
                <a:latin typeface="Bliss Pro"/>
              </a:defRPr>
            </a:lvl1pPr>
          </a:lstStyle>
          <a:p>
            <a:r>
              <a:rPr lang="fr-FR" dirty="0"/>
              <a:t>Modifiez le style du titre</a:t>
            </a:r>
          </a:p>
        </p:txBody>
      </p:sp>
      <p:sp>
        <p:nvSpPr>
          <p:cNvPr id="3" name="Espace réservé pour une image  2"/>
          <p:cNvSpPr>
            <a:spLocks noGrp="1"/>
          </p:cNvSpPr>
          <p:nvPr>
            <p:ph type="pic" idx="1"/>
          </p:nvPr>
        </p:nvSpPr>
        <p:spPr>
          <a:xfrm>
            <a:off x="6337006" y="987425"/>
            <a:ext cx="501838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5" name="Espace réservé de la date 4"/>
          <p:cNvSpPr>
            <a:spLocks noGrp="1"/>
          </p:cNvSpPr>
          <p:nvPr>
            <p:ph type="dt" sz="half" idx="10"/>
          </p:nvPr>
        </p:nvSpPr>
        <p:spPr/>
        <p:txBody>
          <a:bodyPr/>
          <a:lstStyle/>
          <a:p>
            <a:fld id="{069F3172-A109-4458-9C8F-C6F3841F49FF}" type="datetimeFigureOut">
              <a:rPr lang="fr-FR" smtClean="0"/>
              <a:t>04/01/2017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4A1FA02-9F0D-4EB4-9D2F-C2F5DAFEC3C0}" type="slidenum">
              <a:rPr lang="fr-FR" smtClean="0"/>
              <a:t>‹N°›</a:t>
            </a:fld>
            <a:endParaRPr lang="fr-FR" dirty="0"/>
          </a:p>
        </p:txBody>
      </p:sp>
      <p:sp>
        <p:nvSpPr>
          <p:cNvPr id="10" name="ZoneTexte 9"/>
          <p:cNvSpPr txBox="1"/>
          <p:nvPr userDrawn="1"/>
        </p:nvSpPr>
        <p:spPr>
          <a:xfrm>
            <a:off x="848544" y="287746"/>
            <a:ext cx="4182555" cy="369332"/>
          </a:xfrm>
          <a:prstGeom prst="rect">
            <a:avLst/>
          </a:prstGeom>
          <a:noFill/>
        </p:spPr>
        <p:txBody>
          <a:bodyPr wrap="none" rtlCol="0">
            <a:spAutoFit/>
          </a:bodyPr>
          <a:lstStyle/>
          <a:p>
            <a:r>
              <a:rPr lang="fr-FR" dirty="0" smtClean="0">
                <a:solidFill>
                  <a:srgbClr val="E8E1D6"/>
                </a:solidFill>
                <a:latin typeface="PreciousSansBlack" panose="00000900000000000000" pitchFamily="2" charset="0"/>
              </a:rPr>
              <a:t>ATELIER PRINCIPES HORIZONTAUX</a:t>
            </a:r>
            <a:endParaRPr lang="fr-FR" dirty="0">
              <a:solidFill>
                <a:srgbClr val="E8E1D6"/>
              </a:solidFill>
              <a:latin typeface="PreciousSansBlack" panose="00000900000000000000" pitchFamily="2" charset="0"/>
            </a:endParaRPr>
          </a:p>
        </p:txBody>
      </p:sp>
      <p:sp>
        <p:nvSpPr>
          <p:cNvPr id="8" name="Espace réservé du contenu 7"/>
          <p:cNvSpPr>
            <a:spLocks noGrp="1"/>
          </p:cNvSpPr>
          <p:nvPr>
            <p:ph sz="quarter" idx="13"/>
          </p:nvPr>
        </p:nvSpPr>
        <p:spPr>
          <a:xfrm>
            <a:off x="956930" y="552892"/>
            <a:ext cx="3954795" cy="350395"/>
          </a:xfrm>
        </p:spPr>
        <p:txBody>
          <a:bodyPr>
            <a:normAutofit/>
          </a:bodyPr>
          <a:lstStyle>
            <a:lvl1pPr marL="0" indent="0">
              <a:buNone/>
              <a:defRPr sz="1800">
                <a:solidFill>
                  <a:schemeClr val="accent4">
                    <a:lumMod val="40000"/>
                    <a:lumOff val="60000"/>
                  </a:schemeClr>
                </a:solidFill>
                <a:latin typeface="Bliss Pro"/>
              </a:defRPr>
            </a:lvl1pPr>
          </a:lstStyle>
          <a:p>
            <a:pPr lvl="0"/>
            <a:r>
              <a:rPr lang="fr-FR" dirty="0" smtClean="0"/>
              <a:t>Modifiez les styles du</a:t>
            </a:r>
            <a:endParaRPr lang="fr-FR" dirty="0"/>
          </a:p>
        </p:txBody>
      </p:sp>
    </p:spTree>
    <p:extLst>
      <p:ext uri="{BB962C8B-B14F-4D97-AF65-F5344CB8AC3E}">
        <p14:creationId xmlns:p14="http://schemas.microsoft.com/office/powerpoint/2010/main" val="181874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ous Sect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9F3172-A109-4458-9C8F-C6F3841F49FF}" type="datetimeFigureOut">
              <a:rPr lang="fr-FR" smtClean="0"/>
              <a:t>04/01/2017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4A1FA02-9F0D-4EB4-9D2F-C2F5DAFEC3C0}" type="slidenum">
              <a:rPr lang="fr-FR" smtClean="0"/>
              <a:t>‹N°›</a:t>
            </a:fld>
            <a:endParaRPr lang="fr-FR" dirty="0"/>
          </a:p>
        </p:txBody>
      </p:sp>
    </p:spTree>
    <p:extLst>
      <p:ext uri="{BB962C8B-B14F-4D97-AF65-F5344CB8AC3E}">
        <p14:creationId xmlns:p14="http://schemas.microsoft.com/office/powerpoint/2010/main" val="302400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999460"/>
            <a:ext cx="10515600" cy="691228"/>
          </a:xfrm>
        </p:spPr>
        <p:txBody>
          <a:bodyPr>
            <a:normAutofit/>
          </a:bodyPr>
          <a:lstStyle>
            <a:lvl1pPr>
              <a:defRPr sz="3200" b="1">
                <a:solidFill>
                  <a:srgbClr val="00A19A"/>
                </a:solidFill>
                <a:latin typeface="Bliss Pro"/>
              </a:defRPr>
            </a:lvl1pPr>
          </a:lstStyle>
          <a:p>
            <a:r>
              <a:rPr lang="fr-FR" dirty="0"/>
              <a:t>Modifiez le style du titre</a:t>
            </a:r>
          </a:p>
        </p:txBody>
      </p:sp>
      <p:sp>
        <p:nvSpPr>
          <p:cNvPr id="3" name="Espace réservé du contenu 2"/>
          <p:cNvSpPr>
            <a:spLocks noGrp="1"/>
          </p:cNvSpPr>
          <p:nvPr>
            <p:ph idx="1" hasCustomPrompt="1"/>
          </p:nvPr>
        </p:nvSpPr>
        <p:spPr/>
        <p:txBody>
          <a:bodyPr/>
          <a:lstStyle>
            <a:lvl1pPr indent="0">
              <a:lnSpc>
                <a:spcPct val="120000"/>
              </a:lnSpc>
              <a:spcAft>
                <a:spcPts val="600"/>
              </a:spcAft>
              <a:defRPr sz="2400">
                <a:solidFill>
                  <a:srgbClr val="00A19A"/>
                </a:solidFill>
                <a:latin typeface="Bliss Pro"/>
              </a:defRPr>
            </a:lvl1pPr>
            <a:lvl2pPr indent="0">
              <a:lnSpc>
                <a:spcPct val="120000"/>
              </a:lnSpc>
              <a:spcAft>
                <a:spcPts val="600"/>
              </a:spcAft>
              <a:defRPr sz="2000">
                <a:solidFill>
                  <a:srgbClr val="00A19A"/>
                </a:solidFill>
                <a:latin typeface="Bliss Pro"/>
              </a:defRPr>
            </a:lvl2pPr>
            <a:lvl3pPr indent="0">
              <a:lnSpc>
                <a:spcPct val="120000"/>
              </a:lnSpc>
              <a:spcAft>
                <a:spcPts val="600"/>
              </a:spcAft>
              <a:defRPr sz="1800">
                <a:solidFill>
                  <a:srgbClr val="00A19A"/>
                </a:solidFill>
                <a:latin typeface="Bliss Pro"/>
              </a:defRPr>
            </a:lvl3pPr>
            <a:lvl4pPr indent="0">
              <a:lnSpc>
                <a:spcPct val="120000"/>
              </a:lnSpc>
              <a:spcAft>
                <a:spcPts val="600"/>
              </a:spcAft>
              <a:defRPr>
                <a:solidFill>
                  <a:srgbClr val="00A19A"/>
                </a:solidFill>
                <a:latin typeface="Bliss Pro"/>
              </a:defRPr>
            </a:lvl4pPr>
            <a:lvl5pPr indent="0">
              <a:lnSpc>
                <a:spcPct val="120000"/>
              </a:lnSpc>
              <a:spcAft>
                <a:spcPts val="600"/>
              </a:spcAft>
              <a:defRPr>
                <a:solidFill>
                  <a:srgbClr val="00A19A"/>
                </a:solidFill>
                <a:latin typeface="Bliss Pro"/>
              </a:defRPr>
            </a:lvl5pPr>
          </a:lstStyle>
          <a:p>
            <a:pPr lvl="0"/>
            <a:r>
              <a:rPr lang="fr-FR" dirty="0"/>
              <a:t>Modifier les styles du texte du masque</a:t>
            </a:r>
          </a:p>
          <a:p>
            <a:pPr lvl="1"/>
            <a:r>
              <a:rPr lang="fr-FR" dirty="0"/>
              <a:t>Deuxième niveau</a:t>
            </a:r>
          </a:p>
          <a:p>
            <a:pPr lvl="2"/>
            <a:r>
              <a:rPr lang="fr-FR" dirty="0"/>
              <a:t>Troisième </a:t>
            </a:r>
            <a:r>
              <a:rPr lang="fr-FR" dirty="0" smtClean="0"/>
              <a:t>niveau</a:t>
            </a:r>
            <a:endParaRPr lang="fr-FR" dirty="0"/>
          </a:p>
        </p:txBody>
      </p:sp>
      <p:sp>
        <p:nvSpPr>
          <p:cNvPr id="4" name="Espace réservé de la date 3"/>
          <p:cNvSpPr>
            <a:spLocks noGrp="1"/>
          </p:cNvSpPr>
          <p:nvPr>
            <p:ph type="dt" sz="half" idx="10"/>
          </p:nvPr>
        </p:nvSpPr>
        <p:spPr/>
        <p:txBody>
          <a:bodyPr/>
          <a:lstStyle/>
          <a:p>
            <a:fld id="{069F3172-A109-4458-9C8F-C6F3841F49FF}" type="datetimeFigureOut">
              <a:rPr lang="fr-FR" smtClean="0"/>
              <a:t>04/01/2017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4A1FA02-9F0D-4EB4-9D2F-C2F5DAFEC3C0}" type="slidenum">
              <a:rPr lang="fr-FR" smtClean="0"/>
              <a:t>‹N°›</a:t>
            </a:fld>
            <a:endParaRPr lang="fr-FR" dirty="0"/>
          </a:p>
        </p:txBody>
      </p:sp>
      <p:sp>
        <p:nvSpPr>
          <p:cNvPr id="7" name="ZoneTexte 6"/>
          <p:cNvSpPr txBox="1"/>
          <p:nvPr userDrawn="1"/>
        </p:nvSpPr>
        <p:spPr>
          <a:xfrm>
            <a:off x="848544" y="287746"/>
            <a:ext cx="4182555" cy="369332"/>
          </a:xfrm>
          <a:prstGeom prst="rect">
            <a:avLst/>
          </a:prstGeom>
          <a:noFill/>
        </p:spPr>
        <p:txBody>
          <a:bodyPr wrap="none" rtlCol="0">
            <a:spAutoFit/>
          </a:bodyPr>
          <a:lstStyle/>
          <a:p>
            <a:r>
              <a:rPr lang="fr-FR" dirty="0" smtClean="0">
                <a:solidFill>
                  <a:srgbClr val="E8E1D6"/>
                </a:solidFill>
                <a:latin typeface="PreciousSansBlack" panose="00000900000000000000" pitchFamily="2" charset="0"/>
              </a:rPr>
              <a:t>ATELIER PRINCIPES HORIZONTAUX</a:t>
            </a:r>
            <a:endParaRPr lang="fr-FR" dirty="0">
              <a:solidFill>
                <a:srgbClr val="E8E1D6"/>
              </a:solidFill>
              <a:latin typeface="PreciousSansBlack" panose="00000900000000000000" pitchFamily="2" charset="0"/>
            </a:endParaRPr>
          </a:p>
        </p:txBody>
      </p:sp>
      <p:sp>
        <p:nvSpPr>
          <p:cNvPr id="9" name="Espace réservé du contenu 7"/>
          <p:cNvSpPr>
            <a:spLocks noGrp="1"/>
          </p:cNvSpPr>
          <p:nvPr>
            <p:ph sz="quarter" idx="13"/>
          </p:nvPr>
        </p:nvSpPr>
        <p:spPr>
          <a:xfrm>
            <a:off x="956930" y="552892"/>
            <a:ext cx="3954795" cy="350395"/>
          </a:xfrm>
        </p:spPr>
        <p:txBody>
          <a:bodyPr>
            <a:normAutofit/>
          </a:bodyPr>
          <a:lstStyle>
            <a:lvl1pPr marL="0" indent="0">
              <a:buNone/>
              <a:defRPr sz="1800">
                <a:solidFill>
                  <a:schemeClr val="accent4">
                    <a:lumMod val="40000"/>
                    <a:lumOff val="60000"/>
                  </a:schemeClr>
                </a:solidFill>
                <a:latin typeface="Bliss Pro"/>
              </a:defRPr>
            </a:lvl1pPr>
          </a:lstStyle>
          <a:p>
            <a:pPr lvl="0"/>
            <a:r>
              <a:rPr lang="fr-FR" dirty="0" smtClean="0"/>
              <a:t>Modifiez les styles du</a:t>
            </a:r>
            <a:endParaRPr lang="fr-FR" dirty="0"/>
          </a:p>
        </p:txBody>
      </p:sp>
    </p:spTree>
    <p:extLst>
      <p:ext uri="{BB962C8B-B14F-4D97-AF65-F5344CB8AC3E}">
        <p14:creationId xmlns:p14="http://schemas.microsoft.com/office/powerpoint/2010/main" val="12716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9F3172-A109-4458-9C8F-C6F3841F49FF}" type="datetimeFigureOut">
              <a:rPr lang="fr-FR" smtClean="0"/>
              <a:t>04/01/2017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4A1FA02-9F0D-4EB4-9D2F-C2F5DAFEC3C0}" type="slidenum">
              <a:rPr lang="fr-FR" smtClean="0"/>
              <a:t>‹N°›</a:t>
            </a:fld>
            <a:endParaRPr lang="fr-FR"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ZoneTexte 5"/>
          <p:cNvSpPr txBox="1"/>
          <p:nvPr userDrawn="1"/>
        </p:nvSpPr>
        <p:spPr>
          <a:xfrm>
            <a:off x="848544" y="246286"/>
            <a:ext cx="1953740" cy="369332"/>
          </a:xfrm>
          <a:prstGeom prst="rect">
            <a:avLst/>
          </a:prstGeom>
          <a:noFill/>
        </p:spPr>
        <p:txBody>
          <a:bodyPr wrap="none" rtlCol="0">
            <a:spAutoFit/>
          </a:bodyPr>
          <a:lstStyle/>
          <a:p>
            <a:r>
              <a:rPr lang="fr-FR" dirty="0">
                <a:solidFill>
                  <a:srgbClr val="E8E1D6"/>
                </a:solidFill>
                <a:latin typeface="PreciousSansBlack" panose="00000900000000000000" pitchFamily="2" charset="0"/>
              </a:rPr>
              <a:t>TITRE DU SUJET</a:t>
            </a:r>
          </a:p>
        </p:txBody>
      </p:sp>
      <p:sp>
        <p:nvSpPr>
          <p:cNvPr id="7" name="ZoneTexte 6"/>
          <p:cNvSpPr txBox="1"/>
          <p:nvPr userDrawn="1"/>
        </p:nvSpPr>
        <p:spPr>
          <a:xfrm>
            <a:off x="848544" y="494792"/>
            <a:ext cx="169450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Sous-titre du sujet</a:t>
            </a:r>
          </a:p>
        </p:txBody>
      </p:sp>
    </p:spTree>
    <p:extLst>
      <p:ext uri="{BB962C8B-B14F-4D97-AF65-F5344CB8AC3E}">
        <p14:creationId xmlns:p14="http://schemas.microsoft.com/office/powerpoint/2010/main" val="296344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F3172-A109-4458-9C8F-C6F3841F49FF}" type="datetimeFigureOut">
              <a:rPr lang="fr-FR" smtClean="0"/>
              <a:t>04/01/2017</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1FA02-9F0D-4EB4-9D2F-C2F5DAFEC3C0}" type="slidenum">
              <a:rPr lang="fr-FR" smtClean="0"/>
              <a:t>‹N°›</a:t>
            </a:fld>
            <a:endParaRPr lang="fr-FR" dirty="0"/>
          </a:p>
        </p:txBody>
      </p:sp>
      <p:pic>
        <p:nvPicPr>
          <p:cNvPr id="8" name="Imag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a:xfrm>
            <a:off x="9973340" y="1031358"/>
            <a:ext cx="2218660" cy="150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38225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2" r:id="rId4"/>
    <p:sldLayoutId id="2147483650"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4.png"/><Relationship Id="rId4" Type="http://schemas.openxmlformats.org/officeDocument/2006/relationships/diagramLayout" Target="../diagrams/layout7.xml"/><Relationship Id="rId9" Type="http://schemas.openxmlformats.org/officeDocument/2006/relationships/chart" Target="../charts/char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travail-emploi.gouv.fr/actualites/l-actualite-du-ministere/article/toutes-et-tous-mobilise-e-s-pour-l-egalite-professionnelle-femmes-hommes"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hyperlink" Target="mailto:Cecile.levieil@emploi.gouv.fr"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mailto:julien.frey@emploi.gouv.fr" TargetMode="External"/><Relationship Id="rId5" Type="http://schemas.openxmlformats.org/officeDocument/2006/relationships/hyperlink" Target="mailto:claire.hallegouet@cget.gouv.fr" TargetMode="External"/><Relationship Id="rId4" Type="http://schemas.openxmlformats.org/officeDocument/2006/relationships/hyperlink" Target="mailto:pierreolivier.charles@bourgognefranchecomte.fr"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3860" y="1122363"/>
            <a:ext cx="8754140" cy="2387600"/>
          </a:xfrm>
        </p:spPr>
        <p:txBody>
          <a:bodyPr>
            <a:normAutofit fontScale="90000"/>
          </a:bodyPr>
          <a:lstStyle/>
          <a:p>
            <a:pPr>
              <a:lnSpc>
                <a:spcPct val="150000"/>
              </a:lnSpc>
            </a:pPr>
            <a:r>
              <a:rPr lang="fr-FR" b="1" baseline="30000" dirty="0">
                <a:solidFill>
                  <a:srgbClr val="8A4751"/>
                </a:solidFill>
                <a:latin typeface="Bliss Pro" panose="02000506050000020004" pitchFamily="50" charset="0"/>
              </a:rPr>
              <a:t/>
            </a:r>
            <a:br>
              <a:rPr lang="fr-FR" b="1" baseline="30000" dirty="0">
                <a:solidFill>
                  <a:srgbClr val="8A4751"/>
                </a:solidFill>
                <a:latin typeface="Bliss Pro" panose="02000506050000020004" pitchFamily="50" charset="0"/>
              </a:rPr>
            </a:br>
            <a:r>
              <a:rPr lang="fr-FR" b="1" baseline="30000" dirty="0" smtClean="0">
                <a:solidFill>
                  <a:srgbClr val="8A4751"/>
                </a:solidFill>
                <a:latin typeface="Bliss Pro" panose="02000506050000020004" pitchFamily="50" charset="0"/>
              </a:rPr>
              <a:t/>
            </a:r>
            <a:br>
              <a:rPr lang="fr-FR" b="1" baseline="30000" dirty="0" smtClean="0">
                <a:solidFill>
                  <a:srgbClr val="8A4751"/>
                </a:solidFill>
                <a:latin typeface="Bliss Pro" panose="02000506050000020004" pitchFamily="50" charset="0"/>
              </a:rPr>
            </a:br>
            <a:r>
              <a:rPr lang="fr-FR" b="1" baseline="30000" dirty="0">
                <a:solidFill>
                  <a:srgbClr val="8A4751"/>
                </a:solidFill>
                <a:latin typeface="Bliss Pro" panose="02000506050000020004" pitchFamily="50" charset="0"/>
              </a:rPr>
              <a:t/>
            </a:r>
            <a:br>
              <a:rPr lang="fr-FR" b="1" baseline="30000" dirty="0">
                <a:solidFill>
                  <a:srgbClr val="8A4751"/>
                </a:solidFill>
                <a:latin typeface="Bliss Pro" panose="02000506050000020004" pitchFamily="50" charset="0"/>
              </a:rPr>
            </a:br>
            <a:r>
              <a:rPr lang="fr-FR" sz="4400" b="1" baseline="30000" dirty="0" smtClean="0">
                <a:solidFill>
                  <a:srgbClr val="8A4751"/>
                </a:solidFill>
                <a:latin typeface="Caladea" panose="02040503050406030204" pitchFamily="18" charset="0"/>
              </a:rPr>
              <a:t>ATELIER </a:t>
            </a:r>
            <a:r>
              <a:rPr lang="fr-FR" sz="4400" b="1" baseline="30000" dirty="0">
                <a:solidFill>
                  <a:srgbClr val="8A4751"/>
                </a:solidFill>
                <a:latin typeface="Caladea" panose="02040503050406030204" pitchFamily="18" charset="0"/>
              </a:rPr>
              <a:t>TECHNIQUE : </a:t>
            </a:r>
            <a:br>
              <a:rPr lang="fr-FR" sz="4400" b="1" baseline="30000" dirty="0">
                <a:solidFill>
                  <a:srgbClr val="8A4751"/>
                </a:solidFill>
                <a:latin typeface="Caladea" panose="02040503050406030204" pitchFamily="18" charset="0"/>
              </a:rPr>
            </a:br>
            <a:r>
              <a:rPr lang="fr-FR" sz="4400" b="1" baseline="30000" dirty="0">
                <a:solidFill>
                  <a:srgbClr val="8A4751"/>
                </a:solidFill>
                <a:latin typeface="Caladea" panose="02040503050406030204" pitchFamily="18" charset="0"/>
              </a:rPr>
              <a:t>Optimiser la mise en œuvre des principes horizontaux dans les projets </a:t>
            </a:r>
            <a:r>
              <a:rPr lang="fr-FR" sz="4400" b="1" baseline="30000" dirty="0" smtClean="0">
                <a:solidFill>
                  <a:srgbClr val="8A4751"/>
                </a:solidFill>
                <a:latin typeface="Caladea" panose="02040503050406030204" pitchFamily="18" charset="0"/>
              </a:rPr>
              <a:t>FSE</a:t>
            </a:r>
            <a:endParaRPr lang="fr-FR" sz="4400" dirty="0">
              <a:latin typeface="Caladea" panose="02040503050406030204" pitchFamily="18" charset="0"/>
            </a:endParaRPr>
          </a:p>
        </p:txBody>
      </p:sp>
      <p:sp>
        <p:nvSpPr>
          <p:cNvPr id="3" name="Sous-titre 2"/>
          <p:cNvSpPr>
            <a:spLocks noGrp="1"/>
          </p:cNvSpPr>
          <p:nvPr>
            <p:ph type="subTitle" idx="1"/>
          </p:nvPr>
        </p:nvSpPr>
        <p:spPr>
          <a:xfrm>
            <a:off x="2945218" y="3602038"/>
            <a:ext cx="7722781" cy="1655762"/>
          </a:xfrm>
        </p:spPr>
        <p:txBody>
          <a:bodyPr>
            <a:normAutofit/>
          </a:bodyPr>
          <a:lstStyle/>
          <a:p>
            <a:pPr lvl="0" algn="just">
              <a:lnSpc>
                <a:spcPct val="150000"/>
              </a:lnSpc>
              <a:spcBef>
                <a:spcPts val="0"/>
              </a:spcBef>
            </a:pPr>
            <a:r>
              <a:rPr lang="fr-FR" sz="1600" i="1" dirty="0">
                <a:solidFill>
                  <a:srgbClr val="FFC000">
                    <a:lumMod val="75000"/>
                  </a:srgbClr>
                </a:solidFill>
                <a:latin typeface="Bliss Pro" pitchFamily="50" charset="0"/>
              </a:rPr>
              <a:t>Pierre-Olivier Charles, Conseil régional Bourgogne </a:t>
            </a:r>
            <a:r>
              <a:rPr lang="fr-FR" sz="1600" i="1" dirty="0" smtClean="0">
                <a:solidFill>
                  <a:srgbClr val="FFC000">
                    <a:lumMod val="75000"/>
                  </a:srgbClr>
                </a:solidFill>
                <a:latin typeface="Bliss Pro" pitchFamily="50" charset="0"/>
              </a:rPr>
              <a:t>Franche-Comté</a:t>
            </a:r>
            <a:endParaRPr lang="fr-FR" sz="1600" i="1" dirty="0">
              <a:solidFill>
                <a:srgbClr val="FFC000">
                  <a:lumMod val="75000"/>
                </a:srgbClr>
              </a:solidFill>
              <a:latin typeface="Bliss Pro" pitchFamily="50" charset="0"/>
            </a:endParaRPr>
          </a:p>
          <a:p>
            <a:pPr lvl="0" algn="just">
              <a:lnSpc>
                <a:spcPct val="150000"/>
              </a:lnSpc>
              <a:spcBef>
                <a:spcPts val="0"/>
              </a:spcBef>
            </a:pPr>
            <a:r>
              <a:rPr lang="fr-FR" sz="1600" i="1" dirty="0">
                <a:solidFill>
                  <a:srgbClr val="FFC000">
                    <a:lumMod val="75000"/>
                  </a:srgbClr>
                </a:solidFill>
                <a:latin typeface="Bliss Pro" pitchFamily="50" charset="0"/>
              </a:rPr>
              <a:t>Julien Frey, DGEFP </a:t>
            </a:r>
          </a:p>
          <a:p>
            <a:pPr lvl="0" algn="just">
              <a:lnSpc>
                <a:spcPct val="150000"/>
              </a:lnSpc>
              <a:spcBef>
                <a:spcPts val="0"/>
              </a:spcBef>
            </a:pPr>
            <a:r>
              <a:rPr lang="fr-FR" sz="1600" i="1" dirty="0">
                <a:solidFill>
                  <a:srgbClr val="FFC000">
                    <a:lumMod val="75000"/>
                  </a:srgbClr>
                </a:solidFill>
                <a:latin typeface="Bliss Pro" pitchFamily="50" charset="0"/>
              </a:rPr>
              <a:t>Claire </a:t>
            </a:r>
            <a:r>
              <a:rPr lang="fr-FR" sz="1600" i="1" dirty="0" err="1">
                <a:solidFill>
                  <a:srgbClr val="FFC000">
                    <a:lumMod val="75000"/>
                  </a:srgbClr>
                </a:solidFill>
                <a:latin typeface="Bliss Pro" pitchFamily="50" charset="0"/>
              </a:rPr>
              <a:t>Hallégouet</a:t>
            </a:r>
            <a:r>
              <a:rPr lang="fr-FR" sz="1600" i="1" dirty="0">
                <a:solidFill>
                  <a:srgbClr val="FFC000">
                    <a:lumMod val="75000"/>
                  </a:srgbClr>
                </a:solidFill>
                <a:latin typeface="Bliss Pro" pitchFamily="50" charset="0"/>
              </a:rPr>
              <a:t>, CGET</a:t>
            </a:r>
          </a:p>
          <a:p>
            <a:pPr lvl="0" algn="just">
              <a:lnSpc>
                <a:spcPct val="150000"/>
              </a:lnSpc>
              <a:spcBef>
                <a:spcPts val="0"/>
              </a:spcBef>
            </a:pPr>
            <a:r>
              <a:rPr lang="fr-FR" sz="1600" i="1" dirty="0">
                <a:solidFill>
                  <a:srgbClr val="FFC000">
                    <a:lumMod val="75000"/>
                  </a:srgbClr>
                </a:solidFill>
                <a:latin typeface="Bliss Pro" pitchFamily="50" charset="0"/>
              </a:rPr>
              <a:t>Cécile </a:t>
            </a:r>
            <a:r>
              <a:rPr lang="fr-FR" sz="1600" i="1" dirty="0" err="1">
                <a:solidFill>
                  <a:srgbClr val="FFC000">
                    <a:lumMod val="75000"/>
                  </a:srgbClr>
                </a:solidFill>
                <a:latin typeface="Bliss Pro" pitchFamily="50" charset="0"/>
              </a:rPr>
              <a:t>Levieil</a:t>
            </a:r>
            <a:r>
              <a:rPr lang="fr-FR" sz="1600" i="1" dirty="0">
                <a:solidFill>
                  <a:srgbClr val="FFC000">
                    <a:lumMod val="75000"/>
                  </a:srgbClr>
                </a:solidFill>
                <a:latin typeface="Bliss Pro" pitchFamily="50" charset="0"/>
              </a:rPr>
              <a:t>, DGEFP</a:t>
            </a:r>
          </a:p>
          <a:p>
            <a:endParaRPr lang="fr-FR"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74" y="1025367"/>
            <a:ext cx="1788529" cy="1361368"/>
          </a:xfrm>
          <a:prstGeom prst="rect">
            <a:avLst/>
          </a:prstGeom>
        </p:spPr>
      </p:pic>
    </p:spTree>
    <p:extLst>
      <p:ext uri="{BB962C8B-B14F-4D97-AF65-F5344CB8AC3E}">
        <p14:creationId xmlns:p14="http://schemas.microsoft.com/office/powerpoint/2010/main" val="2032984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Un suivi axé sur trois ambitions</a:t>
            </a:r>
            <a:r>
              <a:rPr lang="fr-FR" dirty="0" smtClean="0"/>
              <a:t>:</a:t>
            </a:r>
            <a:endParaRPr lang="fr-FR" dirty="0"/>
          </a:p>
        </p:txBody>
      </p:sp>
      <p:sp>
        <p:nvSpPr>
          <p:cNvPr id="3" name="Espace réservé du contenu 2"/>
          <p:cNvSpPr>
            <a:spLocks noGrp="1"/>
          </p:cNvSpPr>
          <p:nvPr>
            <p:ph idx="1"/>
          </p:nvPr>
        </p:nvSpPr>
        <p:spPr>
          <a:xfrm>
            <a:off x="1482778" y="1690688"/>
            <a:ext cx="10515600" cy="4351338"/>
          </a:xfrm>
        </p:spPr>
        <p:txBody>
          <a:bodyPr>
            <a:normAutofit/>
          </a:bodyPr>
          <a:lstStyle/>
          <a:p>
            <a:r>
              <a:rPr lang="fr-FR" dirty="0" smtClean="0"/>
              <a:t>Sensibiliser</a:t>
            </a:r>
            <a:endParaRPr lang="fr-FR" dirty="0"/>
          </a:p>
          <a:p>
            <a:r>
              <a:rPr lang="fr-FR" dirty="0"/>
              <a:t>Accompagner </a:t>
            </a:r>
          </a:p>
          <a:p>
            <a:r>
              <a:rPr lang="fr-FR" dirty="0" smtClean="0"/>
              <a:t>Valoriser</a:t>
            </a:r>
          </a:p>
          <a:p>
            <a:endParaRPr lang="fr-FR" dirty="0"/>
          </a:p>
          <a:p>
            <a:pPr>
              <a:buNone/>
            </a:pPr>
            <a:r>
              <a:rPr lang="fr-FR" dirty="0" smtClean="0"/>
              <a:t>Un </a:t>
            </a:r>
            <a:r>
              <a:rPr lang="fr-FR" dirty="0"/>
              <a:t>enjeux fort, un exemple frappant…</a:t>
            </a:r>
          </a:p>
          <a:p>
            <a:pPr>
              <a:buNone/>
            </a:pPr>
            <a:r>
              <a:rPr lang="fr-FR" dirty="0" smtClean="0"/>
              <a:t>« Pas </a:t>
            </a:r>
            <a:r>
              <a:rPr lang="fr-FR" dirty="0"/>
              <a:t>de mesures formalisées, mais les employées peuvent partir sans problème au congé maternité et réintégrer par la suite l’équipe(..) »</a:t>
            </a:r>
          </a:p>
          <a:p>
            <a:endParaRPr lang="fr-FR" dirty="0"/>
          </a:p>
        </p:txBody>
      </p:sp>
      <p:sp>
        <p:nvSpPr>
          <p:cNvPr id="5" name="ZoneTexte 4"/>
          <p:cNvSpPr txBox="1"/>
          <p:nvPr/>
        </p:nvSpPr>
        <p:spPr>
          <a:xfrm>
            <a:off x="848544" y="494792"/>
            <a:ext cx="4480714"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Outils innovants Bourgogne Franche-Comté</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144617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En pratique </a:t>
            </a:r>
            <a:r>
              <a:rPr lang="fr-FR" dirty="0" smtClean="0"/>
              <a:t>:</a:t>
            </a:r>
            <a:endParaRPr lang="fr-FR" dirty="0"/>
          </a:p>
        </p:txBody>
      </p:sp>
      <p:sp>
        <p:nvSpPr>
          <p:cNvPr id="3" name="Espace réservé du contenu 2"/>
          <p:cNvSpPr>
            <a:spLocks noGrp="1"/>
          </p:cNvSpPr>
          <p:nvPr>
            <p:ph idx="1"/>
          </p:nvPr>
        </p:nvSpPr>
        <p:spPr>
          <a:xfrm>
            <a:off x="1227944" y="1690688"/>
            <a:ext cx="10824148" cy="4351338"/>
          </a:xfrm>
        </p:spPr>
        <p:txBody>
          <a:bodyPr>
            <a:normAutofit fontScale="85000" lnSpcReduction="10000"/>
          </a:bodyPr>
          <a:lstStyle/>
          <a:p>
            <a:r>
              <a:rPr lang="fr-FR" dirty="0" smtClean="0"/>
              <a:t>Une première étape pour le porteur de projets: s’auto diagnostiquer à l’aide des grilles annexées à la demande de subvention</a:t>
            </a:r>
          </a:p>
          <a:p>
            <a:r>
              <a:rPr lang="fr-FR" dirty="0" smtClean="0"/>
              <a:t>L’instructeur </a:t>
            </a:r>
            <a:r>
              <a:rPr lang="fr-FR" dirty="0"/>
              <a:t>réalise une analyse de ce diagnostic et attribue une note pour les principes égalité F/H et Développement </a:t>
            </a:r>
            <a:r>
              <a:rPr lang="fr-FR" dirty="0" smtClean="0"/>
              <a:t>Durable</a:t>
            </a:r>
            <a:endParaRPr lang="fr-FR" dirty="0"/>
          </a:p>
          <a:p>
            <a:r>
              <a:rPr lang="fr-FR" dirty="0"/>
              <a:t>La note attribuée est consignée dans SYNERGIE </a:t>
            </a:r>
            <a:r>
              <a:rPr lang="fr-FR" dirty="0" smtClean="0"/>
              <a:t>sous </a:t>
            </a:r>
            <a:r>
              <a:rPr lang="fr-FR" dirty="0"/>
              <a:t>la forme d’un indicateur </a:t>
            </a:r>
            <a:r>
              <a:rPr lang="fr-FR" dirty="0" smtClean="0"/>
              <a:t>spécifique</a:t>
            </a:r>
            <a:endParaRPr lang="fr-FR" dirty="0"/>
          </a:p>
          <a:p>
            <a:r>
              <a:rPr lang="fr-FR" dirty="0"/>
              <a:t>Le porteur a donc  été </a:t>
            </a:r>
            <a:r>
              <a:rPr lang="fr-FR" dirty="0" smtClean="0"/>
              <a:t>accompagné </a:t>
            </a:r>
            <a:r>
              <a:rPr lang="fr-FR" dirty="0"/>
              <a:t>dans sa réflexion</a:t>
            </a:r>
            <a:r>
              <a:rPr lang="fr-FR" dirty="0" smtClean="0"/>
              <a:t>, a </a:t>
            </a:r>
            <a:r>
              <a:rPr lang="fr-FR" dirty="0"/>
              <a:t>du démontrer de sa situation / ambition</a:t>
            </a:r>
          </a:p>
          <a:p>
            <a:r>
              <a:rPr lang="fr-FR" dirty="0"/>
              <a:t>Le suivi permet de visualiser les dossiers plus ou moins ambitieux</a:t>
            </a:r>
          </a:p>
          <a:p>
            <a:r>
              <a:rPr lang="fr-FR" dirty="0"/>
              <a:t>Une évaluation est prévue sur ce thème dans le plan d’évaluation</a:t>
            </a:r>
          </a:p>
          <a:p>
            <a:endParaRPr lang="fr-FR" dirty="0"/>
          </a:p>
        </p:txBody>
      </p:sp>
      <p:sp>
        <p:nvSpPr>
          <p:cNvPr id="5" name="ZoneTexte 4"/>
          <p:cNvSpPr txBox="1"/>
          <p:nvPr/>
        </p:nvSpPr>
        <p:spPr>
          <a:xfrm>
            <a:off x="848544" y="494792"/>
            <a:ext cx="4480714"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Outils innovants Bourgogne Franche-Comté</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69088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2816" y="971185"/>
            <a:ext cx="10515600" cy="5489576"/>
          </a:xfrm>
        </p:spPr>
        <p:txBody>
          <a:bodyPr>
            <a:normAutofit lnSpcReduction="10000"/>
          </a:bodyPr>
          <a:lstStyle/>
          <a:p>
            <a:pPr>
              <a:buNone/>
            </a:pPr>
            <a:r>
              <a:rPr lang="fr-FR" dirty="0"/>
              <a:t>Des outils</a:t>
            </a:r>
            <a:r>
              <a:rPr lang="fr-FR" dirty="0" smtClean="0"/>
              <a:t>…</a:t>
            </a:r>
            <a:endParaRPr lang="fr-FR" dirty="0"/>
          </a:p>
          <a:p>
            <a:pPr>
              <a:buNone/>
            </a:pPr>
            <a:r>
              <a:rPr lang="fr-FR" dirty="0"/>
              <a:t>…développés dès le début de la programmation pour un suivi </a:t>
            </a:r>
            <a:r>
              <a:rPr lang="fr-FR" dirty="0" smtClean="0"/>
              <a:t>continu</a:t>
            </a:r>
            <a:endParaRPr lang="fr-FR" dirty="0"/>
          </a:p>
          <a:p>
            <a:pPr>
              <a:buNone/>
            </a:pPr>
            <a:r>
              <a:rPr lang="fr-FR" dirty="0"/>
              <a:t>…basés sur le suivi en place pour le FEDER </a:t>
            </a:r>
            <a:r>
              <a:rPr lang="fr-FR" dirty="0" smtClean="0"/>
              <a:t>2007-2013</a:t>
            </a:r>
            <a:endParaRPr lang="fr-FR" dirty="0"/>
          </a:p>
          <a:p>
            <a:pPr>
              <a:buNone/>
            </a:pPr>
            <a:r>
              <a:rPr lang="fr-FR" dirty="0"/>
              <a:t>…communs au fonds FEDER et </a:t>
            </a:r>
            <a:r>
              <a:rPr lang="fr-FR" dirty="0" smtClean="0"/>
              <a:t>FSE</a:t>
            </a:r>
          </a:p>
          <a:p>
            <a:pPr>
              <a:buNone/>
            </a:pPr>
            <a:endParaRPr lang="fr-FR" dirty="0"/>
          </a:p>
          <a:p>
            <a:pPr>
              <a:buNone/>
            </a:pPr>
            <a:r>
              <a:rPr lang="fr-FR" dirty="0"/>
              <a:t>Mais des pistes de progrès</a:t>
            </a:r>
            <a:r>
              <a:rPr lang="fr-FR" dirty="0" smtClean="0"/>
              <a:t>:</a:t>
            </a:r>
            <a:endParaRPr lang="fr-FR" dirty="0"/>
          </a:p>
          <a:p>
            <a:pPr>
              <a:buNone/>
            </a:pPr>
            <a:r>
              <a:rPr lang="fr-FR" dirty="0"/>
              <a:t>Simplifier la partie instruction des grilles</a:t>
            </a:r>
          </a:p>
          <a:p>
            <a:pPr>
              <a:buNone/>
            </a:pPr>
            <a:r>
              <a:rPr lang="fr-FR" dirty="0"/>
              <a:t>Faire correspondre davantage au suivi sous SYNERGIE</a:t>
            </a:r>
          </a:p>
          <a:p>
            <a:pPr>
              <a:buNone/>
            </a:pPr>
            <a:r>
              <a:rPr lang="fr-FR" dirty="0"/>
              <a:t>Proposer un guide des porteurs sur les principes horizontaux</a:t>
            </a:r>
          </a:p>
          <a:p>
            <a:pPr>
              <a:buNone/>
            </a:pPr>
            <a:endParaRPr lang="fr-FR" dirty="0"/>
          </a:p>
        </p:txBody>
      </p:sp>
      <p:sp>
        <p:nvSpPr>
          <p:cNvPr id="5" name="ZoneTexte 4"/>
          <p:cNvSpPr txBox="1"/>
          <p:nvPr/>
        </p:nvSpPr>
        <p:spPr>
          <a:xfrm>
            <a:off x="848544" y="494792"/>
            <a:ext cx="4480714"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Outils innovants Bourgogne Franche-Comté</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230005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652" y="1016155"/>
            <a:ext cx="10769184" cy="5279713"/>
          </a:xfrm>
        </p:spPr>
        <p:txBody>
          <a:bodyPr>
            <a:normAutofit/>
          </a:bodyPr>
          <a:lstStyle/>
          <a:p>
            <a:pPr>
              <a:buNone/>
            </a:pPr>
            <a:r>
              <a:rPr lang="fr-FR" dirty="0" smtClean="0"/>
              <a:t>Grilles</a:t>
            </a:r>
            <a:r>
              <a:rPr lang="fr-FR" dirty="0"/>
              <a:t>, une par principes, </a:t>
            </a:r>
            <a:r>
              <a:rPr lang="fr-FR" dirty="0" smtClean="0"/>
              <a:t>organisées en</a:t>
            </a:r>
            <a:br>
              <a:rPr lang="fr-FR" dirty="0" smtClean="0"/>
            </a:br>
            <a:r>
              <a:rPr lang="fr-FR" dirty="0" smtClean="0"/>
              <a:t> </a:t>
            </a:r>
            <a:r>
              <a:rPr lang="fr-FR" dirty="0"/>
              <a:t>trois items:</a:t>
            </a:r>
          </a:p>
          <a:p>
            <a:r>
              <a:rPr lang="fr-FR" dirty="0" smtClean="0"/>
              <a:t>La </a:t>
            </a:r>
            <a:r>
              <a:rPr lang="fr-FR" dirty="0"/>
              <a:t>structure</a:t>
            </a:r>
          </a:p>
          <a:p>
            <a:r>
              <a:rPr lang="fr-FR" dirty="0"/>
              <a:t>Le montage du projet</a:t>
            </a:r>
          </a:p>
          <a:p>
            <a:r>
              <a:rPr lang="fr-FR" dirty="0"/>
              <a:t>Le projet</a:t>
            </a:r>
          </a:p>
          <a:p>
            <a:pPr>
              <a:buNone/>
            </a:pPr>
            <a:endParaRPr lang="fr-FR" dirty="0" smtClean="0"/>
          </a:p>
          <a:p>
            <a:pPr>
              <a:buNone/>
            </a:pPr>
            <a:endParaRPr lang="fr-FR" dirty="0"/>
          </a:p>
          <a:p>
            <a:pPr>
              <a:buNone/>
            </a:pPr>
            <a:endParaRPr lang="fr-FR" dirty="0"/>
          </a:p>
        </p:txBody>
      </p:sp>
      <p:sp>
        <p:nvSpPr>
          <p:cNvPr id="5" name="ZoneTexte 4"/>
          <p:cNvSpPr txBox="1"/>
          <p:nvPr/>
        </p:nvSpPr>
        <p:spPr>
          <a:xfrm>
            <a:off x="848544" y="494792"/>
            <a:ext cx="4480714"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Outils innovants Bourgogne Franche-Comté</a:t>
            </a:r>
            <a:endParaRPr lang="fr-FR" sz="1400" dirty="0">
              <a:solidFill>
                <a:schemeClr val="bg1"/>
              </a:solidFill>
              <a:latin typeface="PreciousSansMedium" panose="00000500000000000000" pitchFamily="2"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271" y="789142"/>
            <a:ext cx="3924275" cy="57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09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4872" y="971185"/>
            <a:ext cx="11997128" cy="5279713"/>
          </a:xfrm>
        </p:spPr>
        <p:txBody>
          <a:bodyPr>
            <a:normAutofit fontScale="77500" lnSpcReduction="20000"/>
          </a:bodyPr>
          <a:lstStyle/>
          <a:p>
            <a:pPr>
              <a:buNone/>
            </a:pPr>
            <a:r>
              <a:rPr lang="fr-FR" dirty="0"/>
              <a:t>Retours dans les grilles FSE</a:t>
            </a:r>
            <a:r>
              <a:rPr lang="fr-FR" dirty="0" smtClean="0"/>
              <a:t>:</a:t>
            </a:r>
            <a:endParaRPr lang="fr-FR" dirty="0"/>
          </a:p>
          <a:p>
            <a:pPr>
              <a:buNone/>
            </a:pPr>
            <a:r>
              <a:rPr lang="fr-FR" dirty="0"/>
              <a:t>H/F:</a:t>
            </a:r>
          </a:p>
          <a:p>
            <a:pPr>
              <a:buNone/>
            </a:pPr>
            <a:r>
              <a:rPr lang="fr-FR" dirty="0"/>
              <a:t>Sensibilisation croisée aux métiers traditionnellement masculins / féminins</a:t>
            </a:r>
          </a:p>
          <a:p>
            <a:pPr>
              <a:buNone/>
            </a:pPr>
            <a:r>
              <a:rPr lang="fr-FR" dirty="0"/>
              <a:t>Temps partiel </a:t>
            </a:r>
            <a:r>
              <a:rPr lang="fr-FR" dirty="0" smtClean="0"/>
              <a:t>choisi</a:t>
            </a:r>
            <a:endParaRPr lang="fr-FR" dirty="0"/>
          </a:p>
          <a:p>
            <a:pPr>
              <a:buNone/>
            </a:pPr>
            <a:r>
              <a:rPr lang="fr-FR" dirty="0" smtClean="0"/>
              <a:t>DD:</a:t>
            </a:r>
            <a:endParaRPr lang="fr-FR" dirty="0"/>
          </a:p>
          <a:p>
            <a:pPr>
              <a:buNone/>
            </a:pPr>
            <a:r>
              <a:rPr lang="fr-FR" dirty="0"/>
              <a:t>Sensibilisation des personnels de la structure par des affichages sur la consommation d’eau et de papier</a:t>
            </a:r>
          </a:p>
          <a:p>
            <a:pPr>
              <a:buNone/>
            </a:pPr>
            <a:r>
              <a:rPr lang="fr-FR" dirty="0"/>
              <a:t>Sollicitation d’intervenants extérieurs pour l’animation de séquences et ateliers dans le cadre d’un module de sensibilisation au développement durable</a:t>
            </a:r>
          </a:p>
          <a:p>
            <a:pPr>
              <a:buNone/>
            </a:pPr>
            <a:r>
              <a:rPr lang="fr-FR" dirty="0" smtClean="0"/>
              <a:t>Dématérialisation</a:t>
            </a:r>
            <a:endParaRPr lang="fr-FR" dirty="0"/>
          </a:p>
          <a:p>
            <a:pPr>
              <a:buNone/>
            </a:pPr>
            <a:r>
              <a:rPr lang="fr-FR" dirty="0"/>
              <a:t>Égalité des chances: </a:t>
            </a:r>
          </a:p>
          <a:p>
            <a:pPr>
              <a:buNone/>
            </a:pPr>
            <a:r>
              <a:rPr lang="fr-FR" dirty="0"/>
              <a:t>Contrats </a:t>
            </a:r>
            <a:r>
              <a:rPr lang="fr-FR" dirty="0" smtClean="0"/>
              <a:t>aidés</a:t>
            </a:r>
            <a:endParaRPr lang="fr-FR" dirty="0"/>
          </a:p>
        </p:txBody>
      </p:sp>
      <p:sp>
        <p:nvSpPr>
          <p:cNvPr id="5" name="ZoneTexte 4"/>
          <p:cNvSpPr txBox="1"/>
          <p:nvPr/>
        </p:nvSpPr>
        <p:spPr>
          <a:xfrm>
            <a:off x="848544" y="494792"/>
            <a:ext cx="4480714"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Outils innovants Bourgogne Franche-Comté</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183102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69310" y="1329070"/>
            <a:ext cx="10034624" cy="2402959"/>
          </a:xfrm>
        </p:spPr>
        <p:txBody>
          <a:bodyPr anchor="t"/>
          <a:lstStyle/>
          <a:p>
            <a:r>
              <a:rPr lang="fr-FR" dirty="0" smtClean="0"/>
              <a:t>Bonnes pratiques dans le cadre de l’instruction</a:t>
            </a:r>
            <a:r>
              <a:rPr lang="fr-FR" dirty="0"/>
              <a:t/>
            </a:r>
            <a:br>
              <a:rPr lang="fr-FR" dirty="0"/>
            </a:br>
            <a:endParaRPr lang="fr-FR" dirty="0"/>
          </a:p>
        </p:txBody>
      </p:sp>
      <p:sp>
        <p:nvSpPr>
          <p:cNvPr id="8" name="Espace réservé du texte 7"/>
          <p:cNvSpPr>
            <a:spLocks noGrp="1"/>
          </p:cNvSpPr>
          <p:nvPr>
            <p:ph type="body" idx="1"/>
          </p:nvPr>
        </p:nvSpPr>
        <p:spPr>
          <a:xfrm>
            <a:off x="528822" y="3934047"/>
            <a:ext cx="10515600" cy="2126510"/>
          </a:xfrm>
        </p:spPr>
        <p:txBody>
          <a:bodyPr anchor="b">
            <a:normAutofit/>
          </a:bodyPr>
          <a:lstStyle/>
          <a:p>
            <a:pPr>
              <a:lnSpc>
                <a:spcPct val="110000"/>
              </a:lnSpc>
              <a:spcBef>
                <a:spcPts val="0"/>
              </a:spcBef>
            </a:pPr>
            <a:r>
              <a:rPr lang="fr-FR" sz="1900" dirty="0"/>
              <a:t>Julien Frey, DGEFP, Sous-direction du FSE, </a:t>
            </a:r>
          </a:p>
          <a:p>
            <a:pPr>
              <a:lnSpc>
                <a:spcPct val="110000"/>
              </a:lnSpc>
              <a:spcBef>
                <a:spcPts val="0"/>
              </a:spcBef>
            </a:pPr>
            <a:r>
              <a:rPr lang="fr-FR" sz="1900" dirty="0"/>
              <a:t>Mission Appui au développement des programmes</a:t>
            </a:r>
          </a:p>
          <a:p>
            <a:pPr>
              <a:lnSpc>
                <a:spcPct val="110000"/>
              </a:lnSpc>
              <a:spcBef>
                <a:spcPts val="0"/>
              </a:spcBef>
            </a:pPr>
            <a:endParaRPr lang="fr-FR" sz="1900" dirty="0"/>
          </a:p>
          <a:p>
            <a:pPr>
              <a:lnSpc>
                <a:spcPct val="110000"/>
              </a:lnSpc>
              <a:spcBef>
                <a:spcPts val="0"/>
              </a:spcBef>
            </a:pPr>
            <a:r>
              <a:rPr lang="fr-FR" sz="1900" dirty="0"/>
              <a:t>Cécile </a:t>
            </a:r>
            <a:r>
              <a:rPr lang="fr-FR" sz="1900" dirty="0" err="1"/>
              <a:t>Levieil</a:t>
            </a:r>
            <a:r>
              <a:rPr lang="fr-FR" sz="1900" dirty="0"/>
              <a:t>, DGEFP, Sous-direction du FSE, </a:t>
            </a:r>
          </a:p>
          <a:p>
            <a:pPr>
              <a:lnSpc>
                <a:spcPct val="110000"/>
              </a:lnSpc>
              <a:spcBef>
                <a:spcPts val="0"/>
              </a:spcBef>
            </a:pPr>
            <a:r>
              <a:rPr lang="fr-FR" sz="1900" dirty="0"/>
              <a:t>Mission des projets </a:t>
            </a:r>
            <a:r>
              <a:rPr lang="fr-FR" sz="1900" dirty="0" smtClean="0"/>
              <a:t>nationaux</a:t>
            </a:r>
            <a:endParaRPr lang="fr-FR" sz="1900"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002" y="2643790"/>
            <a:ext cx="2107240" cy="1699387"/>
          </a:xfrm>
          <a:prstGeom prst="rect">
            <a:avLst/>
          </a:prstGeom>
        </p:spPr>
      </p:pic>
    </p:spTree>
    <p:extLst>
      <p:ext uri="{BB962C8B-B14F-4D97-AF65-F5344CB8AC3E}">
        <p14:creationId xmlns:p14="http://schemas.microsoft.com/office/powerpoint/2010/main" val="227751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1. Aspects généraux</a:t>
            </a:r>
            <a:endParaRPr lang="fr-FR" dirty="0"/>
          </a:p>
        </p:txBody>
      </p:sp>
      <p:graphicFrame>
        <p:nvGraphicFramePr>
          <p:cNvPr id="8" name="Diagramme 7"/>
          <p:cNvGraphicFramePr/>
          <p:nvPr>
            <p:extLst>
              <p:ext uri="{D42A27DB-BD31-4B8C-83A1-F6EECF244321}">
                <p14:modId xmlns:p14="http://schemas.microsoft.com/office/powerpoint/2010/main" val="1442760394"/>
              </p:ext>
            </p:extLst>
          </p:nvPr>
        </p:nvGraphicFramePr>
        <p:xfrm>
          <a:off x="5964866" y="1095153"/>
          <a:ext cx="5741582" cy="4986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476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45477" y="1190846"/>
            <a:ext cx="10515600" cy="559881"/>
          </a:xfrm>
        </p:spPr>
        <p:txBody>
          <a:bodyPr>
            <a:normAutofit/>
          </a:bodyPr>
          <a:lstStyle/>
          <a:p>
            <a:r>
              <a:rPr lang="fr-FR" dirty="0" smtClean="0"/>
              <a:t>De la théorie à la pratique</a:t>
            </a:r>
            <a:endParaRPr lang="fr-FR" dirty="0"/>
          </a:p>
        </p:txBody>
      </p:sp>
      <p:sp>
        <p:nvSpPr>
          <p:cNvPr id="9" name="Espace réservé du texte 8"/>
          <p:cNvSpPr>
            <a:spLocks noGrp="1"/>
          </p:cNvSpPr>
          <p:nvPr>
            <p:ph type="body" sz="quarter" idx="4294967295"/>
          </p:nvPr>
        </p:nvSpPr>
        <p:spPr>
          <a:xfrm>
            <a:off x="892508" y="589918"/>
            <a:ext cx="4008437" cy="265113"/>
          </a:xfrm>
        </p:spPr>
        <p:txBody>
          <a:bodyPr>
            <a:normAutofit fontScale="32500" lnSpcReduction="20000"/>
          </a:bodyPr>
          <a:lstStyle/>
          <a:p>
            <a:pPr marL="0" indent="0">
              <a:buNone/>
            </a:pPr>
            <a:r>
              <a:rPr lang="fr-FR" dirty="0">
                <a:solidFill>
                  <a:schemeClr val="bg1"/>
                </a:solidFill>
                <a:latin typeface="PreciousSansMedium" panose="00000500000000000000" pitchFamily="2" charset="0"/>
              </a:rPr>
              <a:t>Bonnes pratiques dans le cadre de l’instruction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047" y="2193993"/>
            <a:ext cx="2273964" cy="32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54502" y="1992766"/>
            <a:ext cx="4805917" cy="400110"/>
          </a:xfrm>
          <a:prstGeom prst="rect">
            <a:avLst/>
          </a:prstGeom>
        </p:spPr>
        <p:txBody>
          <a:bodyPr wrap="square">
            <a:spAutoFit/>
          </a:bodyPr>
          <a:lstStyle/>
          <a:p>
            <a:pPr algn="ctr"/>
            <a:r>
              <a:rPr lang="fr-FR" sz="2000" b="1" dirty="0">
                <a:solidFill>
                  <a:srgbClr val="00A19A"/>
                </a:solidFill>
                <a:latin typeface="Bliss Pro"/>
              </a:rPr>
              <a:t>Guide des procédures </a:t>
            </a:r>
            <a:r>
              <a:rPr lang="fr-FR" sz="2000" b="1" dirty="0" smtClean="0">
                <a:solidFill>
                  <a:srgbClr val="00A19A"/>
                </a:solidFill>
                <a:latin typeface="Bliss Pro"/>
              </a:rPr>
              <a:t>(2016)</a:t>
            </a:r>
            <a:endParaRPr lang="fr-FR" sz="2000" dirty="0">
              <a:solidFill>
                <a:srgbClr val="00A19A"/>
              </a:solidFill>
              <a:latin typeface="Bliss Pro"/>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941" y="3212205"/>
            <a:ext cx="7285038"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7014" y="1008321"/>
            <a:ext cx="232498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01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48544" y="494792"/>
            <a:ext cx="5232523"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Bonnes pratiques dans le cadre de l’instruction</a:t>
            </a:r>
            <a:endParaRPr lang="fr-FR" sz="1400" dirty="0">
              <a:solidFill>
                <a:schemeClr val="bg1"/>
              </a:solidFill>
              <a:latin typeface="PreciousSansMedium" panose="00000500000000000000" pitchFamily="2" charset="0"/>
            </a:endParaRPr>
          </a:p>
        </p:txBody>
      </p:sp>
      <p:graphicFrame>
        <p:nvGraphicFramePr>
          <p:cNvPr id="6" name="Diagramme 5"/>
          <p:cNvGraphicFramePr/>
          <p:nvPr>
            <p:extLst>
              <p:ext uri="{D42A27DB-BD31-4B8C-83A1-F6EECF244321}">
                <p14:modId xmlns:p14="http://schemas.microsoft.com/office/powerpoint/2010/main" val="409351598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extLst>
              <p:ext uri="{D42A27DB-BD31-4B8C-83A1-F6EECF244321}">
                <p14:modId xmlns:p14="http://schemas.microsoft.com/office/powerpoint/2010/main" val="1898098998"/>
              </p:ext>
            </p:extLst>
          </p:nvPr>
        </p:nvGraphicFramePr>
        <p:xfrm>
          <a:off x="1158949" y="1828799"/>
          <a:ext cx="9602835" cy="44384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re 6"/>
          <p:cNvSpPr>
            <a:spLocks noGrp="1"/>
          </p:cNvSpPr>
          <p:nvPr>
            <p:ph type="title"/>
          </p:nvPr>
        </p:nvSpPr>
        <p:spPr/>
        <p:txBody>
          <a:bodyPr/>
          <a:lstStyle/>
          <a:p>
            <a:r>
              <a:rPr lang="fr-FR" dirty="0" smtClean="0"/>
              <a:t>Mécanismes de </a:t>
            </a:r>
            <a:r>
              <a:rPr lang="fr-FR" i="1" dirty="0" err="1" smtClean="0"/>
              <a:t>mainstreaming</a:t>
            </a:r>
            <a:endParaRPr lang="fr-FR" i="1" dirty="0"/>
          </a:p>
        </p:txBody>
      </p:sp>
    </p:spTree>
    <p:extLst>
      <p:ext uri="{BB962C8B-B14F-4D97-AF65-F5344CB8AC3E}">
        <p14:creationId xmlns:p14="http://schemas.microsoft.com/office/powerpoint/2010/main" val="365396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graphicFrame>
        <p:nvGraphicFramePr>
          <p:cNvPr id="6" name="Diagramme 5"/>
          <p:cNvGraphicFramePr/>
          <p:nvPr>
            <p:extLst>
              <p:ext uri="{D42A27DB-BD31-4B8C-83A1-F6EECF244321}">
                <p14:modId xmlns:p14="http://schemas.microsoft.com/office/powerpoint/2010/main" val="2524184097"/>
              </p:ext>
            </p:extLst>
          </p:nvPr>
        </p:nvGraphicFramePr>
        <p:xfrm>
          <a:off x="2032000" y="104927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4"/>
          <p:cNvSpPr>
            <a:spLocks noGrp="1"/>
          </p:cNvSpPr>
          <p:nvPr>
            <p:ph type="title"/>
          </p:nvPr>
        </p:nvSpPr>
        <p:spPr>
          <a:xfrm>
            <a:off x="838200" y="999459"/>
            <a:ext cx="10515600" cy="1350335"/>
          </a:xfrm>
        </p:spPr>
        <p:txBody>
          <a:bodyPr/>
          <a:lstStyle/>
          <a:p>
            <a:r>
              <a:rPr lang="fr-FR" dirty="0" smtClean="0"/>
              <a:t>Actions spécifiques ou prise en compte </a:t>
            </a:r>
            <a:br>
              <a:rPr lang="fr-FR" dirty="0" smtClean="0"/>
            </a:br>
            <a:r>
              <a:rPr lang="fr-FR" dirty="0" smtClean="0"/>
              <a:t>horizontale? </a:t>
            </a:r>
            <a:endParaRPr lang="fr-FR" dirty="0"/>
          </a:p>
        </p:txBody>
      </p:sp>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7014" y="1008321"/>
            <a:ext cx="232498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50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lstStyle/>
          <a:p>
            <a:pPr marL="285750" lvl="0" indent="-285750">
              <a:lnSpc>
                <a:spcPct val="100000"/>
              </a:lnSpc>
              <a:spcBef>
                <a:spcPts val="0"/>
              </a:spcBef>
              <a:spcAft>
                <a:spcPts val="0"/>
              </a:spcAft>
              <a:buFontTx/>
              <a:buChar char="-"/>
            </a:pPr>
            <a:r>
              <a:rPr lang="fr-FR" dirty="0"/>
              <a:t>Définition réglementaire des 3 principes horizontaux, </a:t>
            </a:r>
            <a:br>
              <a:rPr lang="fr-FR" dirty="0"/>
            </a:br>
            <a:r>
              <a:rPr lang="fr-FR" dirty="0"/>
              <a:t>Claire </a:t>
            </a:r>
            <a:r>
              <a:rPr lang="fr-FR" dirty="0" err="1"/>
              <a:t>Hallégouet</a:t>
            </a:r>
            <a:endParaRPr lang="fr-FR" dirty="0"/>
          </a:p>
          <a:p>
            <a:pPr marL="285750" lvl="0" indent="-285750">
              <a:lnSpc>
                <a:spcPct val="100000"/>
              </a:lnSpc>
              <a:spcBef>
                <a:spcPts val="0"/>
              </a:spcBef>
              <a:spcAft>
                <a:spcPts val="0"/>
              </a:spcAft>
              <a:buFontTx/>
              <a:buChar char="-"/>
            </a:pPr>
            <a:r>
              <a:rPr lang="fr-FR" dirty="0"/>
              <a:t>Des outils innovants en Bourgogne Franche-Comté, </a:t>
            </a:r>
            <a:br>
              <a:rPr lang="fr-FR" dirty="0"/>
            </a:br>
            <a:r>
              <a:rPr lang="fr-FR" dirty="0"/>
              <a:t>Pierre-Olivier Charles</a:t>
            </a:r>
          </a:p>
          <a:p>
            <a:pPr marL="0" lvl="0" algn="ctr">
              <a:lnSpc>
                <a:spcPct val="100000"/>
              </a:lnSpc>
              <a:spcBef>
                <a:spcPts val="0"/>
              </a:spcBef>
              <a:spcAft>
                <a:spcPts val="0"/>
              </a:spcAft>
              <a:buNone/>
            </a:pPr>
            <a:r>
              <a:rPr lang="fr-FR" i="1" dirty="0"/>
              <a:t>Questions/Echanges</a:t>
            </a:r>
          </a:p>
          <a:p>
            <a:pPr marL="0" lvl="0" algn="ctr">
              <a:lnSpc>
                <a:spcPct val="100000"/>
              </a:lnSpc>
              <a:spcBef>
                <a:spcPts val="0"/>
              </a:spcBef>
              <a:spcAft>
                <a:spcPts val="0"/>
              </a:spcAft>
              <a:buNone/>
            </a:pPr>
            <a:endParaRPr lang="fr-FR" i="1" dirty="0"/>
          </a:p>
          <a:p>
            <a:pPr marL="285750" lvl="0" indent="-285750">
              <a:lnSpc>
                <a:spcPct val="100000"/>
              </a:lnSpc>
              <a:spcBef>
                <a:spcPts val="0"/>
              </a:spcBef>
              <a:spcAft>
                <a:spcPts val="0"/>
              </a:spcAft>
              <a:buFontTx/>
              <a:buChar char="-"/>
            </a:pPr>
            <a:r>
              <a:rPr lang="fr-FR" dirty="0"/>
              <a:t>Bonnes pratiques dans le cadre de l’instruction, </a:t>
            </a:r>
          </a:p>
          <a:p>
            <a:pPr marL="285750" lvl="0" indent="-285750">
              <a:lnSpc>
                <a:spcPct val="100000"/>
              </a:lnSpc>
              <a:spcBef>
                <a:spcPts val="0"/>
              </a:spcBef>
              <a:spcAft>
                <a:spcPts val="0"/>
              </a:spcAft>
              <a:buFontTx/>
              <a:buChar char="-"/>
            </a:pPr>
            <a:r>
              <a:rPr lang="fr-FR" dirty="0"/>
              <a:t>Focus sur la prise en compte spécifique de l’égalité femme-homme, </a:t>
            </a:r>
            <a:br>
              <a:rPr lang="fr-FR" dirty="0"/>
            </a:br>
            <a:r>
              <a:rPr lang="fr-FR" dirty="0"/>
              <a:t>Julien Frey et Cécile </a:t>
            </a:r>
            <a:r>
              <a:rPr lang="fr-FR" dirty="0" err="1"/>
              <a:t>Levieil</a:t>
            </a:r>
            <a:endParaRPr lang="fr-FR" dirty="0"/>
          </a:p>
          <a:p>
            <a:pPr marL="0" lvl="0" algn="ctr">
              <a:lnSpc>
                <a:spcPct val="100000"/>
              </a:lnSpc>
              <a:spcBef>
                <a:spcPts val="0"/>
              </a:spcBef>
              <a:spcAft>
                <a:spcPts val="0"/>
              </a:spcAft>
              <a:buNone/>
            </a:pPr>
            <a:r>
              <a:rPr lang="fr-FR" i="1" dirty="0"/>
              <a:t>Questions/Echanges</a:t>
            </a:r>
          </a:p>
          <a:p>
            <a:endParaRPr lang="fr-FR" dirty="0"/>
          </a:p>
        </p:txBody>
      </p:sp>
      <p:sp>
        <p:nvSpPr>
          <p:cNvPr id="4" name="ZoneTexte 3"/>
          <p:cNvSpPr txBox="1"/>
          <p:nvPr/>
        </p:nvSpPr>
        <p:spPr>
          <a:xfrm>
            <a:off x="848544" y="494792"/>
            <a:ext cx="5769528"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Optimiser la mise en œuvre des principes horizontaux</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1084425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sp>
        <p:nvSpPr>
          <p:cNvPr id="5" name="Titre 4"/>
          <p:cNvSpPr>
            <a:spLocks noGrp="1"/>
          </p:cNvSpPr>
          <p:nvPr>
            <p:ph type="title"/>
          </p:nvPr>
        </p:nvSpPr>
        <p:spPr/>
        <p:txBody>
          <a:bodyPr>
            <a:noAutofit/>
          </a:bodyPr>
          <a:lstStyle/>
          <a:p>
            <a:r>
              <a:rPr lang="fr-FR" sz="2400" dirty="0" smtClean="0"/>
              <a:t>Traduction opérationnelle </a:t>
            </a:r>
            <a:r>
              <a:rPr lang="fr-FR" sz="2400" b="0" i="1" dirty="0" smtClean="0"/>
              <a:t>(Ma démarche FSE)</a:t>
            </a:r>
            <a:endParaRPr lang="fr-FR" sz="2400" b="0" i="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014" y="1008321"/>
            <a:ext cx="232498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61" y="1555898"/>
            <a:ext cx="11441200" cy="456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442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48544" y="1489383"/>
            <a:ext cx="10515600" cy="691228"/>
          </a:xfrm>
        </p:spPr>
        <p:txBody>
          <a:bodyPr>
            <a:normAutofit fontScale="90000"/>
          </a:bodyPr>
          <a:lstStyle/>
          <a:p>
            <a:r>
              <a:rPr lang="fr-FR" dirty="0"/>
              <a:t/>
            </a:r>
            <a:br>
              <a:rPr lang="fr-FR" dirty="0"/>
            </a:br>
            <a:endParaRPr lang="fr-FR" dirty="0"/>
          </a:p>
        </p:txBody>
      </p:sp>
      <p:sp>
        <p:nvSpPr>
          <p:cNvPr id="8" name="Espace réservé du contenu 7"/>
          <p:cNvSpPr>
            <a:spLocks noGrp="1"/>
          </p:cNvSpPr>
          <p:nvPr>
            <p:ph idx="1"/>
          </p:nvPr>
        </p:nvSpPr>
        <p:spPr>
          <a:xfrm>
            <a:off x="838200" y="1775637"/>
            <a:ext cx="10515600" cy="4401326"/>
          </a:xfrm>
        </p:spPr>
        <p:txBody>
          <a:bodyPr/>
          <a:lstStyle/>
          <a:p>
            <a:pPr marL="0" algn="just">
              <a:buNone/>
            </a:pPr>
            <a:r>
              <a:rPr lang="fr-FR" u="sng" dirty="0"/>
              <a:t>Dans le processus d’instruction du dossier, </a:t>
            </a:r>
            <a:r>
              <a:rPr lang="fr-FR" u="sng" dirty="0" smtClean="0"/>
              <a:t>le gestionnaire définit avec le porteur de projet</a:t>
            </a:r>
            <a:r>
              <a:rPr lang="fr-FR" dirty="0" smtClean="0"/>
              <a:t>:</a:t>
            </a:r>
          </a:p>
          <a:p>
            <a:pPr marL="457200" indent="-457200" algn="just">
              <a:buFont typeface="Arial" panose="020B0604020202020204" pitchFamily="34" charset="0"/>
              <a:buAutoNum type="arabicPeriod"/>
            </a:pPr>
            <a:r>
              <a:rPr lang="fr-FR" dirty="0" smtClean="0"/>
              <a:t>Un contexte et un diagnostic en fonction du principe horizontal identifié </a:t>
            </a:r>
          </a:p>
          <a:p>
            <a:pPr marL="457200" indent="-457200" algn="just">
              <a:buFont typeface="Arial" panose="020B0604020202020204" pitchFamily="34" charset="0"/>
              <a:buAutoNum type="arabicPeriod"/>
            </a:pPr>
            <a:r>
              <a:rPr lang="fr-FR" dirty="0" smtClean="0"/>
              <a:t>Des </a:t>
            </a:r>
            <a:r>
              <a:rPr lang="fr-FR" dirty="0"/>
              <a:t>objectifs mesurables</a:t>
            </a:r>
          </a:p>
          <a:p>
            <a:pPr marL="457200" indent="-457200" algn="just">
              <a:buFont typeface="Arial" panose="020B0604020202020204" pitchFamily="34" charset="0"/>
              <a:buAutoNum type="arabicPeriod"/>
            </a:pPr>
            <a:r>
              <a:rPr lang="fr-FR" dirty="0" smtClean="0"/>
              <a:t>Des </a:t>
            </a:r>
            <a:r>
              <a:rPr lang="fr-FR" dirty="0"/>
              <a:t>moyens adaptés</a:t>
            </a:r>
          </a:p>
          <a:p>
            <a:pPr marL="457200" indent="-457200" algn="just">
              <a:buFont typeface="Arial" panose="020B0604020202020204" pitchFamily="34" charset="0"/>
              <a:buAutoNum type="arabicPeriod"/>
            </a:pPr>
            <a:r>
              <a:rPr lang="fr-FR" dirty="0" smtClean="0"/>
              <a:t>Un </a:t>
            </a:r>
            <a:r>
              <a:rPr lang="fr-FR" dirty="0"/>
              <a:t>processus de suivi et d’évaluation</a:t>
            </a:r>
          </a:p>
        </p:txBody>
      </p:sp>
      <p:sp>
        <p:nvSpPr>
          <p:cNvPr id="5" name="Titre 6"/>
          <p:cNvSpPr txBox="1">
            <a:spLocks/>
          </p:cNvSpPr>
          <p:nvPr/>
        </p:nvSpPr>
        <p:spPr>
          <a:xfrm>
            <a:off x="1695795" y="977455"/>
            <a:ext cx="6851104" cy="5339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400" dirty="0"/>
          </a:p>
        </p:txBody>
      </p:sp>
      <p:sp>
        <p:nvSpPr>
          <p:cNvPr id="6" name="Titre 4"/>
          <p:cNvSpPr txBox="1">
            <a:spLocks/>
          </p:cNvSpPr>
          <p:nvPr/>
        </p:nvSpPr>
        <p:spPr>
          <a:xfrm>
            <a:off x="838200" y="1244421"/>
            <a:ext cx="10515600" cy="446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A19A"/>
                </a:solidFill>
                <a:latin typeface="Bliss Pro"/>
                <a:ea typeface="+mj-ea"/>
                <a:cs typeface="+mj-cs"/>
              </a:defRPr>
            </a:lvl1pPr>
          </a:lstStyle>
          <a:p>
            <a:r>
              <a:rPr lang="fr-FR" sz="2400" dirty="0" smtClean="0"/>
              <a:t>Traduction opérationnelle </a:t>
            </a:r>
            <a:br>
              <a:rPr lang="fr-FR" sz="2400" dirty="0" smtClean="0"/>
            </a:br>
            <a:endParaRPr lang="fr-FR" sz="2400" b="0" i="1" dirty="0"/>
          </a:p>
        </p:txBody>
      </p:sp>
      <p:sp>
        <p:nvSpPr>
          <p:cNvPr id="10" name="ZoneTexte 9"/>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spTree>
    <p:extLst>
      <p:ext uri="{BB962C8B-B14F-4D97-AF65-F5344CB8AC3E}">
        <p14:creationId xmlns:p14="http://schemas.microsoft.com/office/powerpoint/2010/main" val="4145657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nSpc>
                <a:spcPct val="150000"/>
              </a:lnSpc>
            </a:pPr>
            <a:r>
              <a:rPr lang="fr-FR" dirty="0" smtClean="0"/>
              <a:t>2. </a:t>
            </a:r>
            <a:r>
              <a:rPr lang="fr-FR" dirty="0"/>
              <a:t>Développement durable </a:t>
            </a:r>
            <a:r>
              <a:rPr lang="fr-FR" dirty="0" smtClean="0"/>
              <a:t/>
            </a:r>
            <a:br>
              <a:rPr lang="fr-FR" dirty="0" smtClean="0"/>
            </a:br>
            <a:r>
              <a:rPr lang="fr-FR" b="0" i="1" dirty="0" smtClean="0"/>
              <a:t>(</a:t>
            </a:r>
            <a:r>
              <a:rPr lang="fr-FR" b="0" i="1" dirty="0"/>
              <a:t>volet environnemental uniquement)</a:t>
            </a:r>
            <a:br>
              <a:rPr lang="fr-FR" b="0" i="1" dirty="0"/>
            </a:br>
            <a:endParaRPr lang="fr-FR" b="0" i="1" dirty="0"/>
          </a:p>
        </p:txBody>
      </p:sp>
      <p:sp>
        <p:nvSpPr>
          <p:cNvPr id="4" name="ZoneTexte 3"/>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71191" y="1116419"/>
            <a:ext cx="5846228" cy="491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91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fontScale="77500" lnSpcReduction="20000"/>
          </a:bodyPr>
          <a:lstStyle/>
          <a:p>
            <a:pPr algn="just">
              <a:buNone/>
            </a:pPr>
            <a:r>
              <a:rPr lang="fr-FR" b="1" u="sng" dirty="0"/>
              <a:t>Un projet durable est </a:t>
            </a:r>
            <a:r>
              <a:rPr lang="fr-FR" b="1" u="sng" dirty="0" smtClean="0"/>
              <a:t>à </a:t>
            </a:r>
            <a:r>
              <a:rPr lang="fr-FR" b="1" u="sng" dirty="0"/>
              <a:t>la fois social, environnemental et économique</a:t>
            </a:r>
          </a:p>
          <a:p>
            <a:pPr marL="571500" indent="-342900" algn="just">
              <a:buFont typeface="Wingdings" panose="05000000000000000000" pitchFamily="2" charset="2"/>
              <a:buChar char="q"/>
            </a:pPr>
            <a:r>
              <a:rPr lang="fr-FR" dirty="0" smtClean="0"/>
              <a:t>L’instruction </a:t>
            </a:r>
            <a:r>
              <a:rPr lang="fr-FR" dirty="0"/>
              <a:t>porte sur le </a:t>
            </a:r>
            <a:r>
              <a:rPr lang="fr-FR" u="sng" dirty="0"/>
              <a:t>volet environnemental uniquement</a:t>
            </a:r>
          </a:p>
          <a:p>
            <a:pPr marL="571500" indent="-342900" algn="just">
              <a:buFont typeface="Wingdings" panose="05000000000000000000" pitchFamily="2" charset="2"/>
              <a:buChar char="q"/>
            </a:pPr>
            <a:r>
              <a:rPr lang="fr-FR" dirty="0" smtClean="0"/>
              <a:t>Le </a:t>
            </a:r>
            <a:r>
              <a:rPr lang="fr-FR" dirty="0"/>
              <a:t>caractère environnemental peut être dans le contenu de l’action…</a:t>
            </a:r>
          </a:p>
          <a:p>
            <a:pPr algn="just">
              <a:buNone/>
            </a:pPr>
            <a:r>
              <a:rPr lang="fr-FR" dirty="0" smtClean="0"/>
              <a:t>	ex </a:t>
            </a:r>
            <a:r>
              <a:rPr lang="fr-FR" dirty="0"/>
              <a:t>: accessibilité des lieux de formation par les transports en commun</a:t>
            </a:r>
          </a:p>
          <a:p>
            <a:pPr marL="571500" indent="-342900" algn="just">
              <a:buFont typeface="Wingdings" panose="05000000000000000000" pitchFamily="2" charset="2"/>
              <a:buChar char="q"/>
            </a:pPr>
            <a:r>
              <a:rPr lang="fr-FR" dirty="0" smtClean="0"/>
              <a:t>…</a:t>
            </a:r>
            <a:r>
              <a:rPr lang="fr-FR" dirty="0"/>
              <a:t>ou via des démarches internes pour diminuer l’impact environnemental de la structure </a:t>
            </a:r>
            <a:endParaRPr lang="fr-FR" dirty="0" smtClean="0"/>
          </a:p>
          <a:p>
            <a:pPr algn="just">
              <a:buNone/>
            </a:pPr>
            <a:r>
              <a:rPr lang="fr-FR" dirty="0"/>
              <a:t>	</a:t>
            </a:r>
            <a:r>
              <a:rPr lang="fr-FR" dirty="0" smtClean="0"/>
              <a:t>ex</a:t>
            </a:r>
            <a:r>
              <a:rPr lang="fr-FR" dirty="0"/>
              <a:t>: réduction de la consommation d’énergie/papier/eau, engagement dans une </a:t>
            </a:r>
            <a:r>
              <a:rPr lang="fr-FR" dirty="0" smtClean="0"/>
              <a:t>	labélisation </a:t>
            </a:r>
            <a:r>
              <a:rPr lang="fr-FR" dirty="0"/>
              <a:t>développement durable ou encore clauses spécifiques dans les marchés, </a:t>
            </a:r>
            <a:r>
              <a:rPr lang="fr-FR" dirty="0" smtClean="0"/>
              <a:t>	achats </a:t>
            </a:r>
            <a:r>
              <a:rPr lang="fr-FR" dirty="0"/>
              <a:t>responsables…) 	ex : utilisation de produits </a:t>
            </a:r>
            <a:r>
              <a:rPr lang="fr-FR" dirty="0" err="1"/>
              <a:t>écolabélisés</a:t>
            </a:r>
            <a:r>
              <a:rPr lang="fr-FR" dirty="0"/>
              <a:t> pour le nettoyage des </a:t>
            </a:r>
            <a:r>
              <a:rPr lang="fr-FR" dirty="0" smtClean="0"/>
              <a:t>	locaux</a:t>
            </a:r>
            <a:r>
              <a:rPr lang="fr-FR" dirty="0"/>
              <a:t>, dispositif de tri sélectif, introduction d’une part de bio dans la restauration,…</a:t>
            </a:r>
          </a:p>
          <a:p>
            <a:pPr algn="just"/>
            <a:endParaRPr lang="fr-FR" dirty="0"/>
          </a:p>
        </p:txBody>
      </p:sp>
      <p:sp>
        <p:nvSpPr>
          <p:cNvPr id="4" name="ZoneTexte 3"/>
          <p:cNvSpPr txBox="1"/>
          <p:nvPr/>
        </p:nvSpPr>
        <p:spPr>
          <a:xfrm>
            <a:off x="848544" y="505425"/>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sp>
        <p:nvSpPr>
          <p:cNvPr id="5" name="ZoneTexte 4"/>
          <p:cNvSpPr txBox="1"/>
          <p:nvPr/>
        </p:nvSpPr>
        <p:spPr>
          <a:xfrm>
            <a:off x="445477" y="1406769"/>
            <a:ext cx="9800492" cy="369332"/>
          </a:xfrm>
          <a:prstGeom prst="rect">
            <a:avLst/>
          </a:prstGeom>
          <a:noFill/>
        </p:spPr>
        <p:txBody>
          <a:bodyPr wrap="square" rtlCol="0">
            <a:spAutoFit/>
          </a:bodyPr>
          <a:lstStyle/>
          <a:p>
            <a:endParaRPr lang="fr-FR" dirty="0">
              <a:solidFill>
                <a:srgbClr val="333399"/>
              </a:solidFill>
              <a:latin typeface="Arial Narrow" panose="020B0606020202030204" pitchFamily="34" charset="0"/>
              <a:ea typeface="MS Gothic"/>
              <a:cs typeface="MS Gothic"/>
            </a:endParaRPr>
          </a:p>
        </p:txBody>
      </p:sp>
      <p:sp>
        <p:nvSpPr>
          <p:cNvPr id="2" name="Titre 1"/>
          <p:cNvSpPr>
            <a:spLocks noGrp="1"/>
          </p:cNvSpPr>
          <p:nvPr>
            <p:ph type="title"/>
          </p:nvPr>
        </p:nvSpPr>
        <p:spPr/>
        <p:txBody>
          <a:bodyPr>
            <a:normAutofit/>
          </a:bodyPr>
          <a:lstStyle/>
          <a:p>
            <a:r>
              <a:rPr lang="fr-FR" sz="2400" dirty="0" smtClean="0"/>
              <a:t>Développement durable: </a:t>
            </a:r>
            <a:r>
              <a:rPr lang="fr-FR" sz="2400" b="0" i="1" dirty="0" smtClean="0"/>
              <a:t>prise en compte dans le cadre de l’instruction</a:t>
            </a:r>
            <a:endParaRPr lang="fr-FR" sz="2400" b="0" i="1" dirty="0"/>
          </a:p>
        </p:txBody>
      </p:sp>
    </p:spTree>
    <p:extLst>
      <p:ext uri="{BB962C8B-B14F-4D97-AF65-F5344CB8AC3E}">
        <p14:creationId xmlns:p14="http://schemas.microsoft.com/office/powerpoint/2010/main" val="200727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20995" y="1562986"/>
            <a:ext cx="10832805" cy="4613977"/>
          </a:xfrm>
        </p:spPr>
        <p:txBody>
          <a:bodyPr>
            <a:normAutofit/>
          </a:bodyPr>
          <a:lstStyle/>
          <a:p>
            <a:pPr algn="just">
              <a:buNone/>
            </a:pPr>
            <a:r>
              <a:rPr lang="fr-FR" sz="2200" b="1" u="sng" dirty="0"/>
              <a:t>Quelques questions à poser aux porteurs de projets:</a:t>
            </a:r>
          </a:p>
          <a:p>
            <a:pPr marL="571500" indent="-342900" algn="just">
              <a:buFont typeface="Wingdings" panose="05000000000000000000" pitchFamily="2" charset="2"/>
              <a:buChar char="q"/>
            </a:pPr>
            <a:r>
              <a:rPr lang="fr-FR" sz="2200" dirty="0" smtClean="0"/>
              <a:t>L’opération a-t-elle un lien avec le DD ? (prise en compte spécifique ou horizontale)</a:t>
            </a:r>
          </a:p>
          <a:p>
            <a:pPr marL="571500" indent="-342900" algn="just">
              <a:buFont typeface="Wingdings" panose="05000000000000000000" pitchFamily="2" charset="2"/>
              <a:buChar char="q"/>
            </a:pPr>
            <a:r>
              <a:rPr lang="fr-FR" sz="2200" dirty="0" smtClean="0"/>
              <a:t>Quelle est la situation de départ (diagnostic/contexte)?</a:t>
            </a:r>
          </a:p>
          <a:p>
            <a:pPr marL="571500" indent="-342900" algn="just">
              <a:buFont typeface="Wingdings" panose="05000000000000000000" pitchFamily="2" charset="2"/>
              <a:buChar char="q"/>
            </a:pPr>
            <a:r>
              <a:rPr lang="fr-FR" sz="2200" dirty="0" smtClean="0"/>
              <a:t>Comment progresser (objectifs et moyens) ? </a:t>
            </a:r>
          </a:p>
          <a:p>
            <a:pPr marL="571500" indent="-342900" algn="just">
              <a:buFont typeface="Wingdings" panose="05000000000000000000" pitchFamily="2" charset="2"/>
              <a:buChar char="q"/>
            </a:pPr>
            <a:r>
              <a:rPr lang="fr-FR" sz="2200" dirty="0" smtClean="0"/>
              <a:t>Quelle méthode de suivi (groupe de réflexion dans la structure, présence d’un référent DD, indicateurs) ? </a:t>
            </a:r>
            <a:endParaRPr lang="fr-FR" sz="2200" dirty="0"/>
          </a:p>
          <a:p>
            <a:endParaRPr lang="fr-FR" dirty="0"/>
          </a:p>
        </p:txBody>
      </p:sp>
      <p:sp>
        <p:nvSpPr>
          <p:cNvPr id="4" name="ZoneTexte 3"/>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sp>
        <p:nvSpPr>
          <p:cNvPr id="2" name="Titre 1"/>
          <p:cNvSpPr>
            <a:spLocks noGrp="1"/>
          </p:cNvSpPr>
          <p:nvPr>
            <p:ph type="title"/>
          </p:nvPr>
        </p:nvSpPr>
        <p:spPr>
          <a:xfrm>
            <a:off x="838200" y="1169580"/>
            <a:ext cx="10515600" cy="521107"/>
          </a:xfrm>
        </p:spPr>
        <p:txBody>
          <a:bodyPr>
            <a:noAutofit/>
          </a:bodyPr>
          <a:lstStyle/>
          <a:p>
            <a:r>
              <a:rPr lang="fr-FR" sz="2400" dirty="0" smtClean="0"/>
              <a:t>Développement durable: </a:t>
            </a:r>
            <a:r>
              <a:rPr lang="fr-FR" sz="2400" b="0" i="1" dirty="0" smtClean="0"/>
              <a:t>mise </a:t>
            </a:r>
            <a:r>
              <a:rPr lang="fr-FR" sz="2400" b="0" i="1" dirty="0"/>
              <a:t>en œuvre opérationnelle</a:t>
            </a:r>
            <a:r>
              <a:rPr lang="fr-FR" sz="2400" u="sng" dirty="0"/>
              <a:t/>
            </a:r>
            <a:br>
              <a:rPr lang="fr-FR" sz="2400" u="sng" dirty="0"/>
            </a:br>
            <a:endParaRPr lang="fr-FR" sz="2400" dirty="0"/>
          </a:p>
        </p:txBody>
      </p:sp>
    </p:spTree>
    <p:extLst>
      <p:ext uri="{BB962C8B-B14F-4D97-AF65-F5344CB8AC3E}">
        <p14:creationId xmlns:p14="http://schemas.microsoft.com/office/powerpoint/2010/main" val="319062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idx="1"/>
          </p:nvPr>
        </p:nvPicPr>
        <p:blipFill>
          <a:blip r:embed="rId3">
            <a:extLst>
              <a:ext uri="{28A0092B-C50C-407E-A947-70E740481C1C}">
                <a14:useLocalDpi xmlns:a14="http://schemas.microsoft.com/office/drawing/2010/main" val="0"/>
              </a:ext>
            </a:extLst>
          </a:blip>
          <a:srcRect l="4737" r="4737"/>
          <a:stretch>
            <a:fillRect/>
          </a:stretch>
        </p:blipFill>
        <p:spPr>
          <a:xfrm>
            <a:off x="6156251" y="1178811"/>
            <a:ext cx="5284381" cy="4873625"/>
          </a:xfrm>
        </p:spPr>
      </p:pic>
      <p:sp>
        <p:nvSpPr>
          <p:cNvPr id="2" name="Titre 1"/>
          <p:cNvSpPr>
            <a:spLocks noGrp="1"/>
          </p:cNvSpPr>
          <p:nvPr>
            <p:ph type="title"/>
          </p:nvPr>
        </p:nvSpPr>
        <p:spPr>
          <a:xfrm>
            <a:off x="848544" y="1105785"/>
            <a:ext cx="5167608" cy="4880345"/>
          </a:xfrm>
        </p:spPr>
        <p:txBody>
          <a:bodyPr/>
          <a:lstStyle/>
          <a:p>
            <a:pPr>
              <a:lnSpc>
                <a:spcPct val="150000"/>
              </a:lnSpc>
            </a:pPr>
            <a:r>
              <a:rPr lang="fr-FR" dirty="0">
                <a:latin typeface="Bliss Pro" pitchFamily="50" charset="0"/>
              </a:rPr>
              <a:t>3</a:t>
            </a:r>
            <a:r>
              <a:rPr lang="fr-FR" dirty="0" smtClean="0">
                <a:latin typeface="Bliss Pro" pitchFamily="50" charset="0"/>
              </a:rPr>
              <a:t>. EGALITE </a:t>
            </a:r>
            <a:r>
              <a:rPr lang="fr-FR" dirty="0">
                <a:latin typeface="Bliss Pro" pitchFamily="50" charset="0"/>
              </a:rPr>
              <a:t>DES CHANCES ET NON DISCRIMINATION</a:t>
            </a:r>
            <a:br>
              <a:rPr lang="fr-FR" dirty="0">
                <a:latin typeface="Bliss Pro" pitchFamily="50" charset="0"/>
              </a:rPr>
            </a:br>
            <a:endParaRPr lang="fr-FR" dirty="0"/>
          </a:p>
        </p:txBody>
      </p:sp>
    </p:spTree>
    <p:extLst>
      <p:ext uri="{BB962C8B-B14F-4D97-AF65-F5344CB8AC3E}">
        <p14:creationId xmlns:p14="http://schemas.microsoft.com/office/powerpoint/2010/main" val="330302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normAutofit/>
          </a:bodyPr>
          <a:lstStyle/>
          <a:p>
            <a:pPr marL="571500" indent="-342900" algn="just">
              <a:buFont typeface="Wingdings" panose="05000000000000000000" pitchFamily="2" charset="2"/>
              <a:buChar char="q"/>
            </a:pPr>
            <a:r>
              <a:rPr lang="fr-FR" sz="2000" dirty="0"/>
              <a:t>Une discrimination est une inégalité de traitement fondée sur un critère interdit par la loi (sexe, âge, état de santé…) et dans un domaine visé par la loi (accès à un service, embauche…). </a:t>
            </a:r>
          </a:p>
          <a:p>
            <a:pPr marL="571500" indent="-342900" algn="just">
              <a:buFont typeface="Wingdings" panose="05000000000000000000" pitchFamily="2" charset="2"/>
              <a:buChar char="q"/>
            </a:pPr>
            <a:r>
              <a:rPr lang="fr-FR" sz="2000" dirty="0"/>
              <a:t>A ce jour, 21 critères de discrimination (« critères prohibés ») sont fixés par la loi. </a:t>
            </a:r>
          </a:p>
          <a:p>
            <a:pPr marL="571500" indent="-342900" algn="just">
              <a:buFont typeface="Wingdings" panose="05000000000000000000" pitchFamily="2" charset="2"/>
              <a:buChar char="q"/>
            </a:pPr>
            <a:r>
              <a:rPr lang="fr-FR" sz="2000" dirty="0"/>
              <a:t>Le PO FSE vise à encourager l’égalité des chances et lutter contre toute forme de discrimination. Il concilie une approche transversale et un ciblage spécifique.</a:t>
            </a:r>
          </a:p>
          <a:p>
            <a:pPr marL="571500" indent="-342900" algn="just">
              <a:buFont typeface="Wingdings" panose="05000000000000000000" pitchFamily="2" charset="2"/>
              <a:buChar char="q"/>
            </a:pPr>
            <a:r>
              <a:rPr lang="fr-FR" sz="2000" dirty="0"/>
              <a:t>Les porteurs doivent décrire les modalités opérationnelles d’intégration de ce principe dans la conduite de leurs actions.</a:t>
            </a:r>
          </a:p>
          <a:p>
            <a:pPr marL="571500" indent="-342900">
              <a:buFont typeface="Wingdings" panose="05000000000000000000" pitchFamily="2" charset="2"/>
              <a:buChar char="q"/>
            </a:pPr>
            <a:endParaRPr lang="fr-FR" sz="2000" dirty="0"/>
          </a:p>
        </p:txBody>
      </p:sp>
      <p:sp>
        <p:nvSpPr>
          <p:cNvPr id="4" name="ZoneTexte 3"/>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sp>
        <p:nvSpPr>
          <p:cNvPr id="2" name="Titre 1"/>
          <p:cNvSpPr>
            <a:spLocks noGrp="1"/>
          </p:cNvSpPr>
          <p:nvPr>
            <p:ph type="title"/>
          </p:nvPr>
        </p:nvSpPr>
        <p:spPr/>
        <p:txBody>
          <a:bodyPr>
            <a:normAutofit/>
          </a:bodyPr>
          <a:lstStyle/>
          <a:p>
            <a:r>
              <a:rPr lang="fr-FR" sz="2400" dirty="0" smtClean="0"/>
              <a:t>Lutte contre les discriminations: </a:t>
            </a:r>
            <a:r>
              <a:rPr lang="fr-FR" sz="2400" b="0" i="1" dirty="0" smtClean="0"/>
              <a:t>Quelques principes</a:t>
            </a:r>
            <a:endParaRPr lang="fr-FR" sz="2400" b="0" i="1" dirty="0"/>
          </a:p>
        </p:txBody>
      </p:sp>
    </p:spTree>
    <p:extLst>
      <p:ext uri="{BB962C8B-B14F-4D97-AF65-F5344CB8AC3E}">
        <p14:creationId xmlns:p14="http://schemas.microsoft.com/office/powerpoint/2010/main" val="3159259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73888"/>
            <a:ext cx="10515600" cy="616800"/>
          </a:xfrm>
        </p:spPr>
        <p:txBody>
          <a:bodyPr>
            <a:normAutofit fontScale="90000"/>
          </a:bodyPr>
          <a:lstStyle/>
          <a:p>
            <a:r>
              <a:rPr lang="fr-FR" sz="2700" dirty="0"/>
              <a:t>Lutte contre les </a:t>
            </a:r>
            <a:r>
              <a:rPr lang="fr-FR" sz="2700" dirty="0" smtClean="0"/>
              <a:t>discriminations: </a:t>
            </a:r>
            <a:r>
              <a:rPr lang="fr-FR" sz="2700" b="0" i="1" dirty="0" smtClean="0"/>
              <a:t>mise </a:t>
            </a:r>
            <a:r>
              <a:rPr lang="fr-FR" sz="2700" b="0" i="1" dirty="0"/>
              <a:t>en œuvre opérationnelle</a:t>
            </a:r>
            <a:r>
              <a:rPr lang="fr-FR" u="sng" dirty="0"/>
              <a:t/>
            </a:r>
            <a:br>
              <a:rPr lang="fr-FR" u="sng" dirty="0"/>
            </a:br>
            <a:endParaRPr lang="fr-FR" dirty="0"/>
          </a:p>
        </p:txBody>
      </p:sp>
      <p:sp>
        <p:nvSpPr>
          <p:cNvPr id="6" name="Espace réservé du contenu 5"/>
          <p:cNvSpPr>
            <a:spLocks noGrp="1"/>
          </p:cNvSpPr>
          <p:nvPr>
            <p:ph idx="1"/>
          </p:nvPr>
        </p:nvSpPr>
        <p:spPr>
          <a:xfrm>
            <a:off x="393405" y="1410954"/>
            <a:ext cx="10769009" cy="4947316"/>
          </a:xfrm>
        </p:spPr>
        <p:txBody>
          <a:bodyPr>
            <a:normAutofit fontScale="47500" lnSpcReduction="20000"/>
          </a:bodyPr>
          <a:lstStyle/>
          <a:p>
            <a:pPr marL="800100" indent="-571500" algn="just">
              <a:buFont typeface="Wingdings" panose="05000000000000000000" pitchFamily="2" charset="2"/>
              <a:buChar char="q"/>
            </a:pPr>
            <a:r>
              <a:rPr lang="fr-FR" sz="3400" dirty="0" smtClean="0"/>
              <a:t>Parcours </a:t>
            </a:r>
            <a:r>
              <a:rPr lang="fr-FR" sz="3400" dirty="0"/>
              <a:t>intégrés et renforcés pour les publics les plus en difficulté</a:t>
            </a:r>
          </a:p>
          <a:p>
            <a:pPr marL="800100" indent="-571500" algn="just">
              <a:buFont typeface="Wingdings" panose="05000000000000000000" pitchFamily="2" charset="2"/>
              <a:buChar char="q"/>
            </a:pPr>
            <a:r>
              <a:rPr lang="fr-FR" sz="3400" dirty="0"/>
              <a:t>Ciblage sur les quartiers prioritaires de la politique de la ville (QPV)</a:t>
            </a:r>
          </a:p>
          <a:p>
            <a:pPr marL="800100" indent="-571500" algn="just">
              <a:buFont typeface="Wingdings" panose="05000000000000000000" pitchFamily="2" charset="2"/>
              <a:buChar char="q"/>
            </a:pPr>
            <a:r>
              <a:rPr lang="fr-FR" sz="3400" dirty="0"/>
              <a:t>Accompagner les acteurs de l’emploi dans la diversification des recrutements </a:t>
            </a:r>
          </a:p>
          <a:p>
            <a:pPr marL="800100" indent="-571500" algn="just">
              <a:buFont typeface="Wingdings" panose="05000000000000000000" pitchFamily="2" charset="2"/>
              <a:buChar char="q"/>
            </a:pPr>
            <a:r>
              <a:rPr lang="fr-FR" sz="3400" dirty="0"/>
              <a:t>Inclusions d’outils ou formations conçues pour des personnes en situation de handicap</a:t>
            </a:r>
          </a:p>
          <a:p>
            <a:pPr marL="800100" indent="-571500" algn="just">
              <a:buFont typeface="Wingdings" panose="05000000000000000000" pitchFamily="2" charset="2"/>
              <a:buChar char="q"/>
            </a:pPr>
            <a:r>
              <a:rPr lang="fr-FR" sz="3400" dirty="0"/>
              <a:t>Sous-titrage et/ ou sonorisation des contenus de formation, accessibilité des locaux, …</a:t>
            </a:r>
          </a:p>
          <a:p>
            <a:pPr marL="800100" indent="-571500" algn="just">
              <a:buFont typeface="Wingdings" panose="05000000000000000000" pitchFamily="2" charset="2"/>
              <a:buChar char="q"/>
            </a:pPr>
            <a:r>
              <a:rPr lang="fr-FR" sz="3400" dirty="0"/>
              <a:t>Actions spécifiques d’accompagnement  menées en faveur des personnes en difficulté: Prévention santé, accompagnement social, …</a:t>
            </a:r>
          </a:p>
          <a:p>
            <a:pPr marL="800100" indent="-571500" algn="just">
              <a:buFont typeface="Wingdings" panose="05000000000000000000" pitchFamily="2" charset="2"/>
              <a:buChar char="q"/>
            </a:pPr>
            <a:r>
              <a:rPr lang="fr-FR" sz="3400" dirty="0"/>
              <a:t>Proposition d’actions de remédiation sociale et professionnelle, approches alternatives en matière d’emploi (TIC, media, théâtre, travail de coaching, atelier estime de soi, relooking, …)</a:t>
            </a:r>
          </a:p>
          <a:p>
            <a:pPr marL="800100" indent="-571500" algn="just">
              <a:buFont typeface="Wingdings" panose="05000000000000000000" pitchFamily="2" charset="2"/>
              <a:buChar char="q"/>
            </a:pPr>
            <a:r>
              <a:rPr lang="fr-FR" sz="3400" dirty="0"/>
              <a:t>Intégration dans les cursus de formation de modules spécifique liés aux principes de non discrimination, prise en compte des temps de vie, appui dans les démarches administratives, mixité ou non des groupes d’apprenants, …</a:t>
            </a:r>
          </a:p>
          <a:p>
            <a:endParaRPr lang="fr-FR" dirty="0"/>
          </a:p>
          <a:p>
            <a:endParaRPr lang="fr-FR" dirty="0"/>
          </a:p>
          <a:p>
            <a:endParaRPr lang="fr-FR" dirty="0"/>
          </a:p>
        </p:txBody>
      </p:sp>
      <p:sp>
        <p:nvSpPr>
          <p:cNvPr id="9" name="ZoneTexte 8"/>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spTree>
    <p:extLst>
      <p:ext uri="{BB962C8B-B14F-4D97-AF65-F5344CB8AC3E}">
        <p14:creationId xmlns:p14="http://schemas.microsoft.com/office/powerpoint/2010/main" val="258960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fontScale="92500"/>
          </a:bodyPr>
          <a:lstStyle/>
          <a:p>
            <a:pPr>
              <a:buNone/>
            </a:pPr>
            <a:r>
              <a:rPr lang="fr-FR" b="1" u="sng" dirty="0"/>
              <a:t>Quelques questions à poser aux porteurs de projets:</a:t>
            </a:r>
          </a:p>
          <a:p>
            <a:pPr marL="685800" indent="-457200" algn="just">
              <a:buFont typeface="Wingdings" panose="05000000000000000000" pitchFamily="2" charset="2"/>
              <a:buChar char="q"/>
            </a:pPr>
            <a:r>
              <a:rPr lang="fr-FR" dirty="0"/>
              <a:t>L</a:t>
            </a:r>
            <a:r>
              <a:rPr lang="fr-FR" dirty="0" smtClean="0"/>
              <a:t>es </a:t>
            </a:r>
            <a:r>
              <a:rPr lang="fr-FR" dirty="0"/>
              <a:t>actions </a:t>
            </a:r>
            <a:r>
              <a:rPr lang="fr-FR" dirty="0" smtClean="0"/>
              <a:t>prennent-elles en compte les </a:t>
            </a:r>
            <a:r>
              <a:rPr lang="fr-FR" dirty="0"/>
              <a:t>personnes en situation des </a:t>
            </a:r>
            <a:r>
              <a:rPr lang="fr-FR" dirty="0" smtClean="0"/>
              <a:t>handicap ? </a:t>
            </a:r>
            <a:endParaRPr lang="fr-FR" dirty="0"/>
          </a:p>
          <a:p>
            <a:pPr marL="685800" indent="-457200" algn="just">
              <a:buFont typeface="Wingdings" panose="05000000000000000000" pitchFamily="2" charset="2"/>
              <a:buChar char="q"/>
            </a:pPr>
            <a:r>
              <a:rPr lang="fr-FR" dirty="0" smtClean="0"/>
              <a:t>Des </a:t>
            </a:r>
            <a:r>
              <a:rPr lang="fr-FR" dirty="0"/>
              <a:t>actions de sensibilisation dans le cadre de la prise en compte du principe de non discrimination sont‐elles </a:t>
            </a:r>
            <a:r>
              <a:rPr lang="fr-FR" dirty="0" smtClean="0"/>
              <a:t>menées ?</a:t>
            </a:r>
            <a:endParaRPr lang="fr-FR" dirty="0"/>
          </a:p>
          <a:p>
            <a:pPr marL="685800" indent="-457200" algn="just">
              <a:buFont typeface="Wingdings" panose="05000000000000000000" pitchFamily="2" charset="2"/>
              <a:buChar char="q"/>
            </a:pPr>
            <a:r>
              <a:rPr lang="fr-FR" dirty="0" smtClean="0"/>
              <a:t>Des </a:t>
            </a:r>
            <a:r>
              <a:rPr lang="fr-FR" dirty="0"/>
              <a:t>actions sont‐elles menées en faveur de la réduction des inégalités ?</a:t>
            </a:r>
          </a:p>
          <a:p>
            <a:pPr marL="685800" indent="-457200" algn="just">
              <a:buFont typeface="Wingdings" panose="05000000000000000000" pitchFamily="2" charset="2"/>
              <a:buChar char="q"/>
            </a:pPr>
            <a:r>
              <a:rPr lang="fr-FR" dirty="0" smtClean="0"/>
              <a:t>Quels </a:t>
            </a:r>
            <a:r>
              <a:rPr lang="fr-FR" dirty="0"/>
              <a:t>résultats chiffrés serez‐vous en capacité de fournir lors de la transmission du bilan d’exécution (indicateurs, chiffrages, supports,...) ? </a:t>
            </a:r>
          </a:p>
          <a:p>
            <a:pPr marL="685800" indent="-457200">
              <a:buFont typeface="Wingdings" panose="05000000000000000000" pitchFamily="2" charset="2"/>
              <a:buChar char="q"/>
            </a:pPr>
            <a:endParaRPr lang="fr-FR" dirty="0"/>
          </a:p>
        </p:txBody>
      </p:sp>
      <p:sp>
        <p:nvSpPr>
          <p:cNvPr id="2" name="Titre 1"/>
          <p:cNvSpPr>
            <a:spLocks noGrp="1"/>
          </p:cNvSpPr>
          <p:nvPr>
            <p:ph type="title"/>
          </p:nvPr>
        </p:nvSpPr>
        <p:spPr/>
        <p:txBody>
          <a:bodyPr>
            <a:normAutofit/>
          </a:bodyPr>
          <a:lstStyle/>
          <a:p>
            <a:r>
              <a:rPr lang="fr-FR" sz="2400" dirty="0"/>
              <a:t>Lutte contre les discriminations: </a:t>
            </a:r>
            <a:r>
              <a:rPr lang="fr-FR" sz="2400" b="0" i="1" dirty="0"/>
              <a:t>mise en œuvre opérationnelle</a:t>
            </a:r>
            <a:endParaRPr lang="fr-FR" dirty="0"/>
          </a:p>
        </p:txBody>
      </p:sp>
      <p:sp>
        <p:nvSpPr>
          <p:cNvPr id="7" name="Espace réservé du contenu 6"/>
          <p:cNvSpPr>
            <a:spLocks noGrp="1"/>
          </p:cNvSpPr>
          <p:nvPr>
            <p:ph sz="quarter" idx="13"/>
          </p:nvPr>
        </p:nvSpPr>
        <p:spPr>
          <a:xfrm>
            <a:off x="956930" y="552892"/>
            <a:ext cx="5465135" cy="350395"/>
          </a:xfrm>
        </p:spPr>
        <p:txBody>
          <a:bodyPr>
            <a:normAutofit fontScale="77500" lnSpcReduction="20000"/>
          </a:bodyPr>
          <a:lstStyle/>
          <a:p>
            <a:r>
              <a:rPr lang="fr-FR" dirty="0">
                <a:solidFill>
                  <a:schemeClr val="bg1"/>
                </a:solidFill>
                <a:latin typeface="PreciousSansMedium" panose="00000500000000000000" pitchFamily="2" charset="0"/>
              </a:rPr>
              <a:t>Bonnes pratiques dans le cadre de l’instruction</a:t>
            </a:r>
          </a:p>
        </p:txBody>
      </p:sp>
    </p:spTree>
    <p:extLst>
      <p:ext uri="{BB962C8B-B14F-4D97-AF65-F5344CB8AC3E}">
        <p14:creationId xmlns:p14="http://schemas.microsoft.com/office/powerpoint/2010/main" val="159433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pPr>
              <a:lnSpc>
                <a:spcPct val="150000"/>
              </a:lnSpc>
            </a:pPr>
            <a:r>
              <a:rPr lang="fr-FR" dirty="0" smtClean="0">
                <a:latin typeface="Bliss Pro" pitchFamily="50" charset="0"/>
              </a:rPr>
              <a:t>4. EGALITE </a:t>
            </a:r>
            <a:r>
              <a:rPr lang="fr-FR" dirty="0">
                <a:latin typeface="Bliss Pro" pitchFamily="50" charset="0"/>
              </a:rPr>
              <a:t>PROFESSIONNELLE ENTRE LES </a:t>
            </a:r>
            <a:r>
              <a:rPr lang="fr-FR" dirty="0" smtClean="0">
                <a:latin typeface="Bliss Pro" pitchFamily="50" charset="0"/>
              </a:rPr>
              <a:t>FEMMES ET LES HOMMES</a:t>
            </a:r>
            <a:r>
              <a:rPr lang="fr-FR" dirty="0">
                <a:latin typeface="Bliss Pro" pitchFamily="50" charset="0"/>
              </a:rPr>
              <a:t/>
            </a:r>
            <a:br>
              <a:rPr lang="fr-FR" dirty="0">
                <a:latin typeface="Bliss Pro" pitchFamily="50" charset="0"/>
              </a:rPr>
            </a:br>
            <a:endParaRPr lang="fr-FR" dirty="0"/>
          </a:p>
        </p:txBody>
      </p:sp>
      <p:pic>
        <p:nvPicPr>
          <p:cNvPr id="12"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6581552" y="1212112"/>
            <a:ext cx="4922875" cy="479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9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lstStyle/>
          <a:p>
            <a:r>
              <a:rPr lang="fr-FR" dirty="0" smtClean="0"/>
              <a:t>Définitions réglementaires des </a:t>
            </a:r>
            <a:br>
              <a:rPr lang="fr-FR" dirty="0" smtClean="0"/>
            </a:br>
            <a:r>
              <a:rPr lang="fr-FR" dirty="0" smtClean="0"/>
              <a:t>3 principes horizontaux</a:t>
            </a:r>
            <a:endParaRPr lang="fr-FR" dirty="0"/>
          </a:p>
        </p:txBody>
      </p:sp>
      <p:sp>
        <p:nvSpPr>
          <p:cNvPr id="3" name="Espace réservé du texte 2"/>
          <p:cNvSpPr>
            <a:spLocks noGrp="1"/>
          </p:cNvSpPr>
          <p:nvPr>
            <p:ph type="body" idx="1"/>
          </p:nvPr>
        </p:nvSpPr>
        <p:spPr/>
        <p:txBody>
          <a:bodyPr anchor="ctr"/>
          <a:lstStyle/>
          <a:p>
            <a:r>
              <a:rPr lang="fr-FR" dirty="0" smtClean="0"/>
              <a:t>Claire </a:t>
            </a:r>
            <a:r>
              <a:rPr lang="fr-FR" dirty="0" err="1" smtClean="0"/>
              <a:t>Hallégouet</a:t>
            </a:r>
            <a:r>
              <a:rPr lang="fr-FR" dirty="0" smtClean="0"/>
              <a:t>, CGET</a:t>
            </a: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500" y="3118362"/>
            <a:ext cx="1498910" cy="1225358"/>
          </a:xfrm>
          <a:prstGeom prst="rect">
            <a:avLst/>
          </a:prstGeom>
        </p:spPr>
      </p:pic>
    </p:spTree>
    <p:extLst>
      <p:ext uri="{BB962C8B-B14F-4D97-AF65-F5344CB8AC3E}">
        <p14:creationId xmlns:p14="http://schemas.microsoft.com/office/powerpoint/2010/main" val="2333398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normAutofit/>
          </a:bodyPr>
          <a:lstStyle/>
          <a:p>
            <a:pPr marL="571500" indent="-342900" algn="just">
              <a:buFont typeface="Wingdings" panose="05000000000000000000" pitchFamily="2" charset="2"/>
              <a:buChar char="q"/>
            </a:pPr>
            <a:r>
              <a:rPr lang="fr-FR" sz="2000" dirty="0" smtClean="0"/>
              <a:t>L’égalité professionnelle est inscrite dans les Traités et la loi (not. Loi 2014 pour l’égalité réelle entre les femmes et les hommes)</a:t>
            </a:r>
          </a:p>
          <a:p>
            <a:pPr marL="571500" indent="-342900" algn="just">
              <a:buFont typeface="Wingdings" panose="05000000000000000000" pitchFamily="2" charset="2"/>
              <a:buChar char="q"/>
            </a:pPr>
            <a:r>
              <a:rPr lang="fr-FR" sz="2000" dirty="0" smtClean="0"/>
              <a:t>Malgré des progrès importants, elle reste difficile à appliquer dans certains domaines : inégalités salariales, stéréotypes, manque de mixité des métiers…)</a:t>
            </a:r>
          </a:p>
          <a:p>
            <a:pPr algn="just">
              <a:buNone/>
            </a:pPr>
            <a:r>
              <a:rPr lang="fr-FR" sz="2000" dirty="0" smtClean="0"/>
              <a:t>	- Ex : En </a:t>
            </a:r>
            <a:r>
              <a:rPr lang="fr-FR" sz="2000" dirty="0"/>
              <a:t>France, en 2014, les femmes étaient payées </a:t>
            </a:r>
            <a:r>
              <a:rPr lang="fr-FR" sz="2000" dirty="0" smtClean="0"/>
              <a:t>15% </a:t>
            </a:r>
            <a:r>
              <a:rPr lang="fr-FR" sz="2000" dirty="0"/>
              <a:t>de moins que les </a:t>
            </a:r>
            <a:r>
              <a:rPr lang="fr-FR" sz="2000" dirty="0" smtClean="0"/>
              <a:t>hommes (salaire </a:t>
            </a:r>
            <a:r>
              <a:rPr lang="fr-FR" sz="2000" dirty="0"/>
              <a:t>horaire brut </a:t>
            </a:r>
            <a:r>
              <a:rPr lang="fr-FR" sz="2000" dirty="0" smtClean="0"/>
              <a:t>moyen).  </a:t>
            </a:r>
          </a:p>
          <a:p>
            <a:pPr marL="571500" indent="-342900" algn="just">
              <a:buFont typeface="Wingdings" panose="05000000000000000000" pitchFamily="2" charset="2"/>
              <a:buChar char="q"/>
            </a:pPr>
            <a:r>
              <a:rPr lang="fr-FR" sz="2000" dirty="0" smtClean="0"/>
              <a:t>Le PON FSE vise à encourager l’égalité professionnelle entre les femmes et les hommes. Il concilie une approche transversale et un ciblage spécifique.</a:t>
            </a:r>
            <a:endParaRPr lang="fr-FR" sz="2000" dirty="0"/>
          </a:p>
        </p:txBody>
      </p:sp>
      <p:sp>
        <p:nvSpPr>
          <p:cNvPr id="4" name="ZoneTexte 3"/>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sp>
        <p:nvSpPr>
          <p:cNvPr id="2" name="Titre 1"/>
          <p:cNvSpPr>
            <a:spLocks noGrp="1"/>
          </p:cNvSpPr>
          <p:nvPr>
            <p:ph type="title"/>
          </p:nvPr>
        </p:nvSpPr>
        <p:spPr/>
        <p:txBody>
          <a:bodyPr>
            <a:normAutofit/>
          </a:bodyPr>
          <a:lstStyle/>
          <a:p>
            <a:r>
              <a:rPr lang="fr-FR" sz="2400" dirty="0" smtClean="0"/>
              <a:t>Egalité professionnelle femme-homme : </a:t>
            </a:r>
            <a:r>
              <a:rPr lang="fr-FR" sz="2400" b="0" i="1" dirty="0" smtClean="0"/>
              <a:t>Quelques principes</a:t>
            </a:r>
            <a:endParaRPr lang="fr-FR" sz="2400" b="0" i="1" dirty="0"/>
          </a:p>
        </p:txBody>
      </p:sp>
    </p:spTree>
    <p:extLst>
      <p:ext uri="{BB962C8B-B14F-4D97-AF65-F5344CB8AC3E}">
        <p14:creationId xmlns:p14="http://schemas.microsoft.com/office/powerpoint/2010/main" val="168491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48544" y="494792"/>
            <a:ext cx="523252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Bonnes pratiques dans le cadre de l’instruction</a:t>
            </a:r>
          </a:p>
        </p:txBody>
      </p:sp>
      <p:sp>
        <p:nvSpPr>
          <p:cNvPr id="2" name="Titre 1"/>
          <p:cNvSpPr>
            <a:spLocks noGrp="1"/>
          </p:cNvSpPr>
          <p:nvPr>
            <p:ph type="title"/>
          </p:nvPr>
        </p:nvSpPr>
        <p:spPr>
          <a:xfrm>
            <a:off x="0" y="935664"/>
            <a:ext cx="10917865" cy="595424"/>
          </a:xfrm>
        </p:spPr>
        <p:txBody>
          <a:bodyPr>
            <a:normAutofit/>
          </a:bodyPr>
          <a:lstStyle/>
          <a:p>
            <a:r>
              <a:rPr lang="fr-FR" sz="2700" dirty="0"/>
              <a:t>Egalité </a:t>
            </a:r>
            <a:r>
              <a:rPr lang="fr-FR" sz="2700" dirty="0" smtClean="0"/>
              <a:t>Femmes-Hommes: </a:t>
            </a:r>
            <a:r>
              <a:rPr lang="fr-FR" sz="2700" b="0" i="1" dirty="0" smtClean="0"/>
              <a:t>mise en œuvre du principe horizontal</a:t>
            </a:r>
            <a:endParaRPr lang="fr-F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534" y="1073315"/>
            <a:ext cx="1793358" cy="117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5"/>
          <p:cNvSpPr>
            <a:spLocks noGrp="1"/>
          </p:cNvSpPr>
          <p:nvPr>
            <p:ph idx="1"/>
          </p:nvPr>
        </p:nvSpPr>
        <p:spPr>
          <a:xfrm>
            <a:off x="350873" y="1488558"/>
            <a:ext cx="11632019" cy="4688957"/>
          </a:xfrm>
        </p:spPr>
        <p:txBody>
          <a:bodyPr>
            <a:normAutofit/>
          </a:bodyPr>
          <a:lstStyle/>
          <a:p>
            <a:pPr algn="just">
              <a:buNone/>
            </a:pPr>
            <a:r>
              <a:rPr lang="fr-FR" u="sng" dirty="0"/>
              <a:t>Quelques questions à poser aux porteurs de projets:</a:t>
            </a:r>
          </a:p>
          <a:p>
            <a:pPr marL="514350" indent="-285750" algn="just">
              <a:buFont typeface="Wingdings" panose="05000000000000000000" pitchFamily="2" charset="2"/>
              <a:buChar char="q"/>
            </a:pPr>
            <a:r>
              <a:rPr lang="fr-FR" dirty="0" smtClean="0"/>
              <a:t>Les </a:t>
            </a:r>
            <a:r>
              <a:rPr lang="fr-FR" dirty="0"/>
              <a:t>femmes participent-elles aux actions présentées </a:t>
            </a:r>
            <a:r>
              <a:rPr lang="fr-FR" dirty="0" smtClean="0"/>
              <a:t>? (le repérage de jeunes </a:t>
            </a:r>
            <a:r>
              <a:rPr lang="fr-FR" dirty="0"/>
              <a:t>ou </a:t>
            </a:r>
            <a:r>
              <a:rPr lang="fr-FR" dirty="0" smtClean="0"/>
              <a:t>le </a:t>
            </a:r>
            <a:r>
              <a:rPr lang="fr-FR" dirty="0"/>
              <a:t>recrutement avez-vous </a:t>
            </a:r>
            <a:r>
              <a:rPr lang="fr-FR" dirty="0" smtClean="0"/>
              <a:t>adapté </a:t>
            </a:r>
            <a:r>
              <a:rPr lang="fr-FR" dirty="0"/>
              <a:t>vos méthodes </a:t>
            </a:r>
            <a:r>
              <a:rPr lang="fr-FR" dirty="0" smtClean="0"/>
              <a:t>/ genre ?)</a:t>
            </a:r>
            <a:endParaRPr lang="fr-FR" dirty="0"/>
          </a:p>
          <a:p>
            <a:pPr marL="514350" indent="-285750" algn="just">
              <a:buFont typeface="Wingdings" panose="05000000000000000000" pitchFamily="2" charset="2"/>
              <a:buChar char="q"/>
            </a:pPr>
            <a:r>
              <a:rPr lang="fr-FR" dirty="0" smtClean="0"/>
              <a:t>Le </a:t>
            </a:r>
            <a:r>
              <a:rPr lang="fr-FR" dirty="0"/>
              <a:t>projet </a:t>
            </a:r>
            <a:r>
              <a:rPr lang="fr-FR" dirty="0" smtClean="0"/>
              <a:t>prend-il en compte les </a:t>
            </a:r>
            <a:r>
              <a:rPr lang="fr-FR" dirty="0"/>
              <a:t>contraintes horaires, de garde </a:t>
            </a:r>
            <a:r>
              <a:rPr lang="fr-FR" dirty="0" smtClean="0"/>
              <a:t>d’enfants</a:t>
            </a:r>
          </a:p>
          <a:p>
            <a:pPr algn="just">
              <a:buNone/>
            </a:pPr>
            <a:r>
              <a:rPr lang="fr-FR" dirty="0" smtClean="0"/>
              <a:t>Exemple </a:t>
            </a:r>
            <a:r>
              <a:rPr lang="fr-FR" dirty="0"/>
              <a:t>: </a:t>
            </a:r>
            <a:r>
              <a:rPr lang="fr-FR" dirty="0" smtClean="0"/>
              <a:t>nombre </a:t>
            </a:r>
            <a:r>
              <a:rPr lang="fr-FR" dirty="0"/>
              <a:t>d’offres d’emploi </a:t>
            </a:r>
            <a:r>
              <a:rPr lang="fr-FR" dirty="0" smtClean="0"/>
              <a:t>retravaillées </a:t>
            </a:r>
            <a:r>
              <a:rPr lang="fr-FR" dirty="0"/>
              <a:t>en utilisant un vocabulaire et des illustrations mixtes ou neutres </a:t>
            </a:r>
            <a:endParaRPr lang="fr-FR" dirty="0" smtClean="0"/>
          </a:p>
          <a:p>
            <a:pPr algn="just">
              <a:buNone/>
            </a:pPr>
            <a:r>
              <a:rPr lang="fr-FR" dirty="0" smtClean="0"/>
              <a:t>=&gt; Quel diagnostic ? Quels moyens ? Objectifs ? Indicateurs ? </a:t>
            </a:r>
            <a:endParaRPr lang="fr-FR" dirty="0"/>
          </a:p>
        </p:txBody>
      </p:sp>
    </p:spTree>
    <p:extLst>
      <p:ext uri="{BB962C8B-B14F-4D97-AF65-F5344CB8AC3E}">
        <p14:creationId xmlns:p14="http://schemas.microsoft.com/office/powerpoint/2010/main" val="702803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90575" y="1743740"/>
            <a:ext cx="10034624" cy="2402959"/>
          </a:xfrm>
        </p:spPr>
        <p:txBody>
          <a:bodyPr anchor="t">
            <a:normAutofit/>
          </a:bodyPr>
          <a:lstStyle/>
          <a:p>
            <a:r>
              <a:rPr lang="fr-FR" dirty="0" smtClean="0"/>
              <a:t>Focus sur la prise en compte spécifique de l’égalité entre les femmes et les hommes</a:t>
            </a:r>
            <a:endParaRPr lang="fr-FR" dirty="0"/>
          </a:p>
        </p:txBody>
      </p:sp>
      <p:sp>
        <p:nvSpPr>
          <p:cNvPr id="8" name="Espace réservé du texte 7"/>
          <p:cNvSpPr>
            <a:spLocks noGrp="1"/>
          </p:cNvSpPr>
          <p:nvPr>
            <p:ph type="body" idx="1"/>
          </p:nvPr>
        </p:nvSpPr>
        <p:spPr>
          <a:xfrm>
            <a:off x="730841" y="3508745"/>
            <a:ext cx="10515600" cy="2126510"/>
          </a:xfrm>
        </p:spPr>
        <p:txBody>
          <a:bodyPr anchor="b">
            <a:normAutofit/>
          </a:bodyPr>
          <a:lstStyle/>
          <a:p>
            <a:pPr>
              <a:lnSpc>
                <a:spcPct val="110000"/>
              </a:lnSpc>
              <a:spcBef>
                <a:spcPts val="0"/>
              </a:spcBef>
            </a:pPr>
            <a:r>
              <a:rPr lang="fr-FR" sz="1900" dirty="0"/>
              <a:t>Julien Frey, DGEFP, Sous-direction du FSE, </a:t>
            </a:r>
          </a:p>
          <a:p>
            <a:pPr>
              <a:lnSpc>
                <a:spcPct val="110000"/>
              </a:lnSpc>
              <a:spcBef>
                <a:spcPts val="0"/>
              </a:spcBef>
            </a:pPr>
            <a:r>
              <a:rPr lang="fr-FR" sz="1900" dirty="0"/>
              <a:t>Mission Appui au développement des programmes</a:t>
            </a:r>
          </a:p>
          <a:p>
            <a:pPr>
              <a:lnSpc>
                <a:spcPct val="110000"/>
              </a:lnSpc>
              <a:spcBef>
                <a:spcPts val="0"/>
              </a:spcBef>
            </a:pPr>
            <a:endParaRPr lang="fr-FR" sz="1900" dirty="0"/>
          </a:p>
          <a:p>
            <a:pPr>
              <a:lnSpc>
                <a:spcPct val="110000"/>
              </a:lnSpc>
              <a:spcBef>
                <a:spcPts val="0"/>
              </a:spcBef>
            </a:pPr>
            <a:r>
              <a:rPr lang="fr-FR" sz="1900" dirty="0"/>
              <a:t>Cécile </a:t>
            </a:r>
            <a:r>
              <a:rPr lang="fr-FR" sz="1900" dirty="0" err="1"/>
              <a:t>Levieil</a:t>
            </a:r>
            <a:r>
              <a:rPr lang="fr-FR" sz="1900" dirty="0"/>
              <a:t>, DGEFP, Sous-direction du FSE, </a:t>
            </a:r>
          </a:p>
          <a:p>
            <a:pPr>
              <a:lnSpc>
                <a:spcPct val="110000"/>
              </a:lnSpc>
              <a:spcBef>
                <a:spcPts val="0"/>
              </a:spcBef>
            </a:pPr>
            <a:r>
              <a:rPr lang="fr-FR" sz="1900" dirty="0"/>
              <a:t>Mission des projets </a:t>
            </a:r>
            <a:r>
              <a:rPr lang="fr-FR" sz="1900" dirty="0" smtClean="0"/>
              <a:t>nationaux</a:t>
            </a:r>
            <a:endParaRPr lang="fr-FR" sz="1900" dirty="0"/>
          </a:p>
        </p:txBody>
      </p:sp>
    </p:spTree>
    <p:extLst>
      <p:ext uri="{BB962C8B-B14F-4D97-AF65-F5344CB8AC3E}">
        <p14:creationId xmlns:p14="http://schemas.microsoft.com/office/powerpoint/2010/main" val="1301263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droite à entaille 14"/>
          <p:cNvSpPr/>
          <p:nvPr/>
        </p:nvSpPr>
        <p:spPr>
          <a:xfrm>
            <a:off x="5357038" y="3533553"/>
            <a:ext cx="1158949" cy="786809"/>
          </a:xfrm>
          <a:prstGeom prst="notchedRightArrow">
            <a:avLst/>
          </a:prstGeom>
          <a:solidFill>
            <a:srgbClr val="4C0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80730" y="914400"/>
            <a:ext cx="10515600" cy="457200"/>
          </a:xfrm>
        </p:spPr>
        <p:txBody>
          <a:bodyPr>
            <a:noAutofit/>
          </a:bodyPr>
          <a:lstStyle/>
          <a:p>
            <a:pPr>
              <a:lnSpc>
                <a:spcPct val="150000"/>
              </a:lnSpc>
            </a:pPr>
            <a:r>
              <a:rPr lang="fr-FR" sz="2000" dirty="0" smtClean="0"/>
              <a:t>Egalité Femmes-Hommes: </a:t>
            </a:r>
            <a:r>
              <a:rPr lang="fr-FR" sz="2000" b="0" i="1" dirty="0" smtClean="0"/>
              <a:t>de l’identification des besoins à l’identification des projets</a:t>
            </a:r>
            <a:endParaRPr lang="fr-FR" sz="2000" b="0" i="1" dirty="0"/>
          </a:p>
        </p:txBody>
      </p:sp>
      <p:graphicFrame>
        <p:nvGraphicFramePr>
          <p:cNvPr id="6" name="Diagramme 5"/>
          <p:cNvGraphicFramePr/>
          <p:nvPr>
            <p:extLst>
              <p:ext uri="{D42A27DB-BD31-4B8C-83A1-F6EECF244321}">
                <p14:modId xmlns:p14="http://schemas.microsoft.com/office/powerpoint/2010/main" val="3495997891"/>
              </p:ext>
            </p:extLst>
          </p:nvPr>
        </p:nvGraphicFramePr>
        <p:xfrm>
          <a:off x="-531629" y="1435395"/>
          <a:ext cx="7113181" cy="4529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space réservé du texte 8"/>
          <p:cNvSpPr>
            <a:spLocks noGrp="1"/>
          </p:cNvSpPr>
          <p:nvPr>
            <p:ph type="body" sz="quarter" idx="4294967295"/>
          </p:nvPr>
        </p:nvSpPr>
        <p:spPr>
          <a:xfrm>
            <a:off x="935038" y="574675"/>
            <a:ext cx="5912329" cy="265113"/>
          </a:xfrm>
        </p:spPr>
        <p:txBody>
          <a:bodyPr>
            <a:normAutofit fontScale="55000" lnSpcReduction="20000"/>
          </a:bodyPr>
          <a:lstStyle/>
          <a:p>
            <a:pPr marL="0" indent="0">
              <a:buNone/>
            </a:pPr>
            <a:r>
              <a:rPr lang="fr-FR" dirty="0" smtClean="0">
                <a:solidFill>
                  <a:schemeClr val="bg1"/>
                </a:solidFill>
                <a:latin typeface="PreciousSansMedium" panose="00000500000000000000" pitchFamily="2" charset="0"/>
              </a:rPr>
              <a:t>Focus sur la prise en compte spécifique</a:t>
            </a:r>
            <a:endParaRPr lang="fr-FR" dirty="0">
              <a:solidFill>
                <a:schemeClr val="bg1"/>
              </a:solidFill>
              <a:latin typeface="PreciousSansMedium" panose="00000500000000000000" pitchFamily="2" charset="0"/>
            </a:endParaRPr>
          </a:p>
          <a:p>
            <a:endParaRPr lang="fr-FR" dirty="0"/>
          </a:p>
        </p:txBody>
      </p:sp>
      <p:graphicFrame>
        <p:nvGraphicFramePr>
          <p:cNvPr id="12" name="Diagramme 11"/>
          <p:cNvGraphicFramePr/>
          <p:nvPr>
            <p:extLst>
              <p:ext uri="{D42A27DB-BD31-4B8C-83A1-F6EECF244321}">
                <p14:modId xmlns:p14="http://schemas.microsoft.com/office/powerpoint/2010/main" val="6338966"/>
              </p:ext>
            </p:extLst>
          </p:nvPr>
        </p:nvGraphicFramePr>
        <p:xfrm>
          <a:off x="6485860" y="1573619"/>
          <a:ext cx="5497031" cy="45647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Flèche droite à entaille 12"/>
          <p:cNvSpPr/>
          <p:nvPr/>
        </p:nvSpPr>
        <p:spPr>
          <a:xfrm>
            <a:off x="5357038" y="1903228"/>
            <a:ext cx="1158949" cy="786809"/>
          </a:xfrm>
          <a:prstGeom prst="notchedRightArrow">
            <a:avLst/>
          </a:prstGeom>
          <a:solidFill>
            <a:srgbClr val="4C0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à entaille 15"/>
          <p:cNvSpPr/>
          <p:nvPr/>
        </p:nvSpPr>
        <p:spPr>
          <a:xfrm>
            <a:off x="5357038" y="5032745"/>
            <a:ext cx="1158949" cy="786809"/>
          </a:xfrm>
          <a:prstGeom prst="notchedRightArrow">
            <a:avLst/>
          </a:prstGeom>
          <a:solidFill>
            <a:srgbClr val="4C0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7287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3289" y="935665"/>
            <a:ext cx="10515600" cy="691228"/>
          </a:xfrm>
        </p:spPr>
        <p:txBody>
          <a:bodyPr>
            <a:normAutofit fontScale="90000"/>
          </a:bodyPr>
          <a:lstStyle/>
          <a:p>
            <a:pPr lvl="0">
              <a:lnSpc>
                <a:spcPct val="100000"/>
              </a:lnSpc>
              <a:spcBef>
                <a:spcPts val="0"/>
              </a:spcBef>
            </a:pPr>
            <a:r>
              <a:rPr lang="fr-FR" sz="2400" dirty="0" smtClean="0">
                <a:latin typeface="Bliss Pro" pitchFamily="50" charset="0"/>
              </a:rPr>
              <a:t/>
            </a:r>
            <a:br>
              <a:rPr lang="fr-FR" sz="2400" dirty="0" smtClean="0">
                <a:latin typeface="Bliss Pro" pitchFamily="50" charset="0"/>
              </a:rPr>
            </a:br>
            <a:r>
              <a:rPr lang="fr-FR" sz="2700" dirty="0">
                <a:latin typeface="Bliss Pro" pitchFamily="50" charset="0"/>
              </a:rPr>
              <a:t>L</a:t>
            </a:r>
            <a:r>
              <a:rPr lang="fr-FR" sz="2700" dirty="0" smtClean="0">
                <a:latin typeface="Bliss Pro" pitchFamily="50" charset="0"/>
              </a:rPr>
              <a:t>es </a:t>
            </a:r>
            <a:r>
              <a:rPr lang="fr-FR" sz="2700" dirty="0">
                <a:latin typeface="Bliss Pro" pitchFamily="50" charset="0"/>
              </a:rPr>
              <a:t>appels à projets Egalité </a:t>
            </a:r>
            <a:r>
              <a:rPr lang="fr-FR" sz="2700" dirty="0" smtClean="0">
                <a:latin typeface="Bliss Pro" pitchFamily="50" charset="0"/>
              </a:rPr>
              <a:t>spécifiques</a:t>
            </a:r>
            <a:r>
              <a:rPr lang="fr-FR" sz="2700" dirty="0">
                <a:latin typeface="Bliss Pro" pitchFamily="50" charset="0"/>
              </a:rPr>
              <a:t/>
            </a:r>
            <a:br>
              <a:rPr lang="fr-FR" sz="2700" dirty="0">
                <a:latin typeface="Bliss Pro" pitchFamily="50" charset="0"/>
              </a:rPr>
            </a:br>
            <a:endParaRPr lang="fr-FR" sz="2700" dirty="0"/>
          </a:p>
        </p:txBody>
      </p:sp>
      <p:sp>
        <p:nvSpPr>
          <p:cNvPr id="10" name="ZoneTexte 9"/>
          <p:cNvSpPr txBox="1"/>
          <p:nvPr/>
        </p:nvSpPr>
        <p:spPr>
          <a:xfrm>
            <a:off x="848544" y="494792"/>
            <a:ext cx="437331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Focus sur la prise en compte spécifique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650" y="1050851"/>
            <a:ext cx="283534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7"/>
          <p:cNvSpPr>
            <a:spLocks noGrp="1"/>
          </p:cNvSpPr>
          <p:nvPr>
            <p:ph idx="1"/>
          </p:nvPr>
        </p:nvSpPr>
        <p:spPr>
          <a:xfrm>
            <a:off x="1008321" y="1698034"/>
            <a:ext cx="10515600" cy="4351338"/>
          </a:xfrm>
        </p:spPr>
        <p:txBody>
          <a:bodyPr>
            <a:normAutofit lnSpcReduction="10000"/>
          </a:bodyPr>
          <a:lstStyle/>
          <a:p>
            <a:pPr marL="571500" indent="-342900">
              <a:buFont typeface="Wingdings" panose="05000000000000000000" pitchFamily="2" charset="2"/>
              <a:buChar char="Ø"/>
            </a:pPr>
            <a:r>
              <a:rPr lang="fr-FR" dirty="0"/>
              <a:t>Un appel à projets volet central « Favoriser et promouvoir l’égalité et la mixité professionnelles entre les femmes et les hommes » …</a:t>
            </a:r>
          </a:p>
          <a:p>
            <a:pPr>
              <a:buNone/>
            </a:pPr>
            <a:r>
              <a:rPr lang="fr-FR" dirty="0" smtClean="0"/>
              <a:t>…</a:t>
            </a:r>
            <a:r>
              <a:rPr lang="fr-FR" dirty="0"/>
              <a:t>ouvert jusqu’au 31 </a:t>
            </a:r>
            <a:r>
              <a:rPr lang="fr-FR" dirty="0" smtClean="0"/>
              <a:t>mars 2017 avec 5 priorités d’actions. </a:t>
            </a:r>
          </a:p>
          <a:p>
            <a:pPr>
              <a:buNone/>
            </a:pPr>
            <a:endParaRPr lang="fr-FR" dirty="0"/>
          </a:p>
          <a:p>
            <a:pPr marL="571500" indent="-342900">
              <a:buFont typeface="Wingdings" panose="05000000000000000000" pitchFamily="2" charset="2"/>
              <a:buChar char="Ø"/>
            </a:pPr>
            <a:r>
              <a:rPr lang="fr-FR" dirty="0" smtClean="0"/>
              <a:t>Des </a:t>
            </a:r>
            <a:r>
              <a:rPr lang="fr-FR" dirty="0"/>
              <a:t>appels à projets dédiés dans les </a:t>
            </a:r>
            <a:r>
              <a:rPr lang="fr-FR" dirty="0" err="1"/>
              <a:t>Direccte</a:t>
            </a:r>
            <a:r>
              <a:rPr lang="fr-FR" dirty="0"/>
              <a:t>…</a:t>
            </a:r>
          </a:p>
          <a:p>
            <a:pPr>
              <a:buNone/>
            </a:pPr>
            <a:r>
              <a:rPr lang="fr-FR" dirty="0" smtClean="0"/>
              <a:t>…</a:t>
            </a:r>
            <a:r>
              <a:rPr lang="fr-FR" dirty="0"/>
              <a:t>ouverts selon des calendriers propres (par exemple actuellement </a:t>
            </a:r>
            <a:r>
              <a:rPr lang="fr-FR" dirty="0" smtClean="0"/>
              <a:t>	ouverts </a:t>
            </a:r>
            <a:r>
              <a:rPr lang="fr-FR" dirty="0"/>
              <a:t>: Normandie, Hauts de France, Grand Est, Bretagne, </a:t>
            </a:r>
            <a:r>
              <a:rPr lang="fr-FR" dirty="0" smtClean="0"/>
              <a:t>	Nouvelle </a:t>
            </a:r>
            <a:r>
              <a:rPr lang="fr-FR" dirty="0"/>
              <a:t>Aquitaine, Auvergne Rhône-Alpes</a:t>
            </a:r>
            <a:r>
              <a:rPr lang="fr-FR" dirty="0" smtClean="0"/>
              <a:t>).</a:t>
            </a:r>
            <a:endParaRPr lang="fr-FR" dirty="0"/>
          </a:p>
          <a:p>
            <a:endParaRPr lang="fr-FR" dirty="0"/>
          </a:p>
        </p:txBody>
      </p:sp>
    </p:spTree>
    <p:extLst>
      <p:ext uri="{BB962C8B-B14F-4D97-AF65-F5344CB8AC3E}">
        <p14:creationId xmlns:p14="http://schemas.microsoft.com/office/powerpoint/2010/main" val="3890792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48544" y="494792"/>
            <a:ext cx="437331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Focus sur la prise en compte spécifique</a:t>
            </a:r>
          </a:p>
        </p:txBody>
      </p:sp>
      <p:graphicFrame>
        <p:nvGraphicFramePr>
          <p:cNvPr id="6" name="Diagramme 5"/>
          <p:cNvGraphicFramePr/>
          <p:nvPr>
            <p:extLst>
              <p:ext uri="{D42A27DB-BD31-4B8C-83A1-F6EECF244321}">
                <p14:modId xmlns:p14="http://schemas.microsoft.com/office/powerpoint/2010/main" val="22689818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8148" y="1924492"/>
            <a:ext cx="5156245" cy="404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aphique 4"/>
          <p:cNvGraphicFramePr/>
          <p:nvPr>
            <p:extLst>
              <p:ext uri="{D42A27DB-BD31-4B8C-83A1-F6EECF244321}">
                <p14:modId xmlns:p14="http://schemas.microsoft.com/office/powerpoint/2010/main" val="849554053"/>
              </p:ext>
            </p:extLst>
          </p:nvPr>
        </p:nvGraphicFramePr>
        <p:xfrm>
          <a:off x="354236" y="2469595"/>
          <a:ext cx="5693752" cy="2795348"/>
        </p:xfrm>
        <a:graphic>
          <a:graphicData uri="http://schemas.openxmlformats.org/drawingml/2006/chart">
            <c:chart xmlns:c="http://schemas.openxmlformats.org/drawingml/2006/chart" xmlns:r="http://schemas.openxmlformats.org/officeDocument/2006/relationships" r:id="rId9"/>
          </a:graphicData>
        </a:graphic>
      </p:graphicFrame>
      <p:sp>
        <p:nvSpPr>
          <p:cNvPr id="2" name="Titre 1"/>
          <p:cNvSpPr>
            <a:spLocks noGrp="1"/>
          </p:cNvSpPr>
          <p:nvPr>
            <p:ph type="title"/>
          </p:nvPr>
        </p:nvSpPr>
        <p:spPr>
          <a:xfrm>
            <a:off x="0" y="995916"/>
            <a:ext cx="10515600" cy="691228"/>
          </a:xfrm>
        </p:spPr>
        <p:txBody>
          <a:bodyPr>
            <a:normAutofit/>
          </a:bodyPr>
          <a:lstStyle/>
          <a:p>
            <a:r>
              <a:rPr lang="fr-FR" sz="2400" dirty="0"/>
              <a:t>Egalité Femmes-Hommes: </a:t>
            </a:r>
            <a:r>
              <a:rPr lang="fr-FR" sz="2400" b="0" i="1" dirty="0" smtClean="0"/>
              <a:t>mise en œuvre spécifique</a:t>
            </a:r>
            <a:endParaRPr lang="fr-FR" sz="2400" dirty="0"/>
          </a:p>
        </p:txBody>
      </p:sp>
      <p:pic>
        <p:nvPicPr>
          <p:cNvPr id="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62706" y="1008321"/>
            <a:ext cx="2229293" cy="146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600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Egalité Femmes-Hommes: </a:t>
            </a:r>
            <a:r>
              <a:rPr lang="fr-FR" sz="2400" b="0" i="1" dirty="0" smtClean="0"/>
              <a:t>Exemples de projets</a:t>
            </a:r>
            <a:endParaRPr lang="fr-FR" dirty="0"/>
          </a:p>
        </p:txBody>
      </p:sp>
      <p:sp>
        <p:nvSpPr>
          <p:cNvPr id="6" name="Espace réservé du contenu 5"/>
          <p:cNvSpPr>
            <a:spLocks noGrp="1"/>
          </p:cNvSpPr>
          <p:nvPr>
            <p:ph idx="1"/>
          </p:nvPr>
        </p:nvSpPr>
        <p:spPr>
          <a:xfrm>
            <a:off x="838200" y="1825625"/>
            <a:ext cx="9762460" cy="4351338"/>
          </a:xfrm>
        </p:spPr>
        <p:txBody>
          <a:bodyPr>
            <a:normAutofit fontScale="92500" lnSpcReduction="20000"/>
          </a:bodyPr>
          <a:lstStyle/>
          <a:p>
            <a:pPr>
              <a:lnSpc>
                <a:spcPct val="140000"/>
              </a:lnSpc>
              <a:spcBef>
                <a:spcPts val="0"/>
              </a:spcBef>
              <a:buNone/>
            </a:pPr>
            <a:r>
              <a:rPr lang="fr-FR" sz="2500" b="1" dirty="0"/>
              <a:t>1) Volet central « PETALE - Promouvoir l’Egalité dans les Transports et les Activités Logistiques pour l’Emploi»</a:t>
            </a:r>
          </a:p>
          <a:p>
            <a:pPr marL="571500" indent="-342900">
              <a:lnSpc>
                <a:spcPct val="140000"/>
              </a:lnSpc>
              <a:spcBef>
                <a:spcPts val="0"/>
              </a:spcBef>
              <a:buFont typeface="Wingdings" panose="05000000000000000000" pitchFamily="2" charset="2"/>
              <a:buChar char="Ø"/>
            </a:pPr>
            <a:r>
              <a:rPr lang="fr-FR" sz="2500" i="1" dirty="0"/>
              <a:t>Porté par l’AFT</a:t>
            </a:r>
          </a:p>
          <a:p>
            <a:pPr marL="342900" indent="-342900">
              <a:lnSpc>
                <a:spcPct val="140000"/>
              </a:lnSpc>
              <a:spcBef>
                <a:spcPts val="0"/>
              </a:spcBef>
              <a:buFont typeface="Wingdings" panose="05000000000000000000" pitchFamily="2" charset="2"/>
              <a:buChar char="q"/>
            </a:pPr>
            <a:r>
              <a:rPr lang="fr-FR" sz="2500" dirty="0"/>
              <a:t>Production d’outils</a:t>
            </a:r>
          </a:p>
          <a:p>
            <a:pPr marL="342900" indent="-342900">
              <a:lnSpc>
                <a:spcPct val="140000"/>
              </a:lnSpc>
              <a:spcBef>
                <a:spcPts val="0"/>
              </a:spcBef>
              <a:buFont typeface="Wingdings" panose="05000000000000000000" pitchFamily="2" charset="2"/>
              <a:buChar char="q"/>
            </a:pPr>
            <a:r>
              <a:rPr lang="fr-FR" sz="2500" dirty="0"/>
              <a:t>Recensement des métiers non mixtes</a:t>
            </a:r>
          </a:p>
          <a:p>
            <a:pPr marL="342900" indent="-342900">
              <a:lnSpc>
                <a:spcPct val="140000"/>
              </a:lnSpc>
              <a:spcBef>
                <a:spcPts val="0"/>
              </a:spcBef>
              <a:buFont typeface="Wingdings" panose="05000000000000000000" pitchFamily="2" charset="2"/>
              <a:buChar char="q"/>
            </a:pPr>
            <a:r>
              <a:rPr lang="fr-FR" sz="2500" dirty="0"/>
              <a:t>Ateliers sensibilisation partenaires sociaux, chefs d’entreprises à l’ouverture de ces métiers aux femmes,</a:t>
            </a:r>
          </a:p>
          <a:p>
            <a:pPr marL="342900" indent="-342900">
              <a:lnSpc>
                <a:spcPct val="140000"/>
              </a:lnSpc>
              <a:spcBef>
                <a:spcPts val="0"/>
              </a:spcBef>
              <a:buFont typeface="Wingdings" panose="05000000000000000000" pitchFamily="2" charset="2"/>
              <a:buChar char="q"/>
            </a:pPr>
            <a:r>
              <a:rPr lang="fr-FR" sz="2500" dirty="0" err="1"/>
              <a:t>Benchmarking</a:t>
            </a:r>
            <a:r>
              <a:rPr lang="fr-FR" sz="2500" dirty="0"/>
              <a:t> européen pour transfert de bonnes pratiques liées à l’articulation des temps de vie</a:t>
            </a:r>
          </a:p>
          <a:p>
            <a:pPr>
              <a:lnSpc>
                <a:spcPct val="140000"/>
              </a:lnSpc>
              <a:spcBef>
                <a:spcPts val="0"/>
              </a:spcBef>
            </a:pPr>
            <a:endParaRPr lang="fr-FR" sz="2500" b="1" dirty="0"/>
          </a:p>
          <a:p>
            <a:endParaRPr lang="fr-FR" dirty="0"/>
          </a:p>
        </p:txBody>
      </p:sp>
      <p:sp>
        <p:nvSpPr>
          <p:cNvPr id="8" name="ZoneTexte 7"/>
          <p:cNvSpPr txBox="1"/>
          <p:nvPr/>
        </p:nvSpPr>
        <p:spPr>
          <a:xfrm>
            <a:off x="848544" y="494792"/>
            <a:ext cx="437331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Focus sur la prise en compte spécifique</a:t>
            </a:r>
          </a:p>
        </p:txBody>
      </p:sp>
    </p:spTree>
    <p:extLst>
      <p:ext uri="{BB962C8B-B14F-4D97-AF65-F5344CB8AC3E}">
        <p14:creationId xmlns:p14="http://schemas.microsoft.com/office/powerpoint/2010/main" val="3345926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Egalité Femmes-Hommes: </a:t>
            </a:r>
            <a:r>
              <a:rPr lang="fr-FR" sz="2400" b="0" i="1" dirty="0" smtClean="0"/>
              <a:t>Exemples de projets</a:t>
            </a:r>
            <a:endParaRPr lang="fr-FR" dirty="0"/>
          </a:p>
        </p:txBody>
      </p:sp>
      <p:sp>
        <p:nvSpPr>
          <p:cNvPr id="6" name="Espace réservé du contenu 5"/>
          <p:cNvSpPr>
            <a:spLocks noGrp="1"/>
          </p:cNvSpPr>
          <p:nvPr>
            <p:ph idx="1"/>
          </p:nvPr>
        </p:nvSpPr>
        <p:spPr>
          <a:xfrm>
            <a:off x="838200" y="1825625"/>
            <a:ext cx="9762460" cy="4351338"/>
          </a:xfrm>
        </p:spPr>
        <p:txBody>
          <a:bodyPr>
            <a:normAutofit/>
          </a:bodyPr>
          <a:lstStyle/>
          <a:p>
            <a:pPr>
              <a:lnSpc>
                <a:spcPct val="140000"/>
              </a:lnSpc>
              <a:spcBef>
                <a:spcPts val="0"/>
              </a:spcBef>
              <a:buNone/>
            </a:pPr>
            <a:r>
              <a:rPr lang="fr-FR" sz="2500" b="1" dirty="0" smtClean="0"/>
              <a:t>2) DIRECCTE </a:t>
            </a:r>
            <a:r>
              <a:rPr lang="fr-FR" sz="2500" b="1" dirty="0" err="1" smtClean="0"/>
              <a:t>IdF</a:t>
            </a:r>
            <a:r>
              <a:rPr lang="fr-FR" sz="2500" b="1" dirty="0" smtClean="0"/>
              <a:t> « Favoriser les initiatives en faveur de l’égalité professionnelle dans les TPE/PME »</a:t>
            </a:r>
          </a:p>
          <a:p>
            <a:pPr marL="571500" indent="-342900">
              <a:lnSpc>
                <a:spcPct val="140000"/>
              </a:lnSpc>
              <a:spcBef>
                <a:spcPts val="0"/>
              </a:spcBef>
              <a:buFont typeface="Wingdings" panose="05000000000000000000" pitchFamily="2" charset="2"/>
              <a:buChar char="Ø"/>
            </a:pPr>
            <a:r>
              <a:rPr lang="fr-FR" sz="2500" i="1" dirty="0" smtClean="0"/>
              <a:t>Porté par la CGPME </a:t>
            </a:r>
            <a:r>
              <a:rPr lang="fr-FR" sz="2500" i="1" dirty="0" err="1" smtClean="0"/>
              <a:t>IdF</a:t>
            </a:r>
            <a:endParaRPr lang="fr-FR" sz="2500" i="1" dirty="0" smtClean="0"/>
          </a:p>
          <a:p>
            <a:pPr marL="342900" indent="-342900">
              <a:lnSpc>
                <a:spcPct val="140000"/>
              </a:lnSpc>
              <a:spcBef>
                <a:spcPts val="0"/>
              </a:spcBef>
              <a:buFont typeface="Wingdings" panose="05000000000000000000" pitchFamily="2" charset="2"/>
              <a:buChar char="q"/>
            </a:pPr>
            <a:r>
              <a:rPr lang="fr-FR" sz="2500" dirty="0" smtClean="0"/>
              <a:t>Formations TPE/PME franciliennes pour faire émerger actions innovantes (20 entreprises formées et 10 accompagnées pour diagnostic et plan d’actions)</a:t>
            </a:r>
          </a:p>
          <a:p>
            <a:pPr marL="342900" indent="-342900">
              <a:lnSpc>
                <a:spcPct val="140000"/>
              </a:lnSpc>
              <a:spcBef>
                <a:spcPts val="0"/>
              </a:spcBef>
              <a:buFont typeface="Wingdings" panose="05000000000000000000" pitchFamily="2" charset="2"/>
              <a:buChar char="q"/>
            </a:pPr>
            <a:r>
              <a:rPr lang="fr-FR" sz="2500" dirty="0" smtClean="0"/>
              <a:t>Newsletter, articles, guide de bonnes pratiques spécifiques…</a:t>
            </a:r>
          </a:p>
          <a:p>
            <a:endParaRPr lang="fr-FR" dirty="0"/>
          </a:p>
        </p:txBody>
      </p:sp>
      <p:sp>
        <p:nvSpPr>
          <p:cNvPr id="8" name="ZoneTexte 7"/>
          <p:cNvSpPr txBox="1"/>
          <p:nvPr/>
        </p:nvSpPr>
        <p:spPr>
          <a:xfrm>
            <a:off x="848544" y="494792"/>
            <a:ext cx="437331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Focus sur la prise en compte spécifique</a:t>
            </a:r>
          </a:p>
        </p:txBody>
      </p:sp>
    </p:spTree>
    <p:extLst>
      <p:ext uri="{BB962C8B-B14F-4D97-AF65-F5344CB8AC3E}">
        <p14:creationId xmlns:p14="http://schemas.microsoft.com/office/powerpoint/2010/main" val="1057035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494850" y="1008321"/>
            <a:ext cx="10769009" cy="5061097"/>
          </a:xfrm>
        </p:spPr>
        <p:txBody>
          <a:bodyPr>
            <a:normAutofit fontScale="70000" lnSpcReduction="20000"/>
          </a:bodyPr>
          <a:lstStyle/>
          <a:p>
            <a:pPr>
              <a:lnSpc>
                <a:spcPct val="140000"/>
              </a:lnSpc>
              <a:spcBef>
                <a:spcPts val="0"/>
              </a:spcBef>
              <a:buNone/>
            </a:pPr>
            <a:r>
              <a:rPr lang="fr-FR" sz="3500" b="1" dirty="0"/>
              <a:t>3) DIRECCTE Nouvelle Aquitaine « Découverte des métiers et promotion de leur mixité en entreprise » </a:t>
            </a:r>
          </a:p>
          <a:p>
            <a:pPr marL="571500" indent="-342900">
              <a:lnSpc>
                <a:spcPct val="140000"/>
              </a:lnSpc>
              <a:spcBef>
                <a:spcPts val="0"/>
              </a:spcBef>
              <a:buFont typeface="Wingdings" panose="05000000000000000000" pitchFamily="2" charset="2"/>
              <a:buChar char="Ø"/>
            </a:pPr>
            <a:r>
              <a:rPr lang="fr-FR" sz="3500" i="1" dirty="0"/>
              <a:t>Porté par Hauts de Garonne Développement</a:t>
            </a:r>
          </a:p>
          <a:p>
            <a:pPr marL="342900" indent="-342900">
              <a:lnSpc>
                <a:spcPct val="140000"/>
              </a:lnSpc>
              <a:spcBef>
                <a:spcPts val="0"/>
              </a:spcBef>
              <a:spcAft>
                <a:spcPts val="0"/>
              </a:spcAft>
              <a:buFont typeface="Wingdings" panose="05000000000000000000" pitchFamily="2" charset="2"/>
              <a:buChar char="q"/>
            </a:pPr>
            <a:r>
              <a:rPr lang="fr-FR" sz="3500" dirty="0"/>
              <a:t>Détection d’entreprises volontaires</a:t>
            </a:r>
          </a:p>
          <a:p>
            <a:pPr marL="342900" indent="-342900">
              <a:lnSpc>
                <a:spcPct val="140000"/>
              </a:lnSpc>
              <a:spcBef>
                <a:spcPts val="0"/>
              </a:spcBef>
              <a:spcAft>
                <a:spcPts val="0"/>
              </a:spcAft>
              <a:buFont typeface="Wingdings" panose="05000000000000000000" pitchFamily="2" charset="2"/>
              <a:buChar char="q"/>
            </a:pPr>
            <a:r>
              <a:rPr lang="fr-FR" sz="3500" dirty="0"/>
              <a:t>Information/sensibilisation des chefs d’entreprises lors des rencontres Clubs d’entreprises</a:t>
            </a:r>
          </a:p>
          <a:p>
            <a:pPr marL="342900" indent="-342900">
              <a:lnSpc>
                <a:spcPct val="140000"/>
              </a:lnSpc>
              <a:spcBef>
                <a:spcPts val="0"/>
              </a:spcBef>
              <a:spcAft>
                <a:spcPts val="0"/>
              </a:spcAft>
              <a:buFont typeface="Wingdings" panose="05000000000000000000" pitchFamily="2" charset="2"/>
              <a:buChar char="q"/>
            </a:pPr>
            <a:r>
              <a:rPr lang="fr-FR" sz="3500" dirty="0"/>
              <a:t>Organisation de visites en entreprise (pour entreprises et acteurs de l’insertion pro)</a:t>
            </a:r>
          </a:p>
          <a:p>
            <a:pPr marL="342900" indent="-342900">
              <a:lnSpc>
                <a:spcPct val="140000"/>
              </a:lnSpc>
              <a:spcBef>
                <a:spcPts val="0"/>
              </a:spcBef>
              <a:spcAft>
                <a:spcPts val="0"/>
              </a:spcAft>
              <a:buFont typeface="Wingdings" panose="05000000000000000000" pitchFamily="2" charset="2"/>
              <a:buChar char="q"/>
            </a:pPr>
            <a:r>
              <a:rPr lang="fr-FR" sz="3500" dirty="0"/>
              <a:t>Elaboration d’une banque de stages en faveur de la mixité en </a:t>
            </a:r>
            <a:r>
              <a:rPr lang="fr-FR" sz="3500" dirty="0" smtClean="0"/>
              <a:t>entreprise</a:t>
            </a:r>
          </a:p>
          <a:p>
            <a:pPr marL="285750" indent="-285750">
              <a:lnSpc>
                <a:spcPct val="140000"/>
              </a:lnSpc>
              <a:spcBef>
                <a:spcPts val="0"/>
              </a:spcBef>
              <a:buFontTx/>
              <a:buChar char="-"/>
            </a:pPr>
            <a:endParaRPr lang="fr-FR" sz="2900" dirty="0"/>
          </a:p>
          <a:p>
            <a:endParaRPr lang="fr-FR" sz="2900" dirty="0"/>
          </a:p>
        </p:txBody>
      </p:sp>
      <p:sp>
        <p:nvSpPr>
          <p:cNvPr id="8" name="ZoneTexte 7"/>
          <p:cNvSpPr txBox="1"/>
          <p:nvPr/>
        </p:nvSpPr>
        <p:spPr>
          <a:xfrm>
            <a:off x="848544" y="494792"/>
            <a:ext cx="437331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Focus sur la prise en compte spécifique</a:t>
            </a:r>
          </a:p>
        </p:txBody>
      </p:sp>
    </p:spTree>
    <p:extLst>
      <p:ext uri="{BB962C8B-B14F-4D97-AF65-F5344CB8AC3E}">
        <p14:creationId xmlns:p14="http://schemas.microsoft.com/office/powerpoint/2010/main" val="2555807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14771" y="1008321"/>
            <a:ext cx="10769009" cy="5572361"/>
          </a:xfrm>
        </p:spPr>
        <p:txBody>
          <a:bodyPr>
            <a:normAutofit fontScale="62500" lnSpcReduction="20000"/>
          </a:bodyPr>
          <a:lstStyle/>
          <a:p>
            <a:pPr>
              <a:lnSpc>
                <a:spcPct val="140000"/>
              </a:lnSpc>
              <a:spcBef>
                <a:spcPts val="0"/>
              </a:spcBef>
              <a:buNone/>
            </a:pPr>
            <a:r>
              <a:rPr lang="fr-FR" sz="3500" b="1" dirty="0" smtClean="0"/>
              <a:t>4</a:t>
            </a:r>
            <a:r>
              <a:rPr lang="fr-FR" sz="3500" b="1" dirty="0"/>
              <a:t>) DIRECCTE Occitanie « Observatoire Femmes </a:t>
            </a:r>
            <a:r>
              <a:rPr lang="fr-FR" sz="3500" b="1"/>
              <a:t>et </a:t>
            </a:r>
            <a:r>
              <a:rPr lang="fr-FR" sz="3500" b="1" smtClean="0"/>
              <a:t>médias</a:t>
            </a:r>
            <a:r>
              <a:rPr lang="fr-FR" sz="3500" b="1" dirty="0"/>
              <a:t> »</a:t>
            </a:r>
          </a:p>
          <a:p>
            <a:pPr marL="571500" indent="-342900">
              <a:lnSpc>
                <a:spcPct val="140000"/>
              </a:lnSpc>
              <a:spcBef>
                <a:spcPts val="0"/>
              </a:spcBef>
              <a:buFont typeface="Wingdings" panose="05000000000000000000" pitchFamily="2" charset="2"/>
              <a:buChar char="Ø"/>
            </a:pPr>
            <a:r>
              <a:rPr lang="fr-FR" sz="3500" i="1" dirty="0"/>
              <a:t>Porté par le Club de la </a:t>
            </a:r>
            <a:r>
              <a:rPr lang="fr-FR" sz="3500" i="1" dirty="0" smtClean="0"/>
              <a:t>presse </a:t>
            </a:r>
            <a:r>
              <a:rPr lang="fr-FR" sz="3500" i="1" dirty="0"/>
              <a:t>(Commission femmes et médias)</a:t>
            </a:r>
          </a:p>
          <a:p>
            <a:pPr marL="342900" indent="-342900">
              <a:lnSpc>
                <a:spcPct val="140000"/>
              </a:lnSpc>
              <a:spcBef>
                <a:spcPts val="0"/>
              </a:spcBef>
              <a:spcAft>
                <a:spcPts val="0"/>
              </a:spcAft>
              <a:buFont typeface="Wingdings" panose="05000000000000000000" pitchFamily="2" charset="2"/>
              <a:buChar char="q"/>
            </a:pPr>
            <a:r>
              <a:rPr lang="fr-FR" sz="3500" dirty="0"/>
              <a:t>Analyse de la place des femmes dans les TPE/PME « médias régionaux » (création d’une base de données, annuaire femmes journalistes, études et entretiens)</a:t>
            </a:r>
          </a:p>
          <a:p>
            <a:pPr marL="342900" indent="-342900">
              <a:lnSpc>
                <a:spcPct val="140000"/>
              </a:lnSpc>
              <a:spcBef>
                <a:spcPts val="0"/>
              </a:spcBef>
              <a:spcAft>
                <a:spcPts val="0"/>
              </a:spcAft>
              <a:buFont typeface="Wingdings" panose="05000000000000000000" pitchFamily="2" charset="2"/>
              <a:buChar char="q"/>
            </a:pPr>
            <a:r>
              <a:rPr lang="fr-FR" sz="3500" dirty="0"/>
              <a:t>Mise en place d’un COPIL en lien avec </a:t>
            </a:r>
            <a:r>
              <a:rPr lang="fr-FR" sz="3500" dirty="0" err="1"/>
              <a:t>Direccte</a:t>
            </a:r>
            <a:r>
              <a:rPr lang="fr-FR" sz="3500" dirty="0"/>
              <a:t> pour accompagner les TPE/PME « médias » dans la signature d’accords et prise en compte de la mixité</a:t>
            </a:r>
          </a:p>
          <a:p>
            <a:pPr marL="342900" indent="-342900">
              <a:lnSpc>
                <a:spcPct val="140000"/>
              </a:lnSpc>
              <a:spcBef>
                <a:spcPts val="0"/>
              </a:spcBef>
              <a:spcAft>
                <a:spcPts val="0"/>
              </a:spcAft>
              <a:buFont typeface="Wingdings" panose="05000000000000000000" pitchFamily="2" charset="2"/>
              <a:buChar char="q"/>
            </a:pPr>
            <a:r>
              <a:rPr lang="fr-FR" sz="3500" dirty="0"/>
              <a:t>Diffusion des résultats (événement, mise en ligne de la vidéo de l’événement,…)</a:t>
            </a:r>
          </a:p>
          <a:p>
            <a:pPr marL="285750" indent="-285750">
              <a:lnSpc>
                <a:spcPct val="140000"/>
              </a:lnSpc>
              <a:spcBef>
                <a:spcPts val="0"/>
              </a:spcBef>
              <a:buFontTx/>
              <a:buChar char="-"/>
            </a:pPr>
            <a:endParaRPr lang="fr-FR" sz="2900" dirty="0"/>
          </a:p>
          <a:p>
            <a:pPr algn="ctr">
              <a:lnSpc>
                <a:spcPct val="140000"/>
              </a:lnSpc>
              <a:spcBef>
                <a:spcPts val="0"/>
              </a:spcBef>
              <a:buNone/>
            </a:pPr>
            <a:r>
              <a:rPr lang="fr-FR" sz="3500" b="1" dirty="0"/>
              <a:t>D’autres projets à consulter : Recueil mis en ligne à l’occasion de la Semaine de l’égalité professionnelle 2016 sur le </a:t>
            </a:r>
            <a:r>
              <a:rPr lang="fr-FR" sz="3500" b="1" dirty="0">
                <a:hlinkClick r:id="rId3"/>
              </a:rPr>
              <a:t>portail du Ministère  du Travail </a:t>
            </a:r>
            <a:endParaRPr lang="fr-FR" sz="3500" b="1" dirty="0"/>
          </a:p>
        </p:txBody>
      </p:sp>
      <p:sp>
        <p:nvSpPr>
          <p:cNvPr id="8" name="ZoneTexte 7"/>
          <p:cNvSpPr txBox="1"/>
          <p:nvPr/>
        </p:nvSpPr>
        <p:spPr>
          <a:xfrm>
            <a:off x="848544" y="494792"/>
            <a:ext cx="4373313" cy="307777"/>
          </a:xfrm>
          <a:prstGeom prst="rect">
            <a:avLst/>
          </a:prstGeom>
          <a:noFill/>
        </p:spPr>
        <p:txBody>
          <a:bodyPr wrap="none" rtlCol="0">
            <a:spAutoFit/>
          </a:bodyPr>
          <a:lstStyle/>
          <a:p>
            <a:r>
              <a:rPr lang="fr-FR" sz="1400" dirty="0">
                <a:solidFill>
                  <a:schemeClr val="bg1"/>
                </a:solidFill>
                <a:latin typeface="PreciousSansMedium" panose="00000500000000000000" pitchFamily="2" charset="0"/>
              </a:rPr>
              <a:t>Focus sur la prise en compte spécifique</a:t>
            </a:r>
          </a:p>
        </p:txBody>
      </p:sp>
    </p:spTree>
    <p:extLst>
      <p:ext uri="{BB962C8B-B14F-4D97-AF65-F5344CB8AC3E}">
        <p14:creationId xmlns:p14="http://schemas.microsoft.com/office/powerpoint/2010/main" val="1054328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sz="2800" dirty="0"/>
              <a:t>1</a:t>
            </a:r>
            <a:r>
              <a:rPr lang="fr-FR" sz="2800" dirty="0" smtClean="0"/>
              <a:t>. Définitions</a:t>
            </a:r>
            <a:endParaRPr lang="fr-FR" sz="2800" dirty="0"/>
          </a:p>
        </p:txBody>
      </p:sp>
      <p:sp>
        <p:nvSpPr>
          <p:cNvPr id="8" name="Espace réservé du contenu 7"/>
          <p:cNvSpPr>
            <a:spLocks noGrp="1"/>
          </p:cNvSpPr>
          <p:nvPr>
            <p:ph idx="1"/>
          </p:nvPr>
        </p:nvSpPr>
        <p:spPr>
          <a:xfrm>
            <a:off x="542260" y="1658679"/>
            <a:ext cx="10366745" cy="4199861"/>
          </a:xfrm>
        </p:spPr>
        <p:txBody>
          <a:bodyPr>
            <a:normAutofit lnSpcReduction="10000"/>
          </a:bodyPr>
          <a:lstStyle/>
          <a:p>
            <a:pPr algn="just">
              <a:spcBef>
                <a:spcPts val="450"/>
              </a:spcBef>
              <a:buNone/>
              <a:defRPr/>
            </a:pPr>
            <a:r>
              <a:rPr lang="fr-FR" altLang="fr-FR" sz="2000" b="1" u="sng" dirty="0">
                <a:ea typeface="Microsoft YaHei" pitchFamily="34" charset="-122"/>
              </a:rPr>
              <a:t>Promotion de l'égalité entre les hommes et les femmes et de la non-discrimination </a:t>
            </a:r>
            <a:r>
              <a:rPr lang="fr-FR" altLang="fr-FR" sz="2000" b="1" dirty="0">
                <a:ea typeface="Microsoft YaHei" pitchFamily="34" charset="-122"/>
              </a:rPr>
              <a:t>(art 7 du R(UE) 1303/2013) : </a:t>
            </a:r>
          </a:p>
          <a:p>
            <a:pPr algn="just">
              <a:spcBef>
                <a:spcPts val="450"/>
              </a:spcBef>
              <a:buNone/>
              <a:defRPr/>
            </a:pPr>
            <a:r>
              <a:rPr lang="fr-FR" altLang="fr-FR" sz="2000" dirty="0">
                <a:ea typeface="Microsoft YaHei" pitchFamily="34" charset="-122"/>
              </a:rPr>
              <a:t>EM et AG </a:t>
            </a:r>
            <a:r>
              <a:rPr lang="fr-FR" altLang="fr-FR" sz="2000" dirty="0"/>
              <a:t>veillent à ce que l'égalité entre les hommes et les femmes et l'intégration de la perspective de genre. EM et AG prennent les mesures appropriées pour prévenir toute discrimination.</a:t>
            </a:r>
          </a:p>
          <a:p>
            <a:pPr algn="just">
              <a:spcBef>
                <a:spcPts val="450"/>
              </a:spcBef>
              <a:buNone/>
              <a:defRPr/>
            </a:pPr>
            <a:r>
              <a:rPr lang="fr-FR" altLang="fr-FR" sz="2000" b="1" u="sng" dirty="0" smtClean="0">
                <a:ea typeface="Microsoft YaHei" pitchFamily="34" charset="-122"/>
              </a:rPr>
              <a:t>Qu’entend-on </a:t>
            </a:r>
            <a:r>
              <a:rPr lang="fr-FR" altLang="fr-FR" sz="2000" b="1" u="sng" dirty="0">
                <a:ea typeface="Microsoft YaHei" pitchFamily="34" charset="-122"/>
              </a:rPr>
              <a:t>par ce principe </a:t>
            </a:r>
            <a:r>
              <a:rPr lang="fr-FR" altLang="fr-FR" sz="2000" b="1" dirty="0">
                <a:ea typeface="Microsoft YaHei" pitchFamily="34" charset="-122"/>
              </a:rPr>
              <a:t>: </a:t>
            </a:r>
            <a:r>
              <a:rPr lang="fr-FR" altLang="fr-FR" sz="2000" dirty="0"/>
              <a:t>toute discrimination fondée sur le sexe, la race ou l'origine ethnique, la religion ou les convictions, le handicap, l'âge ou l'orientation sexuelle. </a:t>
            </a:r>
          </a:p>
          <a:p>
            <a:pPr algn="just">
              <a:spcBef>
                <a:spcPts val="450"/>
              </a:spcBef>
              <a:buNone/>
              <a:defRPr/>
            </a:pPr>
            <a:r>
              <a:rPr lang="fr-FR" altLang="fr-FR" sz="2000" dirty="0"/>
              <a:t>Attention particulière portée sur l'accessibilité pour les personnes handicapées, prise en compte également du vieillissement de la population</a:t>
            </a:r>
            <a:endParaRPr lang="fr-FR" altLang="fr-FR" sz="2000" b="1" dirty="0">
              <a:ea typeface="Microsoft YaHei" pitchFamily="34" charset="-122"/>
            </a:endParaRPr>
          </a:p>
          <a:p>
            <a:pPr algn="just"/>
            <a:endParaRPr lang="fr-FR" dirty="0"/>
          </a:p>
        </p:txBody>
      </p:sp>
      <p:sp>
        <p:nvSpPr>
          <p:cNvPr id="9" name="ZoneTexte 8"/>
          <p:cNvSpPr txBox="1"/>
          <p:nvPr/>
        </p:nvSpPr>
        <p:spPr>
          <a:xfrm>
            <a:off x="848544" y="494792"/>
            <a:ext cx="3943708"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Cadres juridiques et réglementaires</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23447743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ZoneTexte 6"/>
          <p:cNvSpPr txBox="1"/>
          <p:nvPr/>
        </p:nvSpPr>
        <p:spPr>
          <a:xfrm>
            <a:off x="2758261" y="1679388"/>
            <a:ext cx="8055052" cy="3477875"/>
          </a:xfrm>
          <a:prstGeom prst="rect">
            <a:avLst/>
          </a:prstGeom>
          <a:noFill/>
        </p:spPr>
        <p:txBody>
          <a:bodyPr wrap="square" rtlCol="0" anchor="ctr">
            <a:spAutoFit/>
          </a:bodyPr>
          <a:lstStyle/>
          <a:p>
            <a:r>
              <a:rPr lang="fr-FR" sz="2000" i="1" dirty="0">
                <a:solidFill>
                  <a:schemeClr val="accent4">
                    <a:lumMod val="75000"/>
                  </a:schemeClr>
                </a:solidFill>
                <a:latin typeface="Bliss Pro" pitchFamily="50" charset="0"/>
              </a:rPr>
              <a:t>Pierre-Olivier Charles, Conseil régional Bourgogne </a:t>
            </a:r>
            <a:r>
              <a:rPr lang="fr-FR" sz="2000" i="1" dirty="0" smtClean="0">
                <a:solidFill>
                  <a:schemeClr val="accent4">
                    <a:lumMod val="75000"/>
                  </a:schemeClr>
                </a:solidFill>
                <a:latin typeface="Bliss Pro" pitchFamily="50" charset="0"/>
              </a:rPr>
              <a:t>Franche-Comté</a:t>
            </a:r>
          </a:p>
          <a:p>
            <a:r>
              <a:rPr lang="fr-FR" sz="2000" i="1" dirty="0" smtClean="0">
                <a:solidFill>
                  <a:srgbClr val="D0B950"/>
                </a:solidFill>
                <a:latin typeface="Bliss Pro" pitchFamily="50" charset="0"/>
                <a:hlinkClick r:id="rId4"/>
              </a:rPr>
              <a:t>pierreolivier.charles@bourgognefranchecomte.fr</a:t>
            </a:r>
            <a:r>
              <a:rPr lang="fr-FR" sz="2000" i="1" dirty="0" smtClean="0">
                <a:solidFill>
                  <a:srgbClr val="D0B950"/>
                </a:solidFill>
                <a:latin typeface="Bliss Pro" pitchFamily="50" charset="0"/>
              </a:rPr>
              <a:t> </a:t>
            </a:r>
          </a:p>
          <a:p>
            <a:endParaRPr lang="fr-FR" sz="2000" i="1" dirty="0">
              <a:solidFill>
                <a:srgbClr val="D0B950"/>
              </a:solidFill>
              <a:latin typeface="Bliss Pro" pitchFamily="50" charset="0"/>
            </a:endParaRPr>
          </a:p>
          <a:p>
            <a:r>
              <a:rPr lang="fr-FR" sz="2000" i="1" dirty="0" smtClean="0">
                <a:solidFill>
                  <a:schemeClr val="accent4">
                    <a:lumMod val="75000"/>
                  </a:schemeClr>
                </a:solidFill>
                <a:latin typeface="Bliss Pro" pitchFamily="50" charset="0"/>
              </a:rPr>
              <a:t>Claire </a:t>
            </a:r>
            <a:r>
              <a:rPr lang="fr-FR" sz="2000" i="1" dirty="0" err="1">
                <a:solidFill>
                  <a:schemeClr val="accent4">
                    <a:lumMod val="75000"/>
                  </a:schemeClr>
                </a:solidFill>
                <a:latin typeface="Bliss Pro" pitchFamily="50" charset="0"/>
              </a:rPr>
              <a:t>Hallégouet</a:t>
            </a:r>
            <a:r>
              <a:rPr lang="fr-FR" sz="2000" i="1" dirty="0">
                <a:solidFill>
                  <a:schemeClr val="accent4">
                    <a:lumMod val="75000"/>
                  </a:schemeClr>
                </a:solidFill>
                <a:latin typeface="Bliss Pro" pitchFamily="50" charset="0"/>
              </a:rPr>
              <a:t>, </a:t>
            </a:r>
            <a:r>
              <a:rPr lang="fr-FR" sz="2000" i="1" dirty="0" smtClean="0">
                <a:solidFill>
                  <a:schemeClr val="accent4">
                    <a:lumMod val="75000"/>
                  </a:schemeClr>
                </a:solidFill>
                <a:latin typeface="Bliss Pro" pitchFamily="50" charset="0"/>
              </a:rPr>
              <a:t>CGET</a:t>
            </a:r>
          </a:p>
          <a:p>
            <a:r>
              <a:rPr lang="fr-FR" sz="2000" i="1" dirty="0" smtClean="0">
                <a:solidFill>
                  <a:srgbClr val="D0B950"/>
                </a:solidFill>
                <a:latin typeface="Bliss Pro" pitchFamily="50" charset="0"/>
                <a:hlinkClick r:id="rId5"/>
              </a:rPr>
              <a:t>claire.hallegouet@cget.gouv.fr</a:t>
            </a:r>
            <a:r>
              <a:rPr lang="fr-FR" sz="2000" i="1" dirty="0" smtClean="0">
                <a:solidFill>
                  <a:srgbClr val="D0B950"/>
                </a:solidFill>
                <a:latin typeface="Bliss Pro" pitchFamily="50" charset="0"/>
              </a:rPr>
              <a:t> </a:t>
            </a:r>
          </a:p>
          <a:p>
            <a:endParaRPr lang="fr-FR" sz="2000" i="1" dirty="0">
              <a:solidFill>
                <a:srgbClr val="D0B950"/>
              </a:solidFill>
              <a:latin typeface="Bliss Pro" pitchFamily="50" charset="0"/>
            </a:endParaRPr>
          </a:p>
          <a:p>
            <a:r>
              <a:rPr lang="fr-FR" sz="2000" i="1" dirty="0">
                <a:solidFill>
                  <a:schemeClr val="accent4">
                    <a:lumMod val="75000"/>
                  </a:schemeClr>
                </a:solidFill>
                <a:latin typeface="Bliss Pro" pitchFamily="50" charset="0"/>
              </a:rPr>
              <a:t>Julien Frey, </a:t>
            </a:r>
            <a:r>
              <a:rPr lang="fr-FR" sz="2000" i="1" dirty="0" smtClean="0">
                <a:solidFill>
                  <a:schemeClr val="accent4">
                    <a:lumMod val="75000"/>
                  </a:schemeClr>
                </a:solidFill>
                <a:latin typeface="Bliss Pro" pitchFamily="50" charset="0"/>
              </a:rPr>
              <a:t>DGEFP</a:t>
            </a:r>
          </a:p>
          <a:p>
            <a:r>
              <a:rPr lang="fr-FR" sz="2000" i="1" dirty="0" smtClean="0">
                <a:solidFill>
                  <a:srgbClr val="D0B950"/>
                </a:solidFill>
                <a:latin typeface="Bliss Pro" pitchFamily="50" charset="0"/>
                <a:hlinkClick r:id="rId6"/>
              </a:rPr>
              <a:t>julien.frey@emploi.gouv.fr</a:t>
            </a:r>
            <a:r>
              <a:rPr lang="fr-FR" sz="2000" i="1" dirty="0" smtClean="0">
                <a:solidFill>
                  <a:srgbClr val="D0B950"/>
                </a:solidFill>
                <a:latin typeface="Bliss Pro" pitchFamily="50" charset="0"/>
              </a:rPr>
              <a:t> </a:t>
            </a:r>
          </a:p>
          <a:p>
            <a:endParaRPr lang="fr-FR" sz="2000" i="1" dirty="0" smtClean="0">
              <a:solidFill>
                <a:schemeClr val="accent4">
                  <a:lumMod val="75000"/>
                </a:schemeClr>
              </a:solidFill>
              <a:latin typeface="Bliss Pro" pitchFamily="50" charset="0"/>
            </a:endParaRPr>
          </a:p>
          <a:p>
            <a:r>
              <a:rPr lang="fr-FR" sz="2000" i="1" dirty="0" smtClean="0">
                <a:solidFill>
                  <a:schemeClr val="accent4">
                    <a:lumMod val="75000"/>
                  </a:schemeClr>
                </a:solidFill>
                <a:latin typeface="Bliss Pro" pitchFamily="50" charset="0"/>
              </a:rPr>
              <a:t>Cécile </a:t>
            </a:r>
            <a:r>
              <a:rPr lang="fr-FR" sz="2000" i="1" dirty="0" err="1" smtClean="0">
                <a:solidFill>
                  <a:schemeClr val="accent4">
                    <a:lumMod val="75000"/>
                  </a:schemeClr>
                </a:solidFill>
                <a:latin typeface="Bliss Pro" pitchFamily="50" charset="0"/>
              </a:rPr>
              <a:t>Levieil</a:t>
            </a:r>
            <a:r>
              <a:rPr lang="fr-FR" sz="2000" i="1" dirty="0" smtClean="0">
                <a:solidFill>
                  <a:schemeClr val="accent4">
                    <a:lumMod val="75000"/>
                  </a:schemeClr>
                </a:solidFill>
                <a:latin typeface="Bliss Pro" pitchFamily="50" charset="0"/>
              </a:rPr>
              <a:t>, DGEFP</a:t>
            </a:r>
          </a:p>
          <a:p>
            <a:r>
              <a:rPr lang="fr-FR" sz="2000" i="1" dirty="0">
                <a:solidFill>
                  <a:srgbClr val="D0B950"/>
                </a:solidFill>
                <a:latin typeface="Bliss Pro" pitchFamily="50" charset="0"/>
                <a:hlinkClick r:id="rId7"/>
              </a:rPr>
              <a:t>c</a:t>
            </a:r>
            <a:r>
              <a:rPr lang="fr-FR" sz="2000" i="1" dirty="0" smtClean="0">
                <a:solidFill>
                  <a:srgbClr val="D0B950"/>
                </a:solidFill>
                <a:latin typeface="Bliss Pro" pitchFamily="50" charset="0"/>
                <a:hlinkClick r:id="rId7"/>
              </a:rPr>
              <a:t>ecile.levieil@emploi.gouv.fr</a:t>
            </a:r>
            <a:r>
              <a:rPr lang="fr-FR" sz="2000" i="1" dirty="0" smtClean="0">
                <a:solidFill>
                  <a:srgbClr val="D0B950"/>
                </a:solidFill>
                <a:latin typeface="Bliss Pro" pitchFamily="50" charset="0"/>
              </a:rPr>
              <a:t> </a:t>
            </a:r>
          </a:p>
        </p:txBody>
      </p:sp>
      <p:pic>
        <p:nvPicPr>
          <p:cNvPr id="9"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5174" y="1025367"/>
            <a:ext cx="1788529" cy="1361368"/>
          </a:xfrm>
          <a:prstGeom prst="rect">
            <a:avLst/>
          </a:prstGeom>
        </p:spPr>
      </p:pic>
      <p:pic>
        <p:nvPicPr>
          <p:cNvPr id="10" name="Imag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6451" y="1904301"/>
            <a:ext cx="2401809" cy="4279917"/>
          </a:xfrm>
          <a:prstGeom prst="rect">
            <a:avLst/>
          </a:prstGeom>
        </p:spPr>
      </p:pic>
    </p:spTree>
    <p:extLst>
      <p:ext uri="{BB962C8B-B14F-4D97-AF65-F5344CB8AC3E}">
        <p14:creationId xmlns:p14="http://schemas.microsoft.com/office/powerpoint/2010/main" val="132191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p:txBody>
          <a:bodyPr/>
          <a:lstStyle/>
          <a:p>
            <a:pPr algn="l" eaLnBrk="1" hangingPunct="1"/>
            <a:r>
              <a:rPr lang="fr-FR" altLang="fr-FR" sz="2800" dirty="0" smtClean="0"/>
              <a:t>1.</a:t>
            </a:r>
            <a:r>
              <a:rPr lang="fr-FR" altLang="fr-FR" sz="2800" b="1" dirty="0" smtClean="0"/>
              <a:t> Définitions</a:t>
            </a:r>
          </a:p>
        </p:txBody>
      </p:sp>
      <p:sp>
        <p:nvSpPr>
          <p:cNvPr id="2" name="Espace réservé du contenu 1"/>
          <p:cNvSpPr>
            <a:spLocks noGrp="1"/>
          </p:cNvSpPr>
          <p:nvPr>
            <p:ph idx="1"/>
          </p:nvPr>
        </p:nvSpPr>
        <p:spPr>
          <a:xfrm>
            <a:off x="838200" y="1945757"/>
            <a:ext cx="10515600" cy="4231205"/>
          </a:xfrm>
        </p:spPr>
        <p:txBody>
          <a:bodyPr>
            <a:normAutofit/>
          </a:bodyPr>
          <a:lstStyle/>
          <a:p>
            <a:pPr algn="just">
              <a:spcBef>
                <a:spcPts val="450"/>
              </a:spcBef>
              <a:buNone/>
              <a:defRPr/>
            </a:pPr>
            <a:r>
              <a:rPr lang="fr-FR" altLang="fr-FR" sz="2000" b="1" u="sng" dirty="0">
                <a:ea typeface="Microsoft YaHei" pitchFamily="34" charset="-122"/>
              </a:rPr>
              <a:t>Développement durable </a:t>
            </a:r>
            <a:r>
              <a:rPr lang="fr-FR" altLang="fr-FR" sz="2000" b="1" dirty="0">
                <a:ea typeface="Microsoft YaHei" pitchFamily="34" charset="-122"/>
              </a:rPr>
              <a:t>(art 8 du R(UE) 1303/2013) dont le principe de « pollueur-payeur » : </a:t>
            </a:r>
            <a:r>
              <a:rPr lang="fr-FR" altLang="fr-FR" sz="2000" dirty="0">
                <a:ea typeface="Microsoft YaHei" pitchFamily="34" charset="-122"/>
              </a:rPr>
              <a:t>EM et AG veillent à ce que les programmes financés par les FESI soit mis en œuvre en conformité avec le principe de développement durable et avec la promotion par l'Union des objectifs de préservation, de protection et d'amélioration de la qualité de l'environnement, en tenant compte du principe du "pollueur- payeur".</a:t>
            </a:r>
          </a:p>
          <a:p>
            <a:pPr algn="just">
              <a:spcBef>
                <a:spcPts val="450"/>
              </a:spcBef>
              <a:buNone/>
              <a:defRPr/>
            </a:pPr>
            <a:r>
              <a:rPr lang="fr-FR" altLang="fr-FR" sz="2000" b="1" u="sng" dirty="0" smtClean="0">
                <a:ea typeface="Microsoft YaHei" pitchFamily="34" charset="-122"/>
              </a:rPr>
              <a:t>Qu’entend-on </a:t>
            </a:r>
            <a:r>
              <a:rPr lang="fr-FR" altLang="fr-FR" sz="2000" b="1" u="sng" dirty="0">
                <a:ea typeface="Microsoft YaHei" pitchFamily="34" charset="-122"/>
              </a:rPr>
              <a:t>par ce principe </a:t>
            </a:r>
            <a:r>
              <a:rPr lang="fr-FR" altLang="fr-FR" sz="2000" b="1" dirty="0">
                <a:ea typeface="Microsoft YaHei" pitchFamily="34" charset="-122"/>
              </a:rPr>
              <a:t>: </a:t>
            </a:r>
            <a:r>
              <a:rPr lang="fr-FR" altLang="fr-FR" sz="2000" dirty="0"/>
              <a:t>protection environnementale, l'utilisation rationnelle des ressources, l'atténuation des changements climatiques et l'adaptation à ceux-ci, la biodiversité, la résilience face aux catastrophes ainsi que la prévention et la gestion des risques </a:t>
            </a:r>
            <a:endParaRPr lang="fr-FR" altLang="fr-FR" sz="2000" b="1" dirty="0"/>
          </a:p>
          <a:p>
            <a:pPr lvl="1" algn="just">
              <a:spcBef>
                <a:spcPts val="450"/>
              </a:spcBef>
              <a:buFontTx/>
              <a:buChar char="-"/>
              <a:defRPr/>
            </a:pPr>
            <a:endParaRPr lang="fr-FR" altLang="fr-FR" sz="1600" b="1" dirty="0"/>
          </a:p>
        </p:txBody>
      </p:sp>
      <p:sp>
        <p:nvSpPr>
          <p:cNvPr id="4101" name="Text Box 4"/>
          <p:cNvSpPr txBox="1">
            <a:spLocks noChangeArrowheads="1"/>
          </p:cNvSpPr>
          <p:nvPr/>
        </p:nvSpPr>
        <p:spPr bwMode="auto">
          <a:xfrm>
            <a:off x="527051" y="6153151"/>
            <a:ext cx="6244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05C1D4C-9638-40D6-8271-1D5013246A67}" type="slidenum">
              <a:rPr lang="fr-FR" altLang="fr-FR" sz="1400">
                <a:solidFill>
                  <a:srgbClr val="000000"/>
                </a:solidFill>
                <a:ea typeface="Arial Unicode MS" pitchFamily="34" charset="-128"/>
                <a:cs typeface="Arial Unicode MS" pitchFamily="34" charset="-128"/>
              </a:rPr>
              <a:pPr eaLnBrk="1" hangingPunct="1">
                <a:spcBef>
                  <a:spcPct val="0"/>
                </a:spcBef>
                <a:buFontTx/>
                <a:buNone/>
              </a:pPr>
              <a:t>5</a:t>
            </a:fld>
            <a:endParaRPr lang="fr-FR" altLang="fr-FR" sz="1400">
              <a:solidFill>
                <a:srgbClr val="000000"/>
              </a:solidFill>
              <a:ea typeface="Arial Unicode MS" pitchFamily="34" charset="-128"/>
              <a:cs typeface="Arial Unicode MS" pitchFamily="34" charset="-128"/>
            </a:endParaRPr>
          </a:p>
        </p:txBody>
      </p:sp>
      <p:sp>
        <p:nvSpPr>
          <p:cNvPr id="7" name="ZoneTexte 6"/>
          <p:cNvSpPr txBox="1"/>
          <p:nvPr/>
        </p:nvSpPr>
        <p:spPr>
          <a:xfrm>
            <a:off x="848544" y="494792"/>
            <a:ext cx="3943708"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Cadres juridiques et réglementaires</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995244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Grp="1" noChangeArrowheads="1"/>
          </p:cNvSpPr>
          <p:nvPr>
            <p:ph type="title"/>
          </p:nvPr>
        </p:nvSpPr>
        <p:spPr/>
        <p:txBody>
          <a:bodyPr/>
          <a:lstStyle/>
          <a:p>
            <a:pPr algn="l" eaLnBrk="1" hangingPunct="1"/>
            <a:r>
              <a:rPr lang="fr-FR" altLang="fr-FR" sz="2800" b="1" dirty="0" smtClean="0">
                <a:latin typeface="Century Gothic" pitchFamily="34" charset="0"/>
              </a:rPr>
              <a:t>2. La base règlementaire générale</a:t>
            </a:r>
            <a:endParaRPr lang="fr-FR" altLang="fr-FR" sz="2800" b="1" dirty="0" smtClean="0"/>
          </a:p>
        </p:txBody>
      </p:sp>
      <p:sp>
        <p:nvSpPr>
          <p:cNvPr id="2" name="Espace réservé du contenu 1"/>
          <p:cNvSpPr>
            <a:spLocks noGrp="1"/>
          </p:cNvSpPr>
          <p:nvPr>
            <p:ph idx="1"/>
          </p:nvPr>
        </p:nvSpPr>
        <p:spPr/>
        <p:txBody>
          <a:bodyPr>
            <a:normAutofit fontScale="55000" lnSpcReduction="20000"/>
          </a:bodyPr>
          <a:lstStyle/>
          <a:p>
            <a:pPr algn="ctr">
              <a:spcBef>
                <a:spcPts val="600"/>
              </a:spcBef>
              <a:spcAft>
                <a:spcPts val="0"/>
              </a:spcAft>
              <a:buFont typeface="Arial" charset="0"/>
              <a:buNone/>
              <a:defRPr/>
            </a:pPr>
            <a:r>
              <a:rPr lang="fr-FR" sz="3800" b="1" dirty="0" smtClean="0"/>
              <a:t>TRAITE SUR LE FONCTIONNEMENT DE L’UE</a:t>
            </a:r>
          </a:p>
          <a:p>
            <a:pPr algn="ctr">
              <a:spcBef>
                <a:spcPts val="600"/>
              </a:spcBef>
              <a:spcAft>
                <a:spcPts val="0"/>
              </a:spcAft>
              <a:buFont typeface="Arial" charset="0"/>
              <a:buNone/>
              <a:defRPr/>
            </a:pPr>
            <a:r>
              <a:rPr lang="fr-FR" sz="3800" b="1" dirty="0" smtClean="0"/>
              <a:t>TITRE </a:t>
            </a:r>
            <a:r>
              <a:rPr lang="fr-FR" sz="3800" b="1" dirty="0"/>
              <a:t>II - DISPOSITIONS D'APPLICATION GÉNÉRALE </a:t>
            </a:r>
          </a:p>
          <a:p>
            <a:pPr algn="just">
              <a:defRPr/>
            </a:pPr>
            <a:r>
              <a:rPr lang="fr-FR" sz="3800" i="1" dirty="0" smtClean="0"/>
              <a:t> </a:t>
            </a:r>
            <a:r>
              <a:rPr lang="fr-FR" sz="3800" i="1" dirty="0"/>
              <a:t>Article 8</a:t>
            </a:r>
            <a:r>
              <a:rPr lang="fr-FR" sz="3800" dirty="0"/>
              <a:t> Pour toutes ses actions, l'Union cherche à éliminer les inégalités, et à promouvoir l'égalité, entre les hommes et les femmes.</a:t>
            </a:r>
          </a:p>
          <a:p>
            <a:pPr algn="just">
              <a:defRPr/>
            </a:pPr>
            <a:r>
              <a:rPr lang="fr-FR" sz="3800" i="1" dirty="0" smtClean="0"/>
              <a:t> </a:t>
            </a:r>
            <a:r>
              <a:rPr lang="fr-FR" sz="3800" i="1" dirty="0"/>
              <a:t>Article 10</a:t>
            </a:r>
            <a:r>
              <a:rPr lang="fr-FR" sz="3800" dirty="0"/>
              <a:t> Dans la définition et la mise en œuvre de ses politiques et actions, l'Union cherche à combattre toute discrimination fondée sur le sexe, la race ou l'origine ethnique, la religion ou les convictions, un handicap, l'âge ou l'orientation sexuelle.</a:t>
            </a:r>
          </a:p>
          <a:p>
            <a:pPr algn="just">
              <a:defRPr/>
            </a:pPr>
            <a:r>
              <a:rPr lang="fr-FR" sz="3800" i="1" dirty="0" smtClean="0"/>
              <a:t> </a:t>
            </a:r>
            <a:r>
              <a:rPr lang="fr-FR" sz="3800" i="1" dirty="0"/>
              <a:t>Article 11</a:t>
            </a:r>
            <a:r>
              <a:rPr lang="fr-FR" sz="3800" dirty="0"/>
              <a:t> Les exigences de la protection de l'environnement doivent être intégrées dans la définition et la mise en œuvre des politiques et actions de l'Union, en particulier afin de promouvoir le développement durable</a:t>
            </a:r>
            <a:r>
              <a:rPr lang="fr-FR" sz="2400" dirty="0">
                <a:ea typeface="Microsoft YaHei" pitchFamily="34" charset="-122"/>
              </a:rPr>
              <a:t>.</a:t>
            </a:r>
          </a:p>
          <a:p>
            <a:endParaRPr lang="fr-FR" dirty="0"/>
          </a:p>
        </p:txBody>
      </p:sp>
      <p:sp>
        <p:nvSpPr>
          <p:cNvPr id="5125" name="Text Box 4"/>
          <p:cNvSpPr txBox="1">
            <a:spLocks noChangeArrowheads="1"/>
          </p:cNvSpPr>
          <p:nvPr/>
        </p:nvSpPr>
        <p:spPr bwMode="auto">
          <a:xfrm>
            <a:off x="527051" y="6153151"/>
            <a:ext cx="6244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CCBC54F-8B80-4B0C-8B9C-FFA96E9535E9}" type="slidenum">
              <a:rPr lang="fr-FR" altLang="fr-FR" sz="1400">
                <a:solidFill>
                  <a:srgbClr val="000000"/>
                </a:solidFill>
                <a:ea typeface="Arial Unicode MS" pitchFamily="34" charset="-128"/>
                <a:cs typeface="Arial Unicode MS" pitchFamily="34" charset="-128"/>
              </a:rPr>
              <a:pPr eaLnBrk="1" hangingPunct="1">
                <a:spcBef>
                  <a:spcPct val="0"/>
                </a:spcBef>
                <a:buFontTx/>
                <a:buNone/>
              </a:pPr>
              <a:t>6</a:t>
            </a:fld>
            <a:endParaRPr lang="fr-FR" altLang="fr-FR" sz="1400">
              <a:solidFill>
                <a:srgbClr val="000000"/>
              </a:solidFill>
              <a:ea typeface="Arial Unicode MS" pitchFamily="34" charset="-128"/>
              <a:cs typeface="Arial Unicode MS" pitchFamily="34" charset="-128"/>
            </a:endParaRPr>
          </a:p>
        </p:txBody>
      </p:sp>
      <p:sp>
        <p:nvSpPr>
          <p:cNvPr id="7" name="ZoneTexte 6"/>
          <p:cNvSpPr txBox="1"/>
          <p:nvPr/>
        </p:nvSpPr>
        <p:spPr>
          <a:xfrm>
            <a:off x="848544" y="494792"/>
            <a:ext cx="3943708"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Cadres juridiques et réglementaires</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13978574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lstStyle/>
          <a:p>
            <a:pPr algn="l" eaLnBrk="1" hangingPunct="1"/>
            <a:r>
              <a:rPr lang="fr-FR" altLang="fr-FR" sz="2800" b="1" dirty="0" smtClean="0">
                <a:latin typeface="Century Gothic" pitchFamily="34" charset="0"/>
              </a:rPr>
              <a:t>3.  La base règlementaire des programmes européens</a:t>
            </a:r>
            <a:endParaRPr lang="fr-FR" altLang="fr-FR" sz="2800" b="1" dirty="0" smtClean="0"/>
          </a:p>
        </p:txBody>
      </p:sp>
      <p:sp>
        <p:nvSpPr>
          <p:cNvPr id="2" name="Espace réservé du contenu 1"/>
          <p:cNvSpPr>
            <a:spLocks noGrp="1"/>
          </p:cNvSpPr>
          <p:nvPr>
            <p:ph idx="1"/>
          </p:nvPr>
        </p:nvSpPr>
        <p:spPr>
          <a:xfrm>
            <a:off x="527051" y="1626781"/>
            <a:ext cx="10826749" cy="4708932"/>
          </a:xfrm>
        </p:spPr>
        <p:txBody>
          <a:bodyPr>
            <a:normAutofit fontScale="40000" lnSpcReduction="20000"/>
          </a:bodyPr>
          <a:lstStyle/>
          <a:p>
            <a:pPr algn="just">
              <a:lnSpc>
                <a:spcPct val="140000"/>
              </a:lnSpc>
              <a:spcBef>
                <a:spcPts val="0"/>
              </a:spcBef>
              <a:buFont typeface="Arial" charset="0"/>
              <a:buNone/>
              <a:defRPr/>
            </a:pPr>
            <a:r>
              <a:rPr lang="fr-FR" altLang="fr-FR" sz="4200" b="1" u="sng" dirty="0">
                <a:ea typeface="Microsoft YaHei" pitchFamily="34" charset="-122"/>
              </a:rPr>
              <a:t>Règlement UE n°1303/2013 :</a:t>
            </a:r>
          </a:p>
          <a:p>
            <a:pPr marL="285750" indent="-285750" algn="just">
              <a:lnSpc>
                <a:spcPct val="140000"/>
              </a:lnSpc>
              <a:spcBef>
                <a:spcPts val="0"/>
              </a:spcBef>
              <a:defRPr/>
            </a:pPr>
            <a:r>
              <a:rPr lang="fr-FR" altLang="fr-FR" sz="4200" dirty="0">
                <a:ea typeface="Microsoft YaHei" pitchFamily="34" charset="-122"/>
              </a:rPr>
              <a:t>Articles dédiés aux principes horizontaux</a:t>
            </a:r>
          </a:p>
          <a:p>
            <a:pPr marL="285750" indent="-285750" algn="just">
              <a:lnSpc>
                <a:spcPct val="140000"/>
              </a:lnSpc>
              <a:spcBef>
                <a:spcPts val="0"/>
              </a:spcBef>
              <a:defRPr/>
            </a:pPr>
            <a:r>
              <a:rPr lang="fr-FR" altLang="fr-FR" sz="4200" dirty="0">
                <a:ea typeface="Microsoft YaHei" pitchFamily="34" charset="-122"/>
              </a:rPr>
              <a:t>Articles sur les stades de prise en compte des principes </a:t>
            </a:r>
            <a:r>
              <a:rPr lang="fr-FR" altLang="fr-FR" sz="4200" dirty="0" smtClean="0">
                <a:ea typeface="Microsoft YaHei" pitchFamily="34" charset="-122"/>
              </a:rPr>
              <a:t>horizontaux</a:t>
            </a:r>
          </a:p>
          <a:p>
            <a:pPr algn="just">
              <a:lnSpc>
                <a:spcPct val="140000"/>
              </a:lnSpc>
              <a:spcBef>
                <a:spcPts val="0"/>
              </a:spcBef>
              <a:buFont typeface="Arial" charset="0"/>
              <a:buNone/>
              <a:defRPr/>
            </a:pPr>
            <a:r>
              <a:rPr lang="fr-FR" altLang="fr-FR" sz="4200" b="1" u="sng" dirty="0" smtClean="0">
                <a:ea typeface="Microsoft YaHei" pitchFamily="34" charset="-122"/>
              </a:rPr>
              <a:t>Règlement </a:t>
            </a:r>
            <a:r>
              <a:rPr lang="fr-FR" altLang="fr-FR" sz="4200" b="1" u="sng" dirty="0">
                <a:ea typeface="Microsoft YaHei" pitchFamily="34" charset="-122"/>
              </a:rPr>
              <a:t>D’EXECUTION UE 207/2015</a:t>
            </a:r>
            <a:endParaRPr lang="fr-FR" altLang="fr-FR" sz="4200" u="sng" dirty="0">
              <a:ea typeface="Microsoft YaHei" pitchFamily="34" charset="-122"/>
            </a:endParaRPr>
          </a:p>
          <a:p>
            <a:pPr marL="285750" indent="-285750" algn="just">
              <a:lnSpc>
                <a:spcPct val="140000"/>
              </a:lnSpc>
              <a:spcBef>
                <a:spcPts val="0"/>
              </a:spcBef>
              <a:defRPr/>
            </a:pPr>
            <a:r>
              <a:rPr lang="fr-FR" altLang="fr-FR" sz="4200" dirty="0">
                <a:ea typeface="Microsoft YaHei" pitchFamily="34" charset="-122"/>
              </a:rPr>
              <a:t>ANNEXE I : rapport d’avancement de l’AP</a:t>
            </a:r>
          </a:p>
          <a:p>
            <a:pPr marL="285750" indent="-285750" algn="just">
              <a:lnSpc>
                <a:spcPct val="140000"/>
              </a:lnSpc>
              <a:spcBef>
                <a:spcPts val="0"/>
              </a:spcBef>
              <a:defRPr/>
            </a:pPr>
            <a:r>
              <a:rPr lang="fr-FR" altLang="fr-FR" sz="4200" dirty="0">
                <a:ea typeface="Microsoft YaHei" pitchFamily="34" charset="-122"/>
              </a:rPr>
              <a:t>ANNEXE V : </a:t>
            </a:r>
            <a:r>
              <a:rPr lang="fr-FR" altLang="fr-FR" sz="4200" dirty="0" smtClean="0">
                <a:ea typeface="Microsoft YaHei" pitchFamily="34" charset="-122"/>
              </a:rPr>
              <a:t>RAMO</a:t>
            </a:r>
          </a:p>
          <a:p>
            <a:pPr algn="just">
              <a:lnSpc>
                <a:spcPct val="140000"/>
              </a:lnSpc>
              <a:spcBef>
                <a:spcPts val="0"/>
              </a:spcBef>
              <a:buFont typeface="Arial" charset="0"/>
              <a:buNone/>
              <a:defRPr/>
            </a:pPr>
            <a:r>
              <a:rPr lang="fr-FR" altLang="fr-FR" sz="4200" b="1" u="sng" dirty="0" smtClean="0">
                <a:ea typeface="Microsoft YaHei" pitchFamily="34" charset="-122"/>
              </a:rPr>
              <a:t>Document </a:t>
            </a:r>
            <a:r>
              <a:rPr lang="fr-FR" altLang="fr-FR" sz="4200" b="1" u="sng" dirty="0">
                <a:ea typeface="Microsoft YaHei" pitchFamily="34" charset="-122"/>
              </a:rPr>
              <a:t>d’orientation du 17/09/2015 relatif aux vérifications de gestion pour la période 2014-2020 des principes horizontaux</a:t>
            </a:r>
          </a:p>
          <a:p>
            <a:pPr algn="just">
              <a:lnSpc>
                <a:spcPct val="140000"/>
              </a:lnSpc>
              <a:spcBef>
                <a:spcPts val="0"/>
              </a:spcBef>
              <a:buFont typeface="Arial" charset="0"/>
              <a:buNone/>
              <a:defRPr/>
            </a:pPr>
            <a:r>
              <a:rPr lang="fr-FR" altLang="fr-FR" sz="4200" dirty="0">
                <a:ea typeface="Microsoft YaHei" pitchFamily="34" charset="-122"/>
              </a:rPr>
              <a:t>Précisions sur les stades de prise en compte : Elaboration des programmes, évaluation stratégique environnementale, mise en œuvre (sélection des opérations, mise en œuvre des opérations, VSF intermédiaires, VSF solde), é</a:t>
            </a:r>
            <a:r>
              <a:rPr lang="fr-FR" altLang="fr-FR" sz="4200" dirty="0">
                <a:ea typeface="Microsoft YaHei" pitchFamily="34" charset="-122"/>
                <a:cs typeface="Arial" panose="020B0604020202020204" pitchFamily="34" charset="0"/>
              </a:rPr>
              <a:t>valuation des programmes, modification des programmes, rapports annuels de mise en œuvre au niveau des AG ( + Rapport d’avancement de l’accord de partenariat au niveau national)</a:t>
            </a:r>
          </a:p>
          <a:p>
            <a:endParaRPr lang="fr-FR" dirty="0"/>
          </a:p>
        </p:txBody>
      </p:sp>
      <p:sp>
        <p:nvSpPr>
          <p:cNvPr id="6149" name="Text Box 4"/>
          <p:cNvSpPr txBox="1">
            <a:spLocks noChangeArrowheads="1"/>
          </p:cNvSpPr>
          <p:nvPr/>
        </p:nvSpPr>
        <p:spPr bwMode="auto">
          <a:xfrm>
            <a:off x="527051" y="6153151"/>
            <a:ext cx="6244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834A359-970C-480D-AC5C-EDA41029C95E}" type="slidenum">
              <a:rPr lang="fr-FR" altLang="fr-FR" sz="1400">
                <a:solidFill>
                  <a:srgbClr val="000000"/>
                </a:solidFill>
                <a:ea typeface="Arial Unicode MS" pitchFamily="34" charset="-128"/>
                <a:cs typeface="Arial Unicode MS" pitchFamily="34" charset="-128"/>
              </a:rPr>
              <a:pPr eaLnBrk="1" hangingPunct="1">
                <a:spcBef>
                  <a:spcPct val="0"/>
                </a:spcBef>
                <a:buFontTx/>
                <a:buNone/>
              </a:pPr>
              <a:t>7</a:t>
            </a:fld>
            <a:endParaRPr lang="fr-FR" altLang="fr-FR" sz="1400">
              <a:solidFill>
                <a:srgbClr val="000000"/>
              </a:solidFill>
              <a:ea typeface="Arial Unicode MS" pitchFamily="34" charset="-128"/>
              <a:cs typeface="Arial Unicode MS" pitchFamily="34" charset="-128"/>
            </a:endParaRPr>
          </a:p>
        </p:txBody>
      </p:sp>
      <p:sp>
        <p:nvSpPr>
          <p:cNvPr id="7" name="ZoneTexte 6"/>
          <p:cNvSpPr txBox="1"/>
          <p:nvPr/>
        </p:nvSpPr>
        <p:spPr>
          <a:xfrm>
            <a:off x="848544" y="494792"/>
            <a:ext cx="3943708"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Cadres juridiques et réglementaires</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3440490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title"/>
          </p:nvPr>
        </p:nvSpPr>
        <p:spPr/>
        <p:txBody>
          <a:bodyPr/>
          <a:lstStyle/>
          <a:p>
            <a:pPr marL="514350" indent="-514350" algn="l" hangingPunct="1"/>
            <a:r>
              <a:rPr lang="fr-FR" altLang="fr-FR" sz="2800" b="1" dirty="0" smtClean="0">
                <a:latin typeface="Arial" charset="0"/>
                <a:ea typeface="Microsoft YaHei" pitchFamily="34" charset="-122"/>
              </a:rPr>
              <a:t>4. Comment faire ?</a:t>
            </a:r>
          </a:p>
        </p:txBody>
      </p:sp>
      <p:sp>
        <p:nvSpPr>
          <p:cNvPr id="2" name="Espace réservé du contenu 1"/>
          <p:cNvSpPr>
            <a:spLocks noGrp="1"/>
          </p:cNvSpPr>
          <p:nvPr>
            <p:ph idx="1"/>
          </p:nvPr>
        </p:nvSpPr>
        <p:spPr>
          <a:xfrm>
            <a:off x="1073888" y="1581704"/>
            <a:ext cx="10683949" cy="4571447"/>
          </a:xfrm>
        </p:spPr>
        <p:txBody>
          <a:bodyPr>
            <a:normAutofit fontScale="92500"/>
          </a:bodyPr>
          <a:lstStyle/>
          <a:p>
            <a:pPr algn="just">
              <a:spcBef>
                <a:spcPct val="0"/>
              </a:spcBef>
              <a:buNone/>
            </a:pPr>
            <a:r>
              <a:rPr lang="fr-FR" altLang="fr-FR" sz="2200" b="1" u="sng" dirty="0">
                <a:latin typeface="Arial" charset="0"/>
                <a:ea typeface="Microsoft YaHei" pitchFamily="34" charset="-122"/>
              </a:rPr>
              <a:t>Questions : </a:t>
            </a:r>
          </a:p>
          <a:p>
            <a:pPr algn="just">
              <a:spcBef>
                <a:spcPct val="0"/>
              </a:spcBef>
              <a:buNone/>
            </a:pPr>
            <a:r>
              <a:rPr lang="fr-FR" altLang="fr-FR" sz="2200" dirty="0">
                <a:latin typeface="Arial" charset="0"/>
                <a:ea typeface="Microsoft YaHei" pitchFamily="34" charset="-122"/>
              </a:rPr>
              <a:t>Quel type de suivi  : Renforcé ? Léger ?</a:t>
            </a:r>
          </a:p>
          <a:p>
            <a:pPr algn="just">
              <a:spcBef>
                <a:spcPct val="0"/>
              </a:spcBef>
              <a:buNone/>
            </a:pPr>
            <a:r>
              <a:rPr lang="fr-FR" altLang="fr-FR" sz="2200" dirty="0">
                <a:latin typeface="Arial" charset="0"/>
                <a:ea typeface="Microsoft YaHei" pitchFamily="34" charset="-122"/>
              </a:rPr>
              <a:t>Système déconcentré vers les services instructeurs ? / géré directement par l’AG ?</a:t>
            </a:r>
          </a:p>
          <a:p>
            <a:pPr algn="just">
              <a:spcBef>
                <a:spcPct val="0"/>
              </a:spcBef>
              <a:buNone/>
            </a:pPr>
            <a:r>
              <a:rPr lang="fr-FR" altLang="fr-FR" sz="2200" dirty="0">
                <a:latin typeface="Arial" charset="0"/>
                <a:ea typeface="Microsoft YaHei" pitchFamily="34" charset="-122"/>
              </a:rPr>
              <a:t>Prise en compte dès la sélection des opérations ou bien au moment de l’instruction ?</a:t>
            </a:r>
          </a:p>
          <a:p>
            <a:pPr algn="just">
              <a:spcBef>
                <a:spcPct val="0"/>
              </a:spcBef>
              <a:buNone/>
            </a:pPr>
            <a:r>
              <a:rPr lang="fr-FR" altLang="fr-FR" sz="2200" dirty="0">
                <a:latin typeface="Arial" charset="0"/>
                <a:ea typeface="Microsoft YaHei" pitchFamily="34" charset="-122"/>
              </a:rPr>
              <a:t>Envisager une évaluation ? Une étude ad hoc dans le plan d’évaluation ?</a:t>
            </a:r>
          </a:p>
          <a:p>
            <a:pPr algn="just">
              <a:spcBef>
                <a:spcPct val="0"/>
              </a:spcBef>
              <a:buNone/>
            </a:pPr>
            <a:r>
              <a:rPr lang="fr-FR" altLang="fr-FR" sz="2200" b="1" u="sng" dirty="0" smtClean="0">
                <a:latin typeface="Arial" charset="0"/>
                <a:ea typeface="Microsoft YaHei" pitchFamily="34" charset="-122"/>
              </a:rPr>
              <a:t>Conclusion </a:t>
            </a:r>
            <a:r>
              <a:rPr lang="fr-FR" altLang="fr-FR" sz="2200" b="1" u="sng" dirty="0">
                <a:latin typeface="Arial" charset="0"/>
                <a:ea typeface="Microsoft YaHei" pitchFamily="34" charset="-122"/>
              </a:rPr>
              <a:t>: </a:t>
            </a:r>
          </a:p>
          <a:p>
            <a:pPr algn="just">
              <a:spcBef>
                <a:spcPct val="0"/>
              </a:spcBef>
              <a:buNone/>
            </a:pPr>
            <a:r>
              <a:rPr lang="fr-FR" altLang="fr-FR" sz="2200" dirty="0">
                <a:latin typeface="Arial" charset="0"/>
                <a:ea typeface="Microsoft YaHei" pitchFamily="34" charset="-122"/>
              </a:rPr>
              <a:t>La prise en compte des principes est déterminée par les AG.</a:t>
            </a:r>
          </a:p>
          <a:p>
            <a:pPr algn="just">
              <a:spcBef>
                <a:spcPct val="0"/>
              </a:spcBef>
              <a:buNone/>
            </a:pPr>
            <a:r>
              <a:rPr lang="fr-FR" altLang="fr-FR" sz="2200" dirty="0">
                <a:latin typeface="Arial" charset="0"/>
                <a:ea typeface="Microsoft YaHei" pitchFamily="34" charset="-122"/>
              </a:rPr>
              <a:t>Elle sera donc variable d’une AG à une autre</a:t>
            </a:r>
          </a:p>
          <a:p>
            <a:pPr algn="just">
              <a:spcBef>
                <a:spcPct val="0"/>
              </a:spcBef>
              <a:buNone/>
            </a:pPr>
            <a:r>
              <a:rPr lang="fr-FR" altLang="fr-FR" sz="2200" dirty="0" smtClean="0">
                <a:latin typeface="Arial" charset="0"/>
                <a:ea typeface="Microsoft YaHei" pitchFamily="34" charset="-122"/>
              </a:rPr>
              <a:t>En </a:t>
            </a:r>
            <a:r>
              <a:rPr lang="fr-FR" altLang="fr-FR" sz="2200" dirty="0">
                <a:latin typeface="Arial" charset="0"/>
                <a:ea typeface="Microsoft YaHei" pitchFamily="34" charset="-122"/>
              </a:rPr>
              <a:t>France pour 2014-2020 : 32 PO FSE (30 régionaux et 2 nationaux)</a:t>
            </a:r>
          </a:p>
          <a:p>
            <a:pPr algn="just">
              <a:spcBef>
                <a:spcPct val="0"/>
              </a:spcBef>
              <a:buNone/>
            </a:pPr>
            <a:r>
              <a:rPr lang="fr-FR" altLang="fr-FR" sz="2200" dirty="0">
                <a:latin typeface="Arial" charset="0"/>
                <a:ea typeface="Microsoft YaHei" pitchFamily="34" charset="-122"/>
              </a:rPr>
              <a:t>Donc 32 manières de prendre en compte les principes</a:t>
            </a:r>
          </a:p>
          <a:p>
            <a:endParaRPr lang="fr-FR" dirty="0"/>
          </a:p>
        </p:txBody>
      </p:sp>
      <p:sp>
        <p:nvSpPr>
          <p:cNvPr id="7173" name="Text Box 4"/>
          <p:cNvSpPr txBox="1">
            <a:spLocks noChangeArrowheads="1"/>
          </p:cNvSpPr>
          <p:nvPr/>
        </p:nvSpPr>
        <p:spPr bwMode="auto">
          <a:xfrm>
            <a:off x="527051" y="6153151"/>
            <a:ext cx="6244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5A89350-3A4D-4247-A6E2-47ECEDBC0AE8}" type="slidenum">
              <a:rPr lang="fr-FR" altLang="fr-FR" sz="1400">
                <a:solidFill>
                  <a:srgbClr val="000000"/>
                </a:solidFill>
                <a:ea typeface="Arial Unicode MS" pitchFamily="34" charset="-128"/>
                <a:cs typeface="Arial Unicode MS" pitchFamily="34" charset="-128"/>
              </a:rPr>
              <a:pPr eaLnBrk="1" hangingPunct="1">
                <a:spcBef>
                  <a:spcPct val="0"/>
                </a:spcBef>
                <a:buFontTx/>
                <a:buNone/>
              </a:pPr>
              <a:t>8</a:t>
            </a:fld>
            <a:endParaRPr lang="fr-FR" altLang="fr-FR" sz="1400">
              <a:solidFill>
                <a:srgbClr val="000000"/>
              </a:solidFill>
              <a:ea typeface="Arial Unicode MS" pitchFamily="34" charset="-128"/>
              <a:cs typeface="Arial Unicode MS" pitchFamily="34" charset="-128"/>
            </a:endParaRPr>
          </a:p>
        </p:txBody>
      </p:sp>
      <p:sp>
        <p:nvSpPr>
          <p:cNvPr id="7" name="ZoneTexte 6"/>
          <p:cNvSpPr txBox="1"/>
          <p:nvPr/>
        </p:nvSpPr>
        <p:spPr>
          <a:xfrm>
            <a:off x="848544" y="494792"/>
            <a:ext cx="3943708"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Cadres juridiques et réglementaires</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39389555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283038" y="1339702"/>
            <a:ext cx="9625925" cy="2359725"/>
          </a:xfrm>
        </p:spPr>
        <p:txBody>
          <a:bodyPr anchor="t">
            <a:normAutofit/>
          </a:bodyPr>
          <a:lstStyle/>
          <a:p>
            <a:r>
              <a:rPr lang="fr-FR" b="1" dirty="0"/>
              <a:t>Des outils innovants en </a:t>
            </a:r>
            <a:r>
              <a:rPr lang="fr-FR" b="1" dirty="0" smtClean="0"/>
              <a:t/>
            </a:r>
            <a:br>
              <a:rPr lang="fr-FR" b="1" dirty="0" smtClean="0"/>
            </a:br>
            <a:r>
              <a:rPr lang="fr-FR" b="1" dirty="0" smtClean="0"/>
              <a:t>Bourgogne Franche-Comté </a:t>
            </a:r>
            <a:r>
              <a:rPr lang="fr-FR" dirty="0"/>
              <a:t/>
            </a:r>
            <a:br>
              <a:rPr lang="fr-FR" dirty="0"/>
            </a:br>
            <a:endParaRPr lang="fr-FR" dirty="0"/>
          </a:p>
        </p:txBody>
      </p:sp>
      <p:sp>
        <p:nvSpPr>
          <p:cNvPr id="7" name="Espace réservé du texte 6"/>
          <p:cNvSpPr>
            <a:spLocks noGrp="1"/>
          </p:cNvSpPr>
          <p:nvPr>
            <p:ph type="body" idx="1"/>
          </p:nvPr>
        </p:nvSpPr>
        <p:spPr>
          <a:xfrm>
            <a:off x="838200" y="3763927"/>
            <a:ext cx="10515600" cy="1751566"/>
          </a:xfrm>
        </p:spPr>
        <p:txBody>
          <a:bodyPr anchor="b">
            <a:normAutofit/>
          </a:bodyPr>
          <a:lstStyle/>
          <a:p>
            <a:pPr>
              <a:lnSpc>
                <a:spcPct val="150000"/>
              </a:lnSpc>
            </a:pPr>
            <a:r>
              <a:rPr lang="fr-FR" sz="2000" b="1" dirty="0"/>
              <a:t>Pierre-Olivier Charles</a:t>
            </a:r>
            <a:br>
              <a:rPr lang="fr-FR" sz="2000" b="1" dirty="0"/>
            </a:br>
            <a:r>
              <a:rPr lang="fr-FR" sz="2000" b="1" dirty="0" smtClean="0"/>
              <a:t>Conseil Régional</a:t>
            </a:r>
            <a:endParaRPr lang="fr-FR" sz="2000" b="1"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847" y="2923954"/>
            <a:ext cx="2022307" cy="1333862"/>
          </a:xfrm>
          <a:prstGeom prst="rect">
            <a:avLst/>
          </a:prstGeom>
        </p:spPr>
      </p:pic>
      <p:sp>
        <p:nvSpPr>
          <p:cNvPr id="9" name="ZoneTexte 8"/>
          <p:cNvSpPr txBox="1"/>
          <p:nvPr/>
        </p:nvSpPr>
        <p:spPr>
          <a:xfrm>
            <a:off x="848544" y="494792"/>
            <a:ext cx="4480714" cy="307777"/>
          </a:xfrm>
          <a:prstGeom prst="rect">
            <a:avLst/>
          </a:prstGeom>
          <a:noFill/>
        </p:spPr>
        <p:txBody>
          <a:bodyPr wrap="none" rtlCol="0">
            <a:spAutoFit/>
          </a:bodyPr>
          <a:lstStyle/>
          <a:p>
            <a:r>
              <a:rPr lang="fr-FR" sz="1400" dirty="0" smtClean="0">
                <a:solidFill>
                  <a:schemeClr val="bg1"/>
                </a:solidFill>
                <a:latin typeface="PreciousSansMedium" panose="00000500000000000000" pitchFamily="2" charset="0"/>
              </a:rPr>
              <a:t>Outils innovants Bourgogne Franche-Comté</a:t>
            </a:r>
            <a:endParaRPr lang="fr-FR" sz="1400" dirty="0">
              <a:solidFill>
                <a:schemeClr val="bg1"/>
              </a:solidFill>
              <a:latin typeface="PreciousSansMedium" panose="00000500000000000000" pitchFamily="2" charset="0"/>
            </a:endParaRPr>
          </a:p>
        </p:txBody>
      </p:sp>
    </p:spTree>
    <p:extLst>
      <p:ext uri="{BB962C8B-B14F-4D97-AF65-F5344CB8AC3E}">
        <p14:creationId xmlns:p14="http://schemas.microsoft.com/office/powerpoint/2010/main" val="432392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TotalTime>
  <Words>2122</Words>
  <Application>Microsoft Office PowerPoint</Application>
  <PresentationFormat>Personnalisé</PresentationFormat>
  <Paragraphs>358</Paragraphs>
  <Slides>40</Slides>
  <Notes>40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   ATELIER TECHNIQUE :  Optimiser la mise en œuvre des principes horizontaux dans les projets FSE</vt:lpstr>
      <vt:lpstr>Présentation PowerPoint</vt:lpstr>
      <vt:lpstr>Définitions réglementaires des  3 principes horizontaux</vt:lpstr>
      <vt:lpstr>1. Définitions</vt:lpstr>
      <vt:lpstr>1. Définitions</vt:lpstr>
      <vt:lpstr>2. La base règlementaire générale</vt:lpstr>
      <vt:lpstr>3.  La base règlementaire des programmes européens</vt:lpstr>
      <vt:lpstr>4. Comment faire ?</vt:lpstr>
      <vt:lpstr>Des outils innovants en  Bourgogne Franche-Comté  </vt:lpstr>
      <vt:lpstr>Un suivi axé sur trois ambitions:</vt:lpstr>
      <vt:lpstr>En pratique :</vt:lpstr>
      <vt:lpstr>Présentation PowerPoint</vt:lpstr>
      <vt:lpstr>Présentation PowerPoint</vt:lpstr>
      <vt:lpstr>Présentation PowerPoint</vt:lpstr>
      <vt:lpstr>Bonnes pratiques dans le cadre de l’instruction </vt:lpstr>
      <vt:lpstr>1. Aspects généraux</vt:lpstr>
      <vt:lpstr>De la théorie à la pratique</vt:lpstr>
      <vt:lpstr>Mécanismes de mainstreaming</vt:lpstr>
      <vt:lpstr>Actions spécifiques ou prise en compte  horizontale? </vt:lpstr>
      <vt:lpstr>Traduction opérationnelle (Ma démarche FSE)</vt:lpstr>
      <vt:lpstr> </vt:lpstr>
      <vt:lpstr>2. Développement durable  (volet environnemental uniquement) </vt:lpstr>
      <vt:lpstr>Développement durable: prise en compte dans le cadre de l’instruction</vt:lpstr>
      <vt:lpstr>Développement durable: mise en œuvre opérationnelle </vt:lpstr>
      <vt:lpstr>3. EGALITE DES CHANCES ET NON DISCRIMINATION </vt:lpstr>
      <vt:lpstr>Lutte contre les discriminations: Quelques principes</vt:lpstr>
      <vt:lpstr>Lutte contre les discriminations: mise en œuvre opérationnelle </vt:lpstr>
      <vt:lpstr>Lutte contre les discriminations: mise en œuvre opérationnelle</vt:lpstr>
      <vt:lpstr>4. EGALITE PROFESSIONNELLE ENTRE LES FEMMES ET LES HOMMES </vt:lpstr>
      <vt:lpstr>Egalité professionnelle femme-homme : Quelques principes</vt:lpstr>
      <vt:lpstr>Egalité Femmes-Hommes: mise en œuvre du principe horizontal</vt:lpstr>
      <vt:lpstr>Focus sur la prise en compte spécifique de l’égalité entre les femmes et les hommes</vt:lpstr>
      <vt:lpstr>Egalité Femmes-Hommes: de l’identification des besoins à l’identification des projets</vt:lpstr>
      <vt:lpstr> Les appels à projets Egalité spécifiques </vt:lpstr>
      <vt:lpstr>Egalité Femmes-Hommes: mise en œuvre spécifique</vt:lpstr>
      <vt:lpstr>Egalité Femmes-Hommes: Exemples de projets</vt:lpstr>
      <vt:lpstr>Egalité Femmes-Hommes: Exemples de projets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Ludivine PLESSIS</dc:creator>
  <cp:lastModifiedBy>GARNIER, Christophe (DGEFP)</cp:lastModifiedBy>
  <cp:revision>124</cp:revision>
  <cp:lastPrinted>2016-12-02T09:04:28Z</cp:lastPrinted>
  <dcterms:created xsi:type="dcterms:W3CDTF">2016-08-24T08:28:48Z</dcterms:created>
  <dcterms:modified xsi:type="dcterms:W3CDTF">2017-01-04T11:08:07Z</dcterms:modified>
</cp:coreProperties>
</file>