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8.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9.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10.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11.xml" ContentType="application/vnd.openxmlformats-officedocument.presentationml.notesSlide+xml"/>
  <Override PartName="/ppt/charts/chart29.xml" ContentType="application/vnd.openxmlformats-officedocument.drawingml.chart+xml"/>
  <Override PartName="/ppt/notesSlides/notesSlide12.xml" ContentType="application/vnd.openxmlformats-officedocument.presentationml.notesSlide+xml"/>
  <Override PartName="/ppt/charts/chart30.xml" ContentType="application/vnd.openxmlformats-officedocument.drawingml.chart+xml"/>
  <Override PartName="/ppt/notesSlides/notesSlide13.xml" ContentType="application/vnd.openxmlformats-officedocument.presentationml.notesSlide+xml"/>
  <Override PartName="/ppt/charts/chart31.xml" ContentType="application/vnd.openxmlformats-officedocument.drawingml.chart+xml"/>
  <Override PartName="/ppt/notesSlides/notesSlide14.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15.xml" ContentType="application/vnd.openxmlformats-officedocument.presentationml.notesSlide+xml"/>
  <Override PartName="/ppt/charts/chart35.xml" ContentType="application/vnd.openxmlformats-officedocument.drawingml.chart+xml"/>
  <Override PartName="/ppt/notesSlides/notesSlide16.xml" ContentType="application/vnd.openxmlformats-officedocument.presentationml.notesSlide+xml"/>
  <Override PartName="/ppt/charts/chart36.xml" ContentType="application/vnd.openxmlformats-officedocument.drawingml.chart+xml"/>
  <Override PartName="/ppt/notesSlides/notesSlide17.xml" ContentType="application/vnd.openxmlformats-officedocument.presentationml.notesSlide+xml"/>
  <Override PartName="/ppt/charts/chart37.xml" ContentType="application/vnd.openxmlformats-officedocument.drawingml.chart+xml"/>
  <Override PartName="/ppt/notesSlides/notesSlide18.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6" r:id="rId4"/>
  </p:sldMasterIdLst>
  <p:notesMasterIdLst>
    <p:notesMasterId r:id="rId76"/>
  </p:notesMasterIdLst>
  <p:sldIdLst>
    <p:sldId id="431" r:id="rId5"/>
    <p:sldId id="330" r:id="rId6"/>
    <p:sldId id="362" r:id="rId7"/>
    <p:sldId id="363" r:id="rId8"/>
    <p:sldId id="364" r:id="rId9"/>
    <p:sldId id="331" r:id="rId10"/>
    <p:sldId id="360" r:id="rId11"/>
    <p:sldId id="361" r:id="rId12"/>
    <p:sldId id="336" r:id="rId13"/>
    <p:sldId id="337" r:id="rId14"/>
    <p:sldId id="354" r:id="rId15"/>
    <p:sldId id="356" r:id="rId16"/>
    <p:sldId id="355" r:id="rId17"/>
    <p:sldId id="357" r:id="rId18"/>
    <p:sldId id="358" r:id="rId19"/>
    <p:sldId id="359"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13" r:id="rId58"/>
    <p:sldId id="414" r:id="rId59"/>
    <p:sldId id="415" r:id="rId60"/>
    <p:sldId id="416" r:id="rId61"/>
    <p:sldId id="417" r:id="rId62"/>
    <p:sldId id="418" r:id="rId63"/>
    <p:sldId id="419" r:id="rId64"/>
    <p:sldId id="420" r:id="rId65"/>
    <p:sldId id="421" r:id="rId66"/>
    <p:sldId id="422" r:id="rId67"/>
    <p:sldId id="423" r:id="rId68"/>
    <p:sldId id="424" r:id="rId69"/>
    <p:sldId id="425" r:id="rId70"/>
    <p:sldId id="426" r:id="rId71"/>
    <p:sldId id="427" r:id="rId72"/>
    <p:sldId id="428" r:id="rId73"/>
    <p:sldId id="429" r:id="rId74"/>
    <p:sldId id="430" r:id="rId75"/>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Calibri" pitchFamily="34" charset="0"/>
        <a:ea typeface="MS PGothic" pitchFamily="34" charset="-128"/>
        <a:cs typeface="Arial"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Arial" charset="0"/>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Arial" charset="0"/>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Arial" charset="0"/>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Arial" charset="0"/>
      </a:defRPr>
    </a:lvl5pPr>
    <a:lvl6pPr marL="2286000" algn="l" defTabSz="914400" rtl="0" eaLnBrk="1" latinLnBrk="0" hangingPunct="1">
      <a:defRPr kern="1200">
        <a:solidFill>
          <a:schemeClr val="tx1"/>
        </a:solidFill>
        <a:latin typeface="Calibri" pitchFamily="34" charset="0"/>
        <a:ea typeface="MS PGothic" pitchFamily="34" charset="-128"/>
        <a:cs typeface="Arial" charset="0"/>
      </a:defRPr>
    </a:lvl6pPr>
    <a:lvl7pPr marL="2743200" algn="l" defTabSz="914400" rtl="0" eaLnBrk="1" latinLnBrk="0" hangingPunct="1">
      <a:defRPr kern="1200">
        <a:solidFill>
          <a:schemeClr val="tx1"/>
        </a:solidFill>
        <a:latin typeface="Calibri" pitchFamily="34" charset="0"/>
        <a:ea typeface="MS PGothic" pitchFamily="34" charset="-128"/>
        <a:cs typeface="Arial" charset="0"/>
      </a:defRPr>
    </a:lvl7pPr>
    <a:lvl8pPr marL="3200400" algn="l" defTabSz="914400" rtl="0" eaLnBrk="1" latinLnBrk="0" hangingPunct="1">
      <a:defRPr kern="1200">
        <a:solidFill>
          <a:schemeClr val="tx1"/>
        </a:solidFill>
        <a:latin typeface="Calibri" pitchFamily="34" charset="0"/>
        <a:ea typeface="MS PGothic" pitchFamily="34" charset="-128"/>
        <a:cs typeface="Arial" charset="0"/>
      </a:defRPr>
    </a:lvl8pPr>
    <a:lvl9pPr marL="3657600" algn="l" defTabSz="914400" rtl="0" eaLnBrk="1" latinLnBrk="0" hangingPunct="1">
      <a:defRPr kern="1200">
        <a:solidFill>
          <a:schemeClr val="tx1"/>
        </a:solidFill>
        <a:latin typeface="Calibri" pitchFamily="34" charset="0"/>
        <a:ea typeface="MS PGothic"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NO, Béatrice (DGEFP)" initials="BE" lastIdx="2" clrIdx="0"/>
  <p:cmAuthor id="1" name="SAUVET, Natty (DGEFP)" initials="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30A9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0" autoAdjust="0"/>
    <p:restoredTop sz="94675" autoAdjust="0"/>
  </p:normalViewPr>
  <p:slideViewPr>
    <p:cSldViewPr>
      <p:cViewPr varScale="1">
        <p:scale>
          <a:sx n="87" d="100"/>
          <a:sy n="87" d="100"/>
        </p:scale>
        <p:origin x="18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thot.orion.gouv\DGEFP\9-SDEI\SUIVI-EVAL\2014-2020\R&#233;unions\Pr&#233;sentations_diverses\CNS13jui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thot.orion.gouv\DGEFP\9-SDEI\SUIVI-EVAL\2014-2020\R&#233;unions\Pr&#233;sentations_diverses\CNS13jui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thot.orion.gouv\DGEFP\9-SDEI\SUIVI-EVAL\2014-2020\R&#233;unions\Pr&#233;sentations_diverses\CNS13jui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rederic.guillemine\AppData\Roaming\Microsoft\Excel\CNS13juin%20(version%203).xlsb"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thot.orion.gouv\DGEFP\9-SDEI\SUIVI-EVAL\2014-2020\R&#233;unions\Pr&#233;sentations_diverses\CNS13jui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thot.orion.gouv\DGEFP\9-SDEI\SUIVI-EVAL\2014-2020\March&#233;s%20publics%202014-2020\Accord-cadre%202014-11-21\March&#233;s_subs&#233;quents\MS4_Evaluation%20d'impact%20Axe%203\participants%20axe%20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thot.orion.gouv\DGEFP\9-SDEI\SUIVI-EVAL\2014-2020\March&#233;s%20publics%202014-2020\Accord-cadre%202014-11-21\March&#233;s_subs&#233;quents\MS4_Evaluation%20d'impact%20Axe%203\Copie%20de%20participants%20axe%203.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EGOURD\Desktop\Missions%20ER\961-Axe%203%20FSE\Production\4-Donn&#233;es%20de%20travail%20par%20phase\Anal%20Particip\Analyse-Basenominative\EDATER-BaseNomPartConcat_19_0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thot.orion.gouv\DGEFP\9-SDEI\SUIVI-EVAL\2014-2020\March&#233;s%20publics%202014-2020\Accord-cadre%202014-11-21\March&#233;s_subs&#233;quents\MS4_Evaluation%20d'impact%20Axe%203\Copie%20de%20participants%20axe%20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ursule.ngouana\AppData\Local\Microsoft\Windows\Temporary%20Internet%20Files\Content.IE5\2RHQZPO2\20170424_145216_Bilans_CSF.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ursule.ngouana\Documents\20170424_145216_Bilans_CSF.xls"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2.xml.rels><?xml version="1.0" encoding="UTF-8" standalone="yes"?>
<Relationships xmlns="http://schemas.openxmlformats.org/package/2006/relationships"><Relationship Id="rId1" Type="http://schemas.openxmlformats.org/officeDocument/2006/relationships/oleObject" Target="file:///C:\Users\ursule.ngouana\AppData\Local\Microsoft\Windows\Temporary%20Internet%20Files\Content.IE5\2RHQZPO2\20170424_145216_Bilans_CSF.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ursule.ngouana\Documents\20170424_145216_Bilans_CSF.xls"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5.xml.rels><?xml version="1.0" encoding="UTF-8" standalone="yes"?>
<Relationships xmlns="http://schemas.openxmlformats.org/package/2006/relationships"><Relationship Id="rId1" Type="http://schemas.openxmlformats.org/officeDocument/2006/relationships/oleObject" Target="file:///C:\Users\ursule.ngouana\Desktop\Copie%20de%20Tab%202%20-%20PON%20FSE%20-%20Suivi%20UE%20%20programm&#233;s%20par%20axe%20et%20par%20AGD.xlsx" TargetMode="Externa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7.xml.rels><?xml version="1.0" encoding="UTF-8" standalone="yes"?>
<Relationships xmlns="http://schemas.openxmlformats.org/package/2006/relationships"><Relationship Id="rId1" Type="http://schemas.openxmlformats.org/officeDocument/2006/relationships/oleObject" Target="file:///C:\Users\ursule.ngouana\Desktop\Copie%20de%20Tab%202%20-%20PON%20FSE%20-%20Suivi%20UE%20%20programm&#233;s%20par%20axe%20et%20par%20AGD.xlsx" TargetMode="Externa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32.xml.rels><?xml version="1.0" encoding="UTF-8" standalone="yes"?>
<Relationships xmlns="http://schemas.openxmlformats.org/package/2006/relationships"><Relationship Id="rId1" Type="http://schemas.openxmlformats.org/officeDocument/2006/relationships/oleObject" Target="file:///C:\Users\ursule.ngouana\AppData\Local\Microsoft\Windows\Temporary%20Internet%20Files\Content.IE5\2RHQZPO2\20170424_145216_Bilans_CSF.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ursule.ngouana\Documents\20170424_145216_Bilans_CSF.xls" TargetMode="Externa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38.xml.rels><?xml version="1.0" encoding="UTF-8" standalone="yes"?>
<Relationships xmlns="http://schemas.openxmlformats.org/package/2006/relationships"><Relationship Id="rId1" Type="http://schemas.openxmlformats.org/officeDocument/2006/relationships/oleObject" Target="file:///C:\Users\ursule.ngouana\AppData\Local\Microsoft\Windows\Temporary%20Internet%20Files\Content.IE5\2RHQZPO2\20170424_145216_Bilans_CSF.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ursule.ngouana\Documents\20170424_145216_Bilans_CSF.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5.xml.rels><?xml version="1.0" encoding="UTF-8" standalone="yes"?>
<Relationships xmlns="http://schemas.openxmlformats.org/package/2006/relationships"><Relationship Id="rId1" Type="http://schemas.openxmlformats.org/officeDocument/2006/relationships/oleObject" Target="file:///\\thot.orion.gouv\DGEFP\9-SDEI\SUIVI-EVAL\2014-2020\R&#233;unions\Pr&#233;sentations_diverses\CNS13jui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hot.orion.gouv\DGEFP\9-SDEI\SUIVI-EVAL\2014-2020\R&#233;unions\Pr&#233;sentations_diverses\CNS13jui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thot.orion.gouv\DGEFP\9-SDEI\SUIVI-EVAL\2014-2020\R&#233;unions\Pr&#233;sentations_diverses\CNS13jui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thot.orion.gouv\DGEFP\9-SDEI\SUIVI-EVAL\2014-2020\R&#233;unions\Pr&#233;sentations_diverses\CNS13jui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thot.orion.gouv\DGEFP\9-SDEI\SUIVI-EVAL\2014-2020\R&#233;unions\Pr&#233;sentations_diverses\CNS13ju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Participants entrés dans les opérations</a:t>
            </a:r>
          </a:p>
        </c:rich>
      </c:tx>
      <c:overlay val="0"/>
    </c:title>
    <c:autoTitleDeleted val="0"/>
    <c:plotArea>
      <c:layout/>
      <c:barChart>
        <c:barDir val="col"/>
        <c:grouping val="stacked"/>
        <c:varyColors val="0"/>
        <c:ser>
          <c:idx val="0"/>
          <c:order val="0"/>
          <c:tx>
            <c:strRef>
              <c:f>Feuil3!$A$5</c:f>
              <c:strCache>
                <c:ptCount val="1"/>
                <c:pt idx="0">
                  <c:v>Femmes </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Feuil3!$B$3:$E$3</c:f>
              <c:strCache>
                <c:ptCount val="4"/>
                <c:pt idx="0">
                  <c:v>OT 8</c:v>
                </c:pt>
                <c:pt idx="1">
                  <c:v>OT 9</c:v>
                </c:pt>
                <c:pt idx="2">
                  <c:v>OT 10</c:v>
                </c:pt>
                <c:pt idx="3">
                  <c:v>Total</c:v>
                </c:pt>
              </c:strCache>
            </c:strRef>
          </c:cat>
          <c:val>
            <c:numRef>
              <c:f>Feuil3!$B$5:$E$5</c:f>
              <c:numCache>
                <c:formatCode>_-* #,##0\ _€_-;\-* #,##0\ _€_-;_-* "-"??\ _€_-;_-@_-</c:formatCode>
                <c:ptCount val="4"/>
                <c:pt idx="0">
                  <c:v>584093</c:v>
                </c:pt>
                <c:pt idx="1">
                  <c:v>856989</c:v>
                </c:pt>
                <c:pt idx="2">
                  <c:v>197720</c:v>
                </c:pt>
                <c:pt idx="3">
                  <c:v>1638802</c:v>
                </c:pt>
              </c:numCache>
            </c:numRef>
          </c:val>
        </c:ser>
        <c:ser>
          <c:idx val="1"/>
          <c:order val="1"/>
          <c:tx>
            <c:strRef>
              <c:f>Feuil3!$A$6</c:f>
              <c:strCache>
                <c:ptCount val="1"/>
                <c:pt idx="0">
                  <c:v>Hommes</c:v>
                </c:pt>
              </c:strCache>
            </c:strRef>
          </c:tx>
          <c:invertIfNegative val="0"/>
          <c:dLbls>
            <c:numFmt formatCode="#,##0" sourceLinked="0"/>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Feuil3!$B$3:$E$3</c:f>
              <c:strCache>
                <c:ptCount val="4"/>
                <c:pt idx="0">
                  <c:v>OT 8</c:v>
                </c:pt>
                <c:pt idx="1">
                  <c:v>OT 9</c:v>
                </c:pt>
                <c:pt idx="2">
                  <c:v>OT 10</c:v>
                </c:pt>
                <c:pt idx="3">
                  <c:v>Total</c:v>
                </c:pt>
              </c:strCache>
            </c:strRef>
          </c:cat>
          <c:val>
            <c:numRef>
              <c:f>Feuil3!$B$6:$E$6</c:f>
              <c:numCache>
                <c:formatCode>_-* #,##0\ _€_-;\-* #,##0\ _€_-;_-* "-"??\ _€_-;_-@_-</c:formatCode>
                <c:ptCount val="4"/>
                <c:pt idx="0">
                  <c:v>648483</c:v>
                </c:pt>
                <c:pt idx="1">
                  <c:v>891933</c:v>
                </c:pt>
                <c:pt idx="2">
                  <c:v>226589</c:v>
                </c:pt>
                <c:pt idx="3">
                  <c:v>1767005</c:v>
                </c:pt>
              </c:numCache>
            </c:numRef>
          </c:val>
        </c:ser>
        <c:dLbls>
          <c:showLegendKey val="0"/>
          <c:showVal val="1"/>
          <c:showCatName val="0"/>
          <c:showSerName val="0"/>
          <c:showPercent val="0"/>
          <c:showBubbleSize val="0"/>
        </c:dLbls>
        <c:gapWidth val="150"/>
        <c:overlap val="100"/>
        <c:axId val="146385632"/>
        <c:axId val="146382496"/>
      </c:barChart>
      <c:catAx>
        <c:axId val="146385632"/>
        <c:scaling>
          <c:orientation val="minMax"/>
        </c:scaling>
        <c:delete val="0"/>
        <c:axPos val="b"/>
        <c:numFmt formatCode="General" sourceLinked="0"/>
        <c:majorTickMark val="out"/>
        <c:minorTickMark val="none"/>
        <c:tickLblPos val="nextTo"/>
        <c:crossAx val="146382496"/>
        <c:crosses val="autoZero"/>
        <c:auto val="1"/>
        <c:lblAlgn val="ctr"/>
        <c:lblOffset val="100"/>
        <c:noMultiLvlLbl val="0"/>
      </c:catAx>
      <c:valAx>
        <c:axId val="146382496"/>
        <c:scaling>
          <c:orientation val="minMax"/>
        </c:scaling>
        <c:delete val="0"/>
        <c:axPos val="l"/>
        <c:majorGridlines/>
        <c:numFmt formatCode="_-* #,##0\ _€_-;\-* #,##0\ _€_-;_-* &quot;-&quot;??\ _€_-;_-@_-" sourceLinked="1"/>
        <c:majorTickMark val="out"/>
        <c:minorTickMark val="none"/>
        <c:tickLblPos val="nextTo"/>
        <c:crossAx val="146385632"/>
        <c:crosses val="autoZero"/>
        <c:crossBetween val="between"/>
      </c:valAx>
    </c:plotArea>
    <c:legend>
      <c:legendPos val="b"/>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a:t>PI 8.5</a:t>
            </a:r>
          </a:p>
        </c:rich>
      </c:tx>
      <c:overlay val="0"/>
    </c:title>
    <c:autoTitleDeleted val="0"/>
    <c:plotArea>
      <c:layout>
        <c:manualLayout>
          <c:layoutTarget val="inner"/>
          <c:xMode val="edge"/>
          <c:yMode val="edge"/>
          <c:x val="0.14103018372703413"/>
          <c:y val="0.12385425780110818"/>
          <c:w val="0.65793653094651228"/>
          <c:h val="0.71680680535980312"/>
        </c:manualLayout>
      </c:layout>
      <c:barChart>
        <c:barDir val="col"/>
        <c:grouping val="percentStacked"/>
        <c:varyColors val="0"/>
        <c:ser>
          <c:idx val="0"/>
          <c:order val="0"/>
          <c:tx>
            <c:strRef>
              <c:f>Feuil2!$A$22</c:f>
              <c:strCache>
                <c:ptCount val="1"/>
                <c:pt idx="0">
                  <c:v>En emploi</c:v>
                </c:pt>
              </c:strCache>
            </c:strRef>
          </c:tx>
          <c:invertIfNegative val="0"/>
          <c:dLbls>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c:v>
                  </c:pt>
                </c:lvl>
              </c:multiLvlStrCache>
            </c:multiLvlStrRef>
          </c:cat>
          <c:val>
            <c:numRef>
              <c:f>Feuil2!$B$22:$E$22</c:f>
              <c:numCache>
                <c:formatCode>0.0%</c:formatCode>
                <c:ptCount val="4"/>
                <c:pt idx="0" formatCode="0.00%">
                  <c:v>0.45200000000000001</c:v>
                </c:pt>
                <c:pt idx="1">
                  <c:v>0.52</c:v>
                </c:pt>
                <c:pt idx="2" formatCode="0%">
                  <c:v>0.51</c:v>
                </c:pt>
                <c:pt idx="3" formatCode="0%">
                  <c:v>0.86</c:v>
                </c:pt>
              </c:numCache>
            </c:numRef>
          </c:val>
        </c:ser>
        <c:ser>
          <c:idx val="1"/>
          <c:order val="1"/>
          <c:tx>
            <c:strRef>
              <c:f>Feuil2!$A$23</c:f>
              <c:strCache>
                <c:ptCount val="1"/>
                <c:pt idx="0">
                  <c:v>Chômeur</c:v>
                </c:pt>
              </c:strCache>
            </c:strRef>
          </c:tx>
          <c:invertIfNegative val="0"/>
          <c:dLbls>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c:v>
                  </c:pt>
                </c:lvl>
              </c:multiLvlStrCache>
            </c:multiLvlStrRef>
          </c:cat>
          <c:val>
            <c:numRef>
              <c:f>Feuil2!$B$23:$E$23</c:f>
              <c:numCache>
                <c:formatCode>0.0%</c:formatCode>
                <c:ptCount val="4"/>
                <c:pt idx="0" formatCode="0.00%">
                  <c:v>0.54200000000000004</c:v>
                </c:pt>
                <c:pt idx="1">
                  <c:v>0.32700000000000001</c:v>
                </c:pt>
                <c:pt idx="2" formatCode="0%">
                  <c:v>0.36</c:v>
                </c:pt>
                <c:pt idx="3" formatCode="0%">
                  <c:v>0.09</c:v>
                </c:pt>
              </c:numCache>
            </c:numRef>
          </c:val>
        </c:ser>
        <c:ser>
          <c:idx val="2"/>
          <c:order val="2"/>
          <c:tx>
            <c:strRef>
              <c:f>Feuil2!$A$24</c:f>
              <c:strCache>
                <c:ptCount val="1"/>
                <c:pt idx="0">
                  <c:v>Inactif</c:v>
                </c:pt>
              </c:strCache>
            </c:strRef>
          </c:tx>
          <c:invertIfNegative val="0"/>
          <c:dLbls>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c:v>
                  </c:pt>
                </c:lvl>
              </c:multiLvlStrCache>
            </c:multiLvlStrRef>
          </c:cat>
          <c:val>
            <c:numRef>
              <c:f>Feuil2!$B$24:$E$24</c:f>
              <c:numCache>
                <c:formatCode>0.0%</c:formatCode>
                <c:ptCount val="4"/>
                <c:pt idx="0" formatCode="0.00%">
                  <c:v>6.0000000000000001E-3</c:v>
                </c:pt>
                <c:pt idx="1">
                  <c:v>5.8000000000000003E-2</c:v>
                </c:pt>
                <c:pt idx="2" formatCode="0.00%">
                  <c:v>0.05</c:v>
                </c:pt>
                <c:pt idx="3" formatCode="0%">
                  <c:v>0.02</c:v>
                </c:pt>
              </c:numCache>
            </c:numRef>
          </c:val>
        </c:ser>
        <c:ser>
          <c:idx val="3"/>
          <c:order val="3"/>
          <c:tx>
            <c:strRef>
              <c:f>Feuil2!$A$25</c:f>
              <c:strCache>
                <c:ptCount val="1"/>
                <c:pt idx="0">
                  <c:v>Etudes ou formation</c:v>
                </c:pt>
              </c:strCache>
            </c:strRef>
          </c:tx>
          <c:invertIfNegative val="0"/>
          <c:dLbls>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c:v>
                  </c:pt>
                </c:lvl>
              </c:multiLvlStrCache>
            </c:multiLvlStrRef>
          </c:cat>
          <c:val>
            <c:numRef>
              <c:f>Feuil2!$B$25:$E$25</c:f>
              <c:numCache>
                <c:formatCode>0.0%</c:formatCode>
                <c:ptCount val="4"/>
                <c:pt idx="1">
                  <c:v>9.5000000000000001E-2</c:v>
                </c:pt>
                <c:pt idx="2" formatCode="0%">
                  <c:v>0.08</c:v>
                </c:pt>
              </c:numCache>
            </c:numRef>
          </c:val>
        </c:ser>
        <c:dLbls>
          <c:showLegendKey val="0"/>
          <c:showVal val="0"/>
          <c:showCatName val="0"/>
          <c:showSerName val="0"/>
          <c:showPercent val="0"/>
          <c:showBubbleSize val="0"/>
        </c:dLbls>
        <c:gapWidth val="150"/>
        <c:overlap val="100"/>
        <c:axId val="220050552"/>
        <c:axId val="220050944"/>
      </c:barChart>
      <c:catAx>
        <c:axId val="220050552"/>
        <c:scaling>
          <c:orientation val="minMax"/>
        </c:scaling>
        <c:delete val="0"/>
        <c:axPos val="b"/>
        <c:numFmt formatCode="General" sourceLinked="0"/>
        <c:majorTickMark val="none"/>
        <c:minorTickMark val="none"/>
        <c:tickLblPos val="nextTo"/>
        <c:txPr>
          <a:bodyPr/>
          <a:lstStyle/>
          <a:p>
            <a:pPr>
              <a:defRPr b="1"/>
            </a:pPr>
            <a:endParaRPr lang="fr-FR"/>
          </a:p>
        </c:txPr>
        <c:crossAx val="220050944"/>
        <c:crosses val="autoZero"/>
        <c:auto val="1"/>
        <c:lblAlgn val="ctr"/>
        <c:lblOffset val="100"/>
        <c:noMultiLvlLbl val="0"/>
      </c:catAx>
      <c:valAx>
        <c:axId val="220050944"/>
        <c:scaling>
          <c:orientation val="minMax"/>
        </c:scaling>
        <c:delete val="0"/>
        <c:axPos val="l"/>
        <c:majorGridlines/>
        <c:numFmt formatCode="0%" sourceLinked="1"/>
        <c:majorTickMark val="none"/>
        <c:minorTickMark val="none"/>
        <c:tickLblPos val="nextTo"/>
        <c:crossAx val="220050552"/>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Feuil1!$N$20</c:f>
              <c:strCache>
                <c:ptCount val="1"/>
                <c:pt idx="0">
                  <c:v>handicap</c:v>
                </c:pt>
              </c:strCache>
            </c:strRef>
          </c:tx>
          <c:spPr>
            <a:solidFill>
              <a:schemeClr val="accent1">
                <a:lumMod val="20000"/>
                <a:lumOff val="80000"/>
              </a:schemeClr>
            </a:solidFill>
            <a:ln>
              <a:solidFill>
                <a:schemeClr val="accent1">
                  <a:lumMod val="20000"/>
                  <a:lumOff val="80000"/>
                </a:schemeClr>
              </a:solidFill>
            </a:ln>
          </c:spPr>
          <c:invertIfNegative val="0"/>
          <c:val>
            <c:numRef>
              <c:f>Feuil1!$Q$20</c:f>
              <c:numCache>
                <c:formatCode>0.0%</c:formatCode>
                <c:ptCount val="1"/>
                <c:pt idx="0">
                  <c:v>7.8623362061703547E-2</c:v>
                </c:pt>
              </c:numCache>
            </c:numRef>
          </c:val>
        </c:ser>
        <c:ser>
          <c:idx val="1"/>
          <c:order val="1"/>
          <c:tx>
            <c:strRef>
              <c:f>Feuil1!$N$25</c:f>
              <c:strCache>
                <c:ptCount val="1"/>
                <c:pt idx="0">
                  <c:v>minima sociaux</c:v>
                </c:pt>
              </c:strCache>
            </c:strRef>
          </c:tx>
          <c:spPr>
            <a:solidFill>
              <a:schemeClr val="tx2">
                <a:lumMod val="40000"/>
                <a:lumOff val="60000"/>
              </a:schemeClr>
            </a:solidFill>
            <a:ln>
              <a:solidFill>
                <a:schemeClr val="accent1"/>
              </a:solidFill>
            </a:ln>
          </c:spPr>
          <c:invertIfNegative val="0"/>
          <c:val>
            <c:numRef>
              <c:f>Feuil1!$Q$25</c:f>
              <c:numCache>
                <c:formatCode>0.0%</c:formatCode>
                <c:ptCount val="1"/>
                <c:pt idx="0">
                  <c:v>0.73939987654457195</c:v>
                </c:pt>
              </c:numCache>
            </c:numRef>
          </c:val>
        </c:ser>
        <c:ser>
          <c:idx val="2"/>
          <c:order val="2"/>
          <c:tx>
            <c:strRef>
              <c:f>Feuil1!$N$30</c:f>
              <c:strCache>
                <c:ptCount val="1"/>
                <c:pt idx="0">
                  <c:v>sdf</c:v>
                </c:pt>
              </c:strCache>
            </c:strRef>
          </c:tx>
          <c:spPr>
            <a:solidFill>
              <a:schemeClr val="tx2">
                <a:lumMod val="60000"/>
                <a:lumOff val="40000"/>
              </a:schemeClr>
            </a:solidFill>
          </c:spPr>
          <c:invertIfNegative val="0"/>
          <c:val>
            <c:numRef>
              <c:f>Feuil1!$Q$30</c:f>
              <c:numCache>
                <c:formatCode>0.0%</c:formatCode>
                <c:ptCount val="1"/>
                <c:pt idx="0">
                  <c:v>8.2929006045186035E-2</c:v>
                </c:pt>
              </c:numCache>
            </c:numRef>
          </c:val>
        </c:ser>
        <c:ser>
          <c:idx val="3"/>
          <c:order val="3"/>
          <c:tx>
            <c:strRef>
              <c:f>Feuil1!$N$35</c:f>
              <c:strCache>
                <c:ptCount val="1"/>
                <c:pt idx="0">
                  <c:v>origine étrangère</c:v>
                </c:pt>
              </c:strCache>
            </c:strRef>
          </c:tx>
          <c:spPr>
            <a:solidFill>
              <a:schemeClr val="tx2">
                <a:lumMod val="75000"/>
              </a:schemeClr>
            </a:solidFill>
          </c:spPr>
          <c:invertIfNegative val="0"/>
          <c:val>
            <c:numRef>
              <c:f>Feuil1!$Q$35</c:f>
              <c:numCache>
                <c:formatCode>0.0%</c:formatCode>
                <c:ptCount val="1"/>
                <c:pt idx="0">
                  <c:v>0.39349330130291199</c:v>
                </c:pt>
              </c:numCache>
            </c:numRef>
          </c:val>
        </c:ser>
        <c:ser>
          <c:idx val="4"/>
          <c:order val="4"/>
          <c:tx>
            <c:strRef>
              <c:f>Feuil1!$N$40</c:f>
              <c:strCache>
                <c:ptCount val="1"/>
                <c:pt idx="0">
                  <c:v>né à l'étranger</c:v>
                </c:pt>
              </c:strCache>
            </c:strRef>
          </c:tx>
          <c:spPr>
            <a:solidFill>
              <a:schemeClr val="accent6">
                <a:lumMod val="20000"/>
                <a:lumOff val="80000"/>
              </a:schemeClr>
            </a:solidFill>
          </c:spPr>
          <c:invertIfNegative val="0"/>
          <c:val>
            <c:numRef>
              <c:f>Feuil1!$Q$40</c:f>
              <c:numCache>
                <c:formatCode>0.0%</c:formatCode>
                <c:ptCount val="1"/>
                <c:pt idx="0">
                  <c:v>0.31758417647793591</c:v>
                </c:pt>
              </c:numCache>
            </c:numRef>
          </c:val>
        </c:ser>
        <c:ser>
          <c:idx val="5"/>
          <c:order val="5"/>
          <c:tx>
            <c:strRef>
              <c:f>Feuil1!$N$43</c:f>
              <c:strCache>
                <c:ptCount val="1"/>
                <c:pt idx="0">
                  <c:v>qpv</c:v>
                </c:pt>
              </c:strCache>
            </c:strRef>
          </c:tx>
          <c:spPr>
            <a:solidFill>
              <a:schemeClr val="accent6">
                <a:lumMod val="60000"/>
                <a:lumOff val="40000"/>
              </a:schemeClr>
            </a:solidFill>
          </c:spPr>
          <c:invertIfNegative val="0"/>
          <c:val>
            <c:numRef>
              <c:f>Feuil1!$Q$43</c:f>
              <c:numCache>
                <c:formatCode>0.00%</c:formatCode>
                <c:ptCount val="1"/>
                <c:pt idx="0">
                  <c:v>0.22900000000000001</c:v>
                </c:pt>
              </c:numCache>
            </c:numRef>
          </c:val>
        </c:ser>
        <c:dLbls>
          <c:showLegendKey val="0"/>
          <c:showVal val="0"/>
          <c:showCatName val="0"/>
          <c:showSerName val="0"/>
          <c:showPercent val="0"/>
          <c:showBubbleSize val="0"/>
        </c:dLbls>
        <c:gapWidth val="150"/>
        <c:axId val="220055256"/>
        <c:axId val="221708824"/>
      </c:barChart>
      <c:catAx>
        <c:axId val="220055256"/>
        <c:scaling>
          <c:orientation val="minMax"/>
        </c:scaling>
        <c:delete val="1"/>
        <c:axPos val="b"/>
        <c:majorTickMark val="none"/>
        <c:minorTickMark val="none"/>
        <c:tickLblPos val="nextTo"/>
        <c:crossAx val="221708824"/>
        <c:crosses val="autoZero"/>
        <c:auto val="1"/>
        <c:lblAlgn val="ctr"/>
        <c:lblOffset val="100"/>
        <c:noMultiLvlLbl val="0"/>
      </c:catAx>
      <c:valAx>
        <c:axId val="221708824"/>
        <c:scaling>
          <c:orientation val="minMax"/>
        </c:scaling>
        <c:delete val="0"/>
        <c:axPos val="l"/>
        <c:majorGridlines/>
        <c:numFmt formatCode="0%" sourceLinked="0"/>
        <c:majorTickMark val="none"/>
        <c:minorTickMark val="none"/>
        <c:tickLblPos val="nextTo"/>
        <c:crossAx val="220055256"/>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a:t>PI 9.1</a:t>
            </a:r>
          </a:p>
        </c:rich>
      </c:tx>
      <c:overlay val="0"/>
    </c:title>
    <c:autoTitleDeleted val="0"/>
    <c:plotArea>
      <c:layout/>
      <c:barChart>
        <c:barDir val="col"/>
        <c:grouping val="percentStacked"/>
        <c:varyColors val="0"/>
        <c:ser>
          <c:idx val="0"/>
          <c:order val="0"/>
          <c:tx>
            <c:strRef>
              <c:f>Feuil2!$A$41</c:f>
              <c:strCache>
                <c:ptCount val="1"/>
                <c:pt idx="0">
                  <c:v>En emploi</c:v>
                </c:pt>
              </c:strCache>
            </c:strRef>
          </c:tx>
          <c:invertIfNegative val="0"/>
          <c:dLbls>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c:v>
                  </c:pt>
                </c:lvl>
              </c:multiLvlStrCache>
            </c:multiLvlStrRef>
          </c:cat>
          <c:val>
            <c:numRef>
              <c:f>Feuil2!$B$41:$E$41</c:f>
              <c:numCache>
                <c:formatCode>0.0%</c:formatCode>
                <c:ptCount val="4"/>
                <c:pt idx="0">
                  <c:v>0.17</c:v>
                </c:pt>
                <c:pt idx="1">
                  <c:v>0.215</c:v>
                </c:pt>
                <c:pt idx="2">
                  <c:v>0.38</c:v>
                </c:pt>
                <c:pt idx="3">
                  <c:v>0.63</c:v>
                </c:pt>
              </c:numCache>
            </c:numRef>
          </c:val>
        </c:ser>
        <c:ser>
          <c:idx val="1"/>
          <c:order val="1"/>
          <c:tx>
            <c:strRef>
              <c:f>Feuil2!$A$42</c:f>
              <c:strCache>
                <c:ptCount val="1"/>
                <c:pt idx="0">
                  <c:v>Chômeur</c:v>
                </c:pt>
              </c:strCache>
            </c:strRef>
          </c:tx>
          <c:invertIfNegative val="0"/>
          <c:dLbls>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c:v>
                  </c:pt>
                </c:lvl>
              </c:multiLvlStrCache>
            </c:multiLvlStrRef>
          </c:cat>
          <c:val>
            <c:numRef>
              <c:f>Feuil2!$B$42:$E$42</c:f>
              <c:numCache>
                <c:formatCode>0.0%</c:formatCode>
                <c:ptCount val="4"/>
                <c:pt idx="0">
                  <c:v>0.503</c:v>
                </c:pt>
                <c:pt idx="1">
                  <c:v>0.52400000000000002</c:v>
                </c:pt>
                <c:pt idx="2">
                  <c:v>0.47</c:v>
                </c:pt>
                <c:pt idx="3">
                  <c:v>0.26</c:v>
                </c:pt>
              </c:numCache>
            </c:numRef>
          </c:val>
        </c:ser>
        <c:ser>
          <c:idx val="2"/>
          <c:order val="2"/>
          <c:tx>
            <c:strRef>
              <c:f>Feuil2!$A$43</c:f>
              <c:strCache>
                <c:ptCount val="1"/>
                <c:pt idx="0">
                  <c:v>Inactif</c:v>
                </c:pt>
              </c:strCache>
            </c:strRef>
          </c:tx>
          <c:invertIfNegative val="0"/>
          <c:dLbls>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c:v>
                  </c:pt>
                </c:lvl>
              </c:multiLvlStrCache>
            </c:multiLvlStrRef>
          </c:cat>
          <c:val>
            <c:numRef>
              <c:f>Feuil2!$B$43:$E$43</c:f>
              <c:numCache>
                <c:formatCode>0.0%</c:formatCode>
                <c:ptCount val="4"/>
                <c:pt idx="0">
                  <c:v>0.32700000000000001</c:v>
                </c:pt>
                <c:pt idx="1">
                  <c:v>0.2</c:v>
                </c:pt>
                <c:pt idx="2" formatCode="0.00%">
                  <c:v>9.0000000000000024E-2</c:v>
                </c:pt>
                <c:pt idx="3" formatCode="0.00%">
                  <c:v>6.9999999999999979E-2</c:v>
                </c:pt>
              </c:numCache>
            </c:numRef>
          </c:val>
        </c:ser>
        <c:ser>
          <c:idx val="3"/>
          <c:order val="3"/>
          <c:tx>
            <c:strRef>
              <c:f>Feuil2!$A$44</c:f>
              <c:strCache>
                <c:ptCount val="1"/>
                <c:pt idx="0">
                  <c:v>Etudes ou formation</c:v>
                </c:pt>
              </c:strCache>
            </c:strRef>
          </c:tx>
          <c:invertIfNegative val="0"/>
          <c:dLbls>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c:v>
                  </c:pt>
                </c:lvl>
              </c:multiLvlStrCache>
            </c:multiLvlStrRef>
          </c:cat>
          <c:val>
            <c:numRef>
              <c:f>Feuil2!$B$44:$E$44</c:f>
              <c:numCache>
                <c:formatCode>0.0%</c:formatCode>
                <c:ptCount val="4"/>
                <c:pt idx="1">
                  <c:v>6.0999999999999999E-2</c:v>
                </c:pt>
                <c:pt idx="2">
                  <c:v>0.06</c:v>
                </c:pt>
                <c:pt idx="3">
                  <c:v>0.04</c:v>
                </c:pt>
              </c:numCache>
            </c:numRef>
          </c:val>
        </c:ser>
        <c:dLbls>
          <c:showLegendKey val="0"/>
          <c:showVal val="0"/>
          <c:showCatName val="0"/>
          <c:showSerName val="0"/>
          <c:showPercent val="0"/>
          <c:showBubbleSize val="0"/>
        </c:dLbls>
        <c:gapWidth val="55"/>
        <c:overlap val="100"/>
        <c:axId val="221709216"/>
        <c:axId val="221714704"/>
      </c:barChart>
      <c:catAx>
        <c:axId val="221709216"/>
        <c:scaling>
          <c:orientation val="minMax"/>
        </c:scaling>
        <c:delete val="0"/>
        <c:axPos val="b"/>
        <c:numFmt formatCode="General" sourceLinked="0"/>
        <c:majorTickMark val="none"/>
        <c:minorTickMark val="none"/>
        <c:tickLblPos val="nextTo"/>
        <c:txPr>
          <a:bodyPr/>
          <a:lstStyle/>
          <a:p>
            <a:pPr>
              <a:defRPr b="1"/>
            </a:pPr>
            <a:endParaRPr lang="fr-FR"/>
          </a:p>
        </c:txPr>
        <c:crossAx val="221714704"/>
        <c:crosses val="autoZero"/>
        <c:auto val="1"/>
        <c:lblAlgn val="ctr"/>
        <c:lblOffset val="100"/>
        <c:noMultiLvlLbl val="0"/>
      </c:catAx>
      <c:valAx>
        <c:axId val="221714704"/>
        <c:scaling>
          <c:orientation val="minMax"/>
        </c:scaling>
        <c:delete val="0"/>
        <c:axPos val="l"/>
        <c:majorGridlines/>
        <c:numFmt formatCode="0%" sourceLinked="1"/>
        <c:majorTickMark val="none"/>
        <c:minorTickMark val="none"/>
        <c:tickLblPos val="nextTo"/>
        <c:crossAx val="221709216"/>
        <c:crosses val="autoZero"/>
        <c:crossBetween val="between"/>
      </c:valAx>
    </c:plotArea>
    <c:legend>
      <c:legendPos val="r"/>
      <c:layout>
        <c:manualLayout>
          <c:xMode val="edge"/>
          <c:yMode val="edge"/>
          <c:x val="0.84559407929033525"/>
          <c:y val="0.43871347894718887"/>
          <c:w val="0.15139106101221422"/>
          <c:h val="0.18992280997732988"/>
        </c:manualLayout>
      </c:layout>
      <c:overlay val="0"/>
      <c:txPr>
        <a:bodyPr/>
        <a:lstStyle/>
        <a:p>
          <a:pPr>
            <a:defRPr b="1"/>
          </a:pPr>
          <a:endParaRPr lang="fr-FR"/>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'[CNS13juin (version 3).xlsb]Feuil1'!$N$20</c:f>
              <c:strCache>
                <c:ptCount val="1"/>
                <c:pt idx="0">
                  <c:v>handicap</c:v>
                </c:pt>
              </c:strCache>
            </c:strRef>
          </c:tx>
          <c:spPr>
            <a:solidFill>
              <a:schemeClr val="accent1">
                <a:lumMod val="20000"/>
                <a:lumOff val="80000"/>
              </a:schemeClr>
            </a:solidFill>
            <a:ln>
              <a:solidFill>
                <a:schemeClr val="accent1">
                  <a:lumMod val="20000"/>
                  <a:lumOff val="80000"/>
                </a:schemeClr>
              </a:solidFill>
            </a:ln>
          </c:spPr>
          <c:invertIfNegative val="0"/>
          <c:val>
            <c:numRef>
              <c:f>'[CNS13juin (version 3).xlsb]Feuil1'!$R$20</c:f>
              <c:numCache>
                <c:formatCode>0.0%</c:formatCode>
                <c:ptCount val="1"/>
                <c:pt idx="0">
                  <c:v>2.1027506251420778E-2</c:v>
                </c:pt>
              </c:numCache>
            </c:numRef>
          </c:val>
        </c:ser>
        <c:ser>
          <c:idx val="1"/>
          <c:order val="1"/>
          <c:tx>
            <c:strRef>
              <c:f>'[CNS13juin (version 3).xlsb]Feuil1'!$N$25</c:f>
              <c:strCache>
                <c:ptCount val="1"/>
                <c:pt idx="0">
                  <c:v>minima sociaux</c:v>
                </c:pt>
              </c:strCache>
            </c:strRef>
          </c:tx>
          <c:spPr>
            <a:solidFill>
              <a:schemeClr val="tx2">
                <a:lumMod val="40000"/>
                <a:lumOff val="60000"/>
              </a:schemeClr>
            </a:solidFill>
            <a:ln>
              <a:solidFill>
                <a:schemeClr val="accent1"/>
              </a:solidFill>
            </a:ln>
          </c:spPr>
          <c:invertIfNegative val="0"/>
          <c:val>
            <c:numRef>
              <c:f>'[CNS13juin (version 3).xlsb]Feuil1'!$R$25</c:f>
              <c:numCache>
                <c:formatCode>0.0%</c:formatCode>
                <c:ptCount val="1"/>
                <c:pt idx="0">
                  <c:v>5.4245112890427757E-2</c:v>
                </c:pt>
              </c:numCache>
            </c:numRef>
          </c:val>
        </c:ser>
        <c:ser>
          <c:idx val="2"/>
          <c:order val="2"/>
          <c:tx>
            <c:strRef>
              <c:f>'[CNS13juin (version 3).xlsb]Feuil1'!$N$30</c:f>
              <c:strCache>
                <c:ptCount val="1"/>
                <c:pt idx="0">
                  <c:v>sdf</c:v>
                </c:pt>
              </c:strCache>
            </c:strRef>
          </c:tx>
          <c:spPr>
            <a:solidFill>
              <a:schemeClr val="tx2">
                <a:lumMod val="60000"/>
                <a:lumOff val="40000"/>
              </a:schemeClr>
            </a:solidFill>
          </c:spPr>
          <c:invertIfNegative val="0"/>
          <c:val>
            <c:numRef>
              <c:f>'[CNS13juin (version 3).xlsb]Feuil1'!$R$30</c:f>
              <c:numCache>
                <c:formatCode>0.0%</c:formatCode>
                <c:ptCount val="1"/>
                <c:pt idx="0">
                  <c:v>4.4870141830908088E-2</c:v>
                </c:pt>
              </c:numCache>
            </c:numRef>
          </c:val>
        </c:ser>
        <c:ser>
          <c:idx val="3"/>
          <c:order val="3"/>
          <c:tx>
            <c:strRef>
              <c:f>'[CNS13juin (version 3).xlsb]Feuil1'!$N$35</c:f>
              <c:strCache>
                <c:ptCount val="1"/>
                <c:pt idx="0">
                  <c:v>origine étrangère</c:v>
                </c:pt>
              </c:strCache>
            </c:strRef>
          </c:tx>
          <c:spPr>
            <a:solidFill>
              <a:schemeClr val="tx2">
                <a:lumMod val="75000"/>
              </a:schemeClr>
            </a:solidFill>
          </c:spPr>
          <c:invertIfNegative val="0"/>
          <c:val>
            <c:numRef>
              <c:f>'[CNS13juin (version 3).xlsb]Feuil1'!$R$35</c:f>
              <c:numCache>
                <c:formatCode>0.0%</c:formatCode>
                <c:ptCount val="1"/>
                <c:pt idx="0">
                  <c:v>0.23208926669832153</c:v>
                </c:pt>
              </c:numCache>
            </c:numRef>
          </c:val>
        </c:ser>
        <c:ser>
          <c:idx val="4"/>
          <c:order val="4"/>
          <c:tx>
            <c:strRef>
              <c:f>'[CNS13juin (version 3).xlsb]Feuil1'!$N$40</c:f>
              <c:strCache>
                <c:ptCount val="1"/>
                <c:pt idx="0">
                  <c:v>né à l'étranger</c:v>
                </c:pt>
              </c:strCache>
            </c:strRef>
          </c:tx>
          <c:spPr>
            <a:solidFill>
              <a:schemeClr val="accent6">
                <a:lumMod val="20000"/>
                <a:lumOff val="80000"/>
              </a:schemeClr>
            </a:solidFill>
          </c:spPr>
          <c:invertIfNegative val="0"/>
          <c:val>
            <c:numRef>
              <c:f>'[CNS13juin (version 3).xlsb]Feuil1'!$R$40</c:f>
              <c:numCache>
                <c:formatCode>0.0%</c:formatCode>
                <c:ptCount val="1"/>
                <c:pt idx="0">
                  <c:v>9.3006482559655185E-2</c:v>
                </c:pt>
              </c:numCache>
            </c:numRef>
          </c:val>
        </c:ser>
        <c:ser>
          <c:idx val="5"/>
          <c:order val="5"/>
          <c:tx>
            <c:strRef>
              <c:f>'[CNS13juin (version 3).xlsb]Feuil1'!$N$43</c:f>
              <c:strCache>
                <c:ptCount val="1"/>
                <c:pt idx="0">
                  <c:v>qpv</c:v>
                </c:pt>
              </c:strCache>
            </c:strRef>
          </c:tx>
          <c:spPr>
            <a:solidFill>
              <a:schemeClr val="accent6">
                <a:lumMod val="60000"/>
                <a:lumOff val="40000"/>
              </a:schemeClr>
            </a:solidFill>
          </c:spPr>
          <c:invertIfNegative val="0"/>
          <c:val>
            <c:numRef>
              <c:f>'[CNS13juin (version 3).xlsb]Feuil1'!$R$43</c:f>
              <c:numCache>
                <c:formatCode>0.00%</c:formatCode>
                <c:ptCount val="1"/>
                <c:pt idx="0">
                  <c:v>0.16700000000000001</c:v>
                </c:pt>
              </c:numCache>
            </c:numRef>
          </c:val>
        </c:ser>
        <c:dLbls>
          <c:showLegendKey val="0"/>
          <c:showVal val="0"/>
          <c:showCatName val="0"/>
          <c:showSerName val="0"/>
          <c:showPercent val="0"/>
          <c:showBubbleSize val="0"/>
        </c:dLbls>
        <c:gapWidth val="150"/>
        <c:axId val="221708432"/>
        <c:axId val="221710000"/>
      </c:barChart>
      <c:catAx>
        <c:axId val="221708432"/>
        <c:scaling>
          <c:orientation val="minMax"/>
        </c:scaling>
        <c:delete val="1"/>
        <c:axPos val="b"/>
        <c:majorTickMark val="none"/>
        <c:minorTickMark val="none"/>
        <c:tickLblPos val="nextTo"/>
        <c:crossAx val="221710000"/>
        <c:crosses val="autoZero"/>
        <c:auto val="1"/>
        <c:lblAlgn val="ctr"/>
        <c:lblOffset val="100"/>
        <c:noMultiLvlLbl val="0"/>
      </c:catAx>
      <c:valAx>
        <c:axId val="221710000"/>
        <c:scaling>
          <c:orientation val="minMax"/>
        </c:scaling>
        <c:delete val="0"/>
        <c:axPos val="l"/>
        <c:majorGridlines/>
        <c:numFmt formatCode="0%" sourceLinked="0"/>
        <c:majorTickMark val="none"/>
        <c:minorTickMark val="none"/>
        <c:tickLblPos val="nextTo"/>
        <c:crossAx val="221708432"/>
        <c:crosses val="autoZero"/>
        <c:crossBetween val="between"/>
      </c:valAx>
    </c:plotArea>
    <c:legend>
      <c:legendPos val="b"/>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a:t>IEJ</a:t>
            </a:r>
          </a:p>
        </c:rich>
      </c:tx>
      <c:overlay val="0"/>
    </c:title>
    <c:autoTitleDeleted val="0"/>
    <c:plotArea>
      <c:layout/>
      <c:barChart>
        <c:barDir val="col"/>
        <c:grouping val="percentStacked"/>
        <c:varyColors val="0"/>
        <c:ser>
          <c:idx val="0"/>
          <c:order val="0"/>
          <c:tx>
            <c:strRef>
              <c:f>Feuil2!$A$47</c:f>
              <c:strCache>
                <c:ptCount val="1"/>
                <c:pt idx="0">
                  <c:v>En emploi</c:v>
                </c:pt>
              </c:strCache>
            </c:strRef>
          </c:tx>
          <c:invertIfNegative val="0"/>
          <c:dLbls>
            <c:dLbl>
              <c:idx val="0"/>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Feuil2!$B$1:$D$1</c:f>
              <c:strCache>
                <c:ptCount val="3"/>
                <c:pt idx="0">
                  <c:v>A l'entrée</c:v>
                </c:pt>
                <c:pt idx="1">
                  <c:v>A la sortie</c:v>
                </c:pt>
                <c:pt idx="2">
                  <c:v>Six mois après </c:v>
                </c:pt>
              </c:strCache>
            </c:strRef>
          </c:cat>
          <c:val>
            <c:numRef>
              <c:f>Feuil2!$B$47:$D$47</c:f>
              <c:numCache>
                <c:formatCode>0.0%</c:formatCode>
                <c:ptCount val="3"/>
                <c:pt idx="0" formatCode="General">
                  <c:v>0</c:v>
                </c:pt>
                <c:pt idx="1">
                  <c:v>0.49056203111202035</c:v>
                </c:pt>
                <c:pt idx="2">
                  <c:v>0.502</c:v>
                </c:pt>
              </c:numCache>
            </c:numRef>
          </c:val>
        </c:ser>
        <c:ser>
          <c:idx val="1"/>
          <c:order val="1"/>
          <c:tx>
            <c:strRef>
              <c:f>Feuil2!$A$48</c:f>
              <c:strCache>
                <c:ptCount val="1"/>
                <c:pt idx="0">
                  <c:v>Chômeur</c:v>
                </c:pt>
              </c:strCache>
            </c:strRef>
          </c:tx>
          <c:invertIfNegative val="0"/>
          <c:dLbls>
            <c:numFmt formatCode="0.0%" sourceLinked="0"/>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Feuil2!$B$1:$D$1</c:f>
              <c:strCache>
                <c:ptCount val="3"/>
                <c:pt idx="0">
                  <c:v>A l'entrée</c:v>
                </c:pt>
                <c:pt idx="1">
                  <c:v>A la sortie</c:v>
                </c:pt>
                <c:pt idx="2">
                  <c:v>Six mois après </c:v>
                </c:pt>
              </c:strCache>
            </c:strRef>
          </c:cat>
          <c:val>
            <c:numRef>
              <c:f>Feuil2!$B$48:$D$48</c:f>
              <c:numCache>
                <c:formatCode>0.0%</c:formatCode>
                <c:ptCount val="3"/>
                <c:pt idx="0" formatCode="General">
                  <c:v>0.81519427336222727</c:v>
                </c:pt>
                <c:pt idx="1">
                  <c:v>8.7713937221774785E-2</c:v>
                </c:pt>
                <c:pt idx="2" formatCode="0.00%">
                  <c:v>0.34100000000000003</c:v>
                </c:pt>
              </c:numCache>
            </c:numRef>
          </c:val>
        </c:ser>
        <c:ser>
          <c:idx val="2"/>
          <c:order val="2"/>
          <c:tx>
            <c:strRef>
              <c:f>Feuil2!$A$49</c:f>
              <c:strCache>
                <c:ptCount val="1"/>
                <c:pt idx="0">
                  <c:v>Inactif</c:v>
                </c:pt>
              </c:strCache>
            </c:strRef>
          </c:tx>
          <c:invertIfNegative val="0"/>
          <c:dLbls>
            <c:numFmt formatCode="0.0%" sourceLinked="0"/>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Feuil2!$B$1:$D$1</c:f>
              <c:strCache>
                <c:ptCount val="3"/>
                <c:pt idx="0">
                  <c:v>A l'entrée</c:v>
                </c:pt>
                <c:pt idx="1">
                  <c:v>A la sortie</c:v>
                </c:pt>
                <c:pt idx="2">
                  <c:v>Six mois après </c:v>
                </c:pt>
              </c:strCache>
            </c:strRef>
          </c:cat>
          <c:val>
            <c:numRef>
              <c:f>Feuil2!$B$49:$D$49</c:f>
              <c:numCache>
                <c:formatCode>0.0%</c:formatCode>
                <c:ptCount val="3"/>
                <c:pt idx="0" formatCode="General">
                  <c:v>0.18480572663777278</c:v>
                </c:pt>
                <c:pt idx="1">
                  <c:v>0.3143002902994409</c:v>
                </c:pt>
                <c:pt idx="2" formatCode="0%">
                  <c:v>0.05</c:v>
                </c:pt>
              </c:numCache>
            </c:numRef>
          </c:val>
        </c:ser>
        <c:ser>
          <c:idx val="3"/>
          <c:order val="3"/>
          <c:tx>
            <c:strRef>
              <c:f>Feuil2!$A$50</c:f>
              <c:strCache>
                <c:ptCount val="1"/>
                <c:pt idx="0">
                  <c:v>Etudes ou formation</c:v>
                </c:pt>
              </c:strCache>
            </c:strRef>
          </c:tx>
          <c:invertIfNegative val="0"/>
          <c:dLbls>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Feuil2!$B$1:$D$1</c:f>
              <c:strCache>
                <c:ptCount val="3"/>
                <c:pt idx="0">
                  <c:v>A l'entrée</c:v>
                </c:pt>
                <c:pt idx="1">
                  <c:v>A la sortie</c:v>
                </c:pt>
                <c:pt idx="2">
                  <c:v>Six mois après </c:v>
                </c:pt>
              </c:strCache>
            </c:strRef>
          </c:cat>
          <c:val>
            <c:numRef>
              <c:f>Feuil2!$B$50:$D$50</c:f>
              <c:numCache>
                <c:formatCode>0.0%</c:formatCode>
                <c:ptCount val="3"/>
                <c:pt idx="1">
                  <c:v>0.10742374136676396</c:v>
                </c:pt>
                <c:pt idx="2" formatCode="0.00%">
                  <c:v>0.107</c:v>
                </c:pt>
              </c:numCache>
            </c:numRef>
          </c:val>
        </c:ser>
        <c:dLbls>
          <c:showLegendKey val="0"/>
          <c:showVal val="0"/>
          <c:showCatName val="0"/>
          <c:showSerName val="0"/>
          <c:showPercent val="0"/>
          <c:showBubbleSize val="0"/>
        </c:dLbls>
        <c:gapWidth val="55"/>
        <c:overlap val="100"/>
        <c:axId val="221712352"/>
        <c:axId val="221715096"/>
      </c:barChart>
      <c:catAx>
        <c:axId val="221712352"/>
        <c:scaling>
          <c:orientation val="minMax"/>
        </c:scaling>
        <c:delete val="0"/>
        <c:axPos val="b"/>
        <c:numFmt formatCode="General" sourceLinked="0"/>
        <c:majorTickMark val="none"/>
        <c:minorTickMark val="none"/>
        <c:tickLblPos val="nextTo"/>
        <c:crossAx val="221715096"/>
        <c:crosses val="autoZero"/>
        <c:auto val="1"/>
        <c:lblAlgn val="ctr"/>
        <c:lblOffset val="100"/>
        <c:noMultiLvlLbl val="0"/>
      </c:catAx>
      <c:valAx>
        <c:axId val="221715096"/>
        <c:scaling>
          <c:orientation val="minMax"/>
        </c:scaling>
        <c:delete val="0"/>
        <c:axPos val="l"/>
        <c:majorGridlines/>
        <c:numFmt formatCode="0%" sourceLinked="1"/>
        <c:majorTickMark val="none"/>
        <c:minorTickMark val="none"/>
        <c:tickLblPos val="nextTo"/>
        <c:crossAx val="221712352"/>
        <c:crosses val="autoZero"/>
        <c:crossBetween val="between"/>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600" b="1" i="0" u="none" strike="noStrike" kern="1200" baseline="0" dirty="0">
                <a:solidFill>
                  <a:srgbClr val="4F81BD"/>
                </a:solidFill>
                <a:effectLst/>
                <a:latin typeface="+mn-lt"/>
                <a:ea typeface="+mn-ea"/>
                <a:cs typeface="+mn-cs"/>
              </a:defRPr>
            </a:pPr>
            <a:r>
              <a:rPr lang="en-US" sz="1600" b="1" i="0" u="none" strike="noStrike" kern="1200" baseline="0" dirty="0">
                <a:solidFill>
                  <a:srgbClr val="4F81BD"/>
                </a:solidFill>
                <a:effectLst/>
                <a:latin typeface="+mn-lt"/>
                <a:ea typeface="+mn-ea"/>
                <a:cs typeface="+mn-cs"/>
              </a:rPr>
              <a:t>Part des </a:t>
            </a:r>
            <a:r>
              <a:rPr lang="en-US" sz="1600" b="1" i="0" u="none" strike="noStrike" kern="1200" baseline="0" dirty="0" err="1">
                <a:solidFill>
                  <a:srgbClr val="4F81BD"/>
                </a:solidFill>
                <a:effectLst/>
                <a:latin typeface="+mn-lt"/>
                <a:ea typeface="+mn-ea"/>
                <a:cs typeface="+mn-cs"/>
              </a:rPr>
              <a:t>crédits</a:t>
            </a:r>
            <a:r>
              <a:rPr lang="en-US" sz="1600" b="1" i="0" u="none" strike="noStrike" kern="1200" baseline="0" dirty="0">
                <a:solidFill>
                  <a:srgbClr val="4F81BD"/>
                </a:solidFill>
                <a:effectLst/>
                <a:latin typeface="+mn-lt"/>
                <a:ea typeface="+mn-ea"/>
                <a:cs typeface="+mn-cs"/>
              </a:rPr>
              <a:t> </a:t>
            </a:r>
            <a:r>
              <a:rPr lang="en-US" sz="1600" b="1" i="0" u="none" strike="noStrike" kern="1200" baseline="0" dirty="0" smtClean="0">
                <a:solidFill>
                  <a:srgbClr val="4F81BD"/>
                </a:solidFill>
                <a:effectLst/>
                <a:latin typeface="+mn-lt"/>
                <a:ea typeface="+mn-ea"/>
                <a:cs typeface="+mn-cs"/>
              </a:rPr>
              <a:t>FSE </a:t>
            </a:r>
            <a:r>
              <a:rPr lang="en-US" sz="1600" b="1" i="0" u="none" strike="noStrike" kern="1200" baseline="0" dirty="0">
                <a:solidFill>
                  <a:srgbClr val="4F81BD"/>
                </a:solidFill>
                <a:effectLst/>
                <a:latin typeface="+mn-lt"/>
                <a:ea typeface="+mn-ea"/>
                <a:cs typeface="+mn-cs"/>
              </a:rPr>
              <a:t>par </a:t>
            </a:r>
            <a:r>
              <a:rPr lang="en-US" sz="1600" b="1" i="0" u="none" strike="noStrike" kern="1200" baseline="0" dirty="0" err="1" smtClean="0">
                <a:solidFill>
                  <a:srgbClr val="4F81BD"/>
                </a:solidFill>
                <a:effectLst/>
                <a:latin typeface="+mn-lt"/>
                <a:ea typeface="+mn-ea"/>
                <a:cs typeface="+mn-cs"/>
              </a:rPr>
              <a:t>gestionnaire</a:t>
            </a:r>
            <a:endParaRPr lang="en-US" sz="1600" b="1" i="0" u="none" strike="noStrike" kern="1200" baseline="0" dirty="0">
              <a:solidFill>
                <a:srgbClr val="4F81BD"/>
              </a:solidFill>
              <a:effectLst/>
              <a:latin typeface="+mn-lt"/>
              <a:ea typeface="+mn-ea"/>
              <a:cs typeface="+mn-cs"/>
            </a:endParaRPr>
          </a:p>
        </c:rich>
      </c:tx>
      <c:overlay val="0"/>
    </c:title>
    <c:autoTitleDeleted val="0"/>
    <c:plotArea>
      <c:layout>
        <c:manualLayout>
          <c:layoutTarget val="inner"/>
          <c:xMode val="edge"/>
          <c:yMode val="edge"/>
          <c:x val="0.24816615196742547"/>
          <c:y val="0.13120628728688985"/>
          <c:w val="0.5034859552642299"/>
          <c:h val="0.83914325877371654"/>
        </c:manualLayout>
      </c:layout>
      <c:pieChart>
        <c:varyColors val="1"/>
        <c:ser>
          <c:idx val="0"/>
          <c:order val="0"/>
          <c:dLbls>
            <c:dLbl>
              <c:idx val="0"/>
              <c:layout>
                <c:manualLayout>
                  <c:x val="-0.18886095989334517"/>
                  <c:y val="-9.3188719771877204E-2"/>
                </c:manualLayout>
              </c:layout>
              <c:spPr/>
              <c:txPr>
                <a:bodyPr/>
                <a:lstStyle/>
                <a:p>
                  <a:pPr>
                    <a:defRPr sz="1200">
                      <a:solidFill>
                        <a:schemeClr val="bg1"/>
                      </a:solidFill>
                    </a:defRPr>
                  </a:pPr>
                  <a:endParaRPr lang="fr-FR"/>
                </a:p>
              </c:txPr>
              <c:showLegendKey val="0"/>
              <c:showVal val="0"/>
              <c:showCatName val="1"/>
              <c:showSerName val="0"/>
              <c:showPercent val="1"/>
              <c:showBubbleSize val="0"/>
              <c:extLst>
                <c:ext xmlns:c15="http://schemas.microsoft.com/office/drawing/2012/chart" uri="{CE6537A1-D6FC-4f65-9D91-7224C49458BB}"/>
              </c:extLst>
            </c:dLbl>
            <c:dLbl>
              <c:idx val="3"/>
              <c:layout>
                <c:manualLayout>
                  <c:x val="2.2696558975822859E-2"/>
                  <c:y val="1.0677011717682764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200">
                    <a:solidFill>
                      <a:schemeClr val="tx2"/>
                    </a:solidFil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Feuil1!$B$21:$B$24</c:f>
              <c:strCache>
                <c:ptCount val="4"/>
                <c:pt idx="0">
                  <c:v>CD</c:v>
                </c:pt>
                <c:pt idx="1">
                  <c:v>Pôle Emploi</c:v>
                </c:pt>
                <c:pt idx="2">
                  <c:v>PLIE</c:v>
                </c:pt>
                <c:pt idx="3">
                  <c:v>Autres</c:v>
                </c:pt>
              </c:strCache>
            </c:strRef>
          </c:cat>
          <c:val>
            <c:numRef>
              <c:f>Feuil1!$C$21:$C$24</c:f>
              <c:numCache>
                <c:formatCode>0%</c:formatCode>
                <c:ptCount val="4"/>
                <c:pt idx="0">
                  <c:v>0.55000000000000004</c:v>
                </c:pt>
                <c:pt idx="1">
                  <c:v>0.08</c:v>
                </c:pt>
                <c:pt idx="2">
                  <c:v>0.33</c:v>
                </c:pt>
                <c:pt idx="3">
                  <c:v>0.04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0" i="0" baseline="0" dirty="0">
                <a:solidFill>
                  <a:schemeClr val="accent1"/>
                </a:solidFill>
                <a:effectLst/>
              </a:rPr>
              <a:t>Les participants de </a:t>
            </a:r>
            <a:r>
              <a:rPr lang="en-US" sz="1600" b="0" i="0" baseline="0" dirty="0" err="1">
                <a:solidFill>
                  <a:schemeClr val="accent1"/>
                </a:solidFill>
                <a:effectLst/>
              </a:rPr>
              <a:t>l‘Axe</a:t>
            </a:r>
            <a:r>
              <a:rPr lang="en-US" sz="1600" b="0" i="0" baseline="0" dirty="0">
                <a:solidFill>
                  <a:schemeClr val="accent1"/>
                </a:solidFill>
                <a:effectLst/>
              </a:rPr>
              <a:t> 3 </a:t>
            </a:r>
            <a:endParaRPr lang="fr-FR" sz="1600" dirty="0">
              <a:solidFill>
                <a:schemeClr val="accent1"/>
              </a:solidFill>
              <a:effectLst/>
            </a:endParaRPr>
          </a:p>
          <a:p>
            <a:pPr>
              <a:defRPr sz="1600"/>
            </a:pPr>
            <a:r>
              <a:rPr lang="en-US" sz="1600" b="0" i="0" baseline="0" dirty="0" err="1">
                <a:solidFill>
                  <a:schemeClr val="accent1"/>
                </a:solidFill>
                <a:effectLst/>
              </a:rPr>
              <a:t>selon</a:t>
            </a:r>
            <a:r>
              <a:rPr lang="en-US" sz="1600" b="0" i="0" baseline="0" dirty="0">
                <a:solidFill>
                  <a:schemeClr val="accent1"/>
                </a:solidFill>
                <a:effectLst/>
              </a:rPr>
              <a:t> les </a:t>
            </a:r>
            <a:r>
              <a:rPr lang="en-US" sz="1600" b="0" i="0" baseline="0" dirty="0" err="1">
                <a:solidFill>
                  <a:schemeClr val="accent1"/>
                </a:solidFill>
                <a:effectLst/>
              </a:rPr>
              <a:t>principaux</a:t>
            </a:r>
            <a:r>
              <a:rPr lang="en-US" sz="1600" b="0" i="0" baseline="0" dirty="0">
                <a:solidFill>
                  <a:schemeClr val="accent1"/>
                </a:solidFill>
                <a:effectLst/>
              </a:rPr>
              <a:t> types </a:t>
            </a:r>
            <a:r>
              <a:rPr lang="en-US" sz="1600" b="0" i="0" baseline="0" dirty="0" err="1">
                <a:solidFill>
                  <a:schemeClr val="accent1"/>
                </a:solidFill>
                <a:effectLst/>
              </a:rPr>
              <a:t>d’opérations</a:t>
            </a:r>
            <a:endParaRPr lang="fr-FR" sz="1600" dirty="0">
              <a:solidFill>
                <a:schemeClr val="accent1"/>
              </a:solidFill>
              <a:effectLst/>
            </a:endParaRPr>
          </a:p>
        </c:rich>
      </c:tx>
      <c:layout>
        <c:manualLayout>
          <c:xMode val="edge"/>
          <c:yMode val="edge"/>
          <c:x val="1.4416202813043871E-2"/>
          <c:y val="1.0506291617437456E-2"/>
        </c:manualLayout>
      </c:layout>
      <c:overlay val="0"/>
    </c:title>
    <c:autoTitleDeleted val="0"/>
    <c:plotArea>
      <c:layout/>
      <c:ofPieChart>
        <c:ofPieType val="pie"/>
        <c:varyColors val="1"/>
        <c:dLbls>
          <c:dLblPos val="bestFit"/>
          <c:showLegendKey val="0"/>
          <c:showVal val="0"/>
          <c:showCatName val="1"/>
          <c:showSerName val="0"/>
          <c:showPercent val="1"/>
          <c:showBubbleSize val="0"/>
          <c:showLeaderLines val="0"/>
        </c:dLbls>
        <c:gapWidth val="100"/>
        <c:splitType val="pos"/>
        <c:splitPos val="4"/>
        <c:secondPieSize val="75"/>
        <c:serLines/>
      </c:ofPie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spc="0" baseline="0">
                <a:solidFill>
                  <a:sysClr val="windowText" lastClr="000000">
                    <a:lumMod val="65000"/>
                    <a:lumOff val="35000"/>
                  </a:sysClr>
                </a:solidFill>
                <a:latin typeface="+mn-lt"/>
                <a:ea typeface="+mn-ea"/>
                <a:cs typeface="+mn-cs"/>
              </a:defRPr>
            </a:pPr>
            <a:r>
              <a:rPr lang="fr-FR" sz="900" b="1" i="0" baseline="0" dirty="0" smtClean="0">
                <a:effectLst/>
              </a:rPr>
              <a:t>Statut </a:t>
            </a:r>
            <a:r>
              <a:rPr lang="fr-FR" sz="900" b="1" i="0" baseline="0" dirty="0">
                <a:effectLst/>
              </a:rPr>
              <a:t>sur le marché de l'emploi </a:t>
            </a:r>
            <a:r>
              <a:rPr lang="fr-FR" sz="900" b="1" i="0" u="sng" baseline="0" dirty="0">
                <a:effectLst/>
              </a:rPr>
              <a:t>à la sortie </a:t>
            </a:r>
            <a:r>
              <a:rPr lang="fr-FR" sz="900" b="1" i="0" baseline="0" dirty="0">
                <a:effectLst/>
              </a:rPr>
              <a:t>des personnes physiques </a:t>
            </a:r>
            <a:r>
              <a:rPr lang="fr-FR" sz="900" b="1" i="0" baseline="0" dirty="0" smtClean="0">
                <a:effectLst/>
              </a:rPr>
              <a:t> selon OI </a:t>
            </a:r>
            <a:endParaRPr lang="fr-FR" sz="900" b="1" dirty="0">
              <a:effectLst/>
            </a:endParaRPr>
          </a:p>
        </c:rich>
      </c:tx>
      <c:overlay val="0"/>
      <c:spPr>
        <a:noFill/>
        <a:ln>
          <a:noFill/>
        </a:ln>
        <a:effectLst/>
      </c:spPr>
    </c:title>
    <c:autoTitleDeleted val="0"/>
    <c:plotArea>
      <c:layout/>
      <c:barChart>
        <c:barDir val="col"/>
        <c:grouping val="percentStacked"/>
        <c:varyColors val="0"/>
        <c:ser>
          <c:idx val="3"/>
          <c:order val="0"/>
          <c:tx>
            <c:strRef>
              <c:f>Traitem_col_calculees_occurr!$ED$64</c:f>
              <c:strCache>
                <c:ptCount val="1"/>
                <c:pt idx="0">
                  <c:v>Accède un emploi durable (CDI ou CDD de + 6 mois)</c:v>
                </c:pt>
              </c:strCache>
            </c:strRef>
          </c:tx>
          <c:spPr>
            <a:solidFill>
              <a:srgbClr val="00B05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Traitem_col_calculees_occurr!$DZ$65:$DZ$72</c:f>
              <c:strCache>
                <c:ptCount val="8"/>
                <c:pt idx="0">
                  <c:v>Conseil départemental</c:v>
                </c:pt>
                <c:pt idx="1">
                  <c:v>Pôle Emploi</c:v>
                </c:pt>
                <c:pt idx="2">
                  <c:v>PLIE-Pivot</c:v>
                </c:pt>
                <c:pt idx="3">
                  <c:v>DIRECCTE</c:v>
                </c:pt>
                <c:pt idx="4">
                  <c:v>PLIE</c:v>
                </c:pt>
                <c:pt idx="5">
                  <c:v>CD-PLIE</c:v>
                </c:pt>
                <c:pt idx="6">
                  <c:v>Métropole</c:v>
                </c:pt>
                <c:pt idx="7">
                  <c:v>Total Axe 3</c:v>
                </c:pt>
              </c:strCache>
            </c:strRef>
          </c:cat>
          <c:val>
            <c:numRef>
              <c:f>Traitem_col_calculees_occurr!$ED$65:$ED$72</c:f>
              <c:numCache>
                <c:formatCode>0%</c:formatCode>
                <c:ptCount val="8"/>
                <c:pt idx="0">
                  <c:v>0.11016575692323101</c:v>
                </c:pt>
                <c:pt idx="1">
                  <c:v>0.12584333788548949</c:v>
                </c:pt>
                <c:pt idx="2">
                  <c:v>0.22352565969188956</c:v>
                </c:pt>
                <c:pt idx="3">
                  <c:v>0.1496561326526307</c:v>
                </c:pt>
                <c:pt idx="4">
                  <c:v>0.26214146268208438</c:v>
                </c:pt>
                <c:pt idx="5">
                  <c:v>0.16274701329927116</c:v>
                </c:pt>
                <c:pt idx="6">
                  <c:v>0.18986568986568986</c:v>
                </c:pt>
                <c:pt idx="7">
                  <c:v>0.13832213610026187</c:v>
                </c:pt>
              </c:numCache>
            </c:numRef>
          </c:val>
          <c:extLst xmlns:c16r2="http://schemas.microsoft.com/office/drawing/2015/06/chart">
            <c:ext xmlns:c16="http://schemas.microsoft.com/office/drawing/2014/chart" uri="{C3380CC4-5D6E-409C-BE32-E72D297353CC}">
              <c16:uniqueId val="{00000000-6245-483D-B1E6-70C33C7CEA74}"/>
            </c:ext>
          </c:extLst>
        </c:ser>
        <c:ser>
          <c:idx val="1"/>
          <c:order val="1"/>
          <c:tx>
            <c:strRef>
              <c:f>Traitem_col_calculees_occurr!$EB$64</c:f>
              <c:strCache>
                <c:ptCount val="1"/>
                <c:pt idx="0">
                  <c:v>Accède à un emploi temporaire (intérim, CDD de moins de 6 mois)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Traitem_col_calculees_occurr!$DZ$65:$DZ$72</c:f>
              <c:strCache>
                <c:ptCount val="8"/>
                <c:pt idx="0">
                  <c:v>Conseil départemental</c:v>
                </c:pt>
                <c:pt idx="1">
                  <c:v>Pôle Emploi</c:v>
                </c:pt>
                <c:pt idx="2">
                  <c:v>PLIE-Pivot</c:v>
                </c:pt>
                <c:pt idx="3">
                  <c:v>DIRECCTE</c:v>
                </c:pt>
                <c:pt idx="4">
                  <c:v>PLIE</c:v>
                </c:pt>
                <c:pt idx="5">
                  <c:v>CD-PLIE</c:v>
                </c:pt>
                <c:pt idx="6">
                  <c:v>Métropole</c:v>
                </c:pt>
                <c:pt idx="7">
                  <c:v>Total Axe 3</c:v>
                </c:pt>
              </c:strCache>
            </c:strRef>
          </c:cat>
          <c:val>
            <c:numRef>
              <c:f>Traitem_col_calculees_occurr!$EB$65:$EB$72</c:f>
              <c:numCache>
                <c:formatCode>0%</c:formatCode>
                <c:ptCount val="8"/>
                <c:pt idx="0">
                  <c:v>5.616205117932796E-2</c:v>
                </c:pt>
                <c:pt idx="1">
                  <c:v>5.8906259554432239E-2</c:v>
                </c:pt>
                <c:pt idx="2">
                  <c:v>5.6685663574469268E-2</c:v>
                </c:pt>
                <c:pt idx="3">
                  <c:v>5.672053218570243E-2</c:v>
                </c:pt>
                <c:pt idx="4">
                  <c:v>6.7067127196275722E-2</c:v>
                </c:pt>
                <c:pt idx="5">
                  <c:v>7.9194530017281536E-2</c:v>
                </c:pt>
                <c:pt idx="6">
                  <c:v>9.6459096459096463E-2</c:v>
                </c:pt>
                <c:pt idx="7">
                  <c:v>5.8049371192540208E-2</c:v>
                </c:pt>
              </c:numCache>
            </c:numRef>
          </c:val>
          <c:extLst xmlns:c16r2="http://schemas.microsoft.com/office/drawing/2015/06/chart">
            <c:ext xmlns:c16="http://schemas.microsoft.com/office/drawing/2014/chart" uri="{C3380CC4-5D6E-409C-BE32-E72D297353CC}">
              <c16:uniqueId val="{00000001-6245-483D-B1E6-70C33C7CEA74}"/>
            </c:ext>
          </c:extLst>
        </c:ser>
        <c:ser>
          <c:idx val="0"/>
          <c:order val="2"/>
          <c:tx>
            <c:strRef>
              <c:f>Traitem_col_calculees_occurr!$EA$64</c:f>
              <c:strCache>
                <c:ptCount val="1"/>
                <c:pt idx="0">
                  <c:v>Accède à un emploi aidé, yc. IAE</c:v>
                </c:pt>
              </c:strCache>
            </c:strRef>
          </c:tx>
          <c:spPr>
            <a:solidFill>
              <a:srgbClr val="00B0F0"/>
            </a:solidFill>
            <a:ln>
              <a:noFill/>
            </a:ln>
            <a:effectLst/>
          </c:spPr>
          <c:invertIfNegative val="0"/>
          <c:dLbls>
            <c:dLbl>
              <c:idx val="4"/>
              <c:layout>
                <c:manualLayout>
                  <c:x val="4.9681490788972462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Traitem_col_calculees_occurr!$DZ$65:$DZ$72</c:f>
              <c:strCache>
                <c:ptCount val="8"/>
                <c:pt idx="0">
                  <c:v>Conseil départemental</c:v>
                </c:pt>
                <c:pt idx="1">
                  <c:v>Pôle Emploi</c:v>
                </c:pt>
                <c:pt idx="2">
                  <c:v>PLIE-Pivot</c:v>
                </c:pt>
                <c:pt idx="3">
                  <c:v>DIRECCTE</c:v>
                </c:pt>
                <c:pt idx="4">
                  <c:v>PLIE</c:v>
                </c:pt>
                <c:pt idx="5">
                  <c:v>CD-PLIE</c:v>
                </c:pt>
                <c:pt idx="6">
                  <c:v>Métropole</c:v>
                </c:pt>
                <c:pt idx="7">
                  <c:v>Total Axe 3</c:v>
                </c:pt>
              </c:strCache>
            </c:strRef>
          </c:cat>
          <c:val>
            <c:numRef>
              <c:f>Traitem_col_calculees_occurr!$EA$65:$EA$72</c:f>
              <c:numCache>
                <c:formatCode>0%</c:formatCode>
                <c:ptCount val="8"/>
                <c:pt idx="0">
                  <c:v>7.2720216335319748E-2</c:v>
                </c:pt>
                <c:pt idx="1">
                  <c:v>5.7234870875033123E-2</c:v>
                </c:pt>
                <c:pt idx="2">
                  <c:v>9.7050626065976128E-2</c:v>
                </c:pt>
                <c:pt idx="3">
                  <c:v>4.6622505379519855E-2</c:v>
                </c:pt>
                <c:pt idx="4">
                  <c:v>8.9412824748460726E-2</c:v>
                </c:pt>
                <c:pt idx="5">
                  <c:v>0.10166053046810429</c:v>
                </c:pt>
                <c:pt idx="6">
                  <c:v>8.8319088319088315E-2</c:v>
                </c:pt>
                <c:pt idx="7">
                  <c:v>7.3174551244978306E-2</c:v>
                </c:pt>
              </c:numCache>
            </c:numRef>
          </c:val>
          <c:extLst xmlns:c16r2="http://schemas.microsoft.com/office/drawing/2015/06/chart">
            <c:ext xmlns:c16="http://schemas.microsoft.com/office/drawing/2014/chart" uri="{C3380CC4-5D6E-409C-BE32-E72D297353CC}">
              <c16:uniqueId val="{00000002-6245-483D-B1E6-70C33C7CEA74}"/>
            </c:ext>
          </c:extLst>
        </c:ser>
        <c:ser>
          <c:idx val="2"/>
          <c:order val="3"/>
          <c:tx>
            <c:strRef>
              <c:f>Traitem_col_calculees_occurr!$EC$64</c:f>
              <c:strCache>
                <c:ptCount val="1"/>
                <c:pt idx="0">
                  <c:v>Accède à une activité d'indépendant, création d'entreprise</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Traitem_col_calculees_occurr!$DZ$65:$DZ$72</c:f>
              <c:strCache>
                <c:ptCount val="8"/>
                <c:pt idx="0">
                  <c:v>Conseil départemental</c:v>
                </c:pt>
                <c:pt idx="1">
                  <c:v>Pôle Emploi</c:v>
                </c:pt>
                <c:pt idx="2">
                  <c:v>PLIE-Pivot</c:v>
                </c:pt>
                <c:pt idx="3">
                  <c:v>DIRECCTE</c:v>
                </c:pt>
                <c:pt idx="4">
                  <c:v>PLIE</c:v>
                </c:pt>
                <c:pt idx="5">
                  <c:v>CD-PLIE</c:v>
                </c:pt>
                <c:pt idx="6">
                  <c:v>Métropole</c:v>
                </c:pt>
                <c:pt idx="7">
                  <c:v>Total Axe 3</c:v>
                </c:pt>
              </c:strCache>
            </c:strRef>
          </c:cat>
          <c:val>
            <c:numRef>
              <c:f>Traitem_col_calculees_occurr!$EC$65:$EC$72</c:f>
              <c:numCache>
                <c:formatCode>0%</c:formatCode>
                <c:ptCount val="8"/>
                <c:pt idx="0">
                  <c:v>5.6277229706044367E-2</c:v>
                </c:pt>
                <c:pt idx="1">
                  <c:v>8.275412241902938E-3</c:v>
                </c:pt>
                <c:pt idx="2">
                  <c:v>1.2271725113357461E-2</c:v>
                </c:pt>
                <c:pt idx="3">
                  <c:v>4.9533774946204805E-2</c:v>
                </c:pt>
                <c:pt idx="4">
                  <c:v>1.405616458927767E-2</c:v>
                </c:pt>
                <c:pt idx="5">
                  <c:v>3.44879404913968E-2</c:v>
                </c:pt>
                <c:pt idx="6">
                  <c:v>1.0582010582010581E-2</c:v>
                </c:pt>
                <c:pt idx="7">
                  <c:v>4.3859145888602388E-2</c:v>
                </c:pt>
              </c:numCache>
            </c:numRef>
          </c:val>
          <c:extLst xmlns:c16r2="http://schemas.microsoft.com/office/drawing/2015/06/chart">
            <c:ext xmlns:c16="http://schemas.microsoft.com/office/drawing/2014/chart" uri="{C3380CC4-5D6E-409C-BE32-E72D297353CC}">
              <c16:uniqueId val="{00000003-6245-483D-B1E6-70C33C7CEA74}"/>
            </c:ext>
          </c:extLst>
        </c:ser>
        <c:ser>
          <c:idx val="6"/>
          <c:order val="4"/>
          <c:tx>
            <c:strRef>
              <c:f>Traitem_col_calculees_occurr!$EG$64</c:f>
              <c:strCache>
                <c:ptCount val="1"/>
                <c:pt idx="0">
                  <c:v>Suit des études ou une formation (Accès à la formation)</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Traitem_col_calculees_occurr!$DZ$65:$DZ$72</c:f>
              <c:strCache>
                <c:ptCount val="8"/>
                <c:pt idx="0">
                  <c:v>Conseil départemental</c:v>
                </c:pt>
                <c:pt idx="1">
                  <c:v>Pôle Emploi</c:v>
                </c:pt>
                <c:pt idx="2">
                  <c:v>PLIE-Pivot</c:v>
                </c:pt>
                <c:pt idx="3">
                  <c:v>DIRECCTE</c:v>
                </c:pt>
                <c:pt idx="4">
                  <c:v>PLIE</c:v>
                </c:pt>
                <c:pt idx="5">
                  <c:v>CD-PLIE</c:v>
                </c:pt>
                <c:pt idx="6">
                  <c:v>Métropole</c:v>
                </c:pt>
                <c:pt idx="7">
                  <c:v>Total Axe 3</c:v>
                </c:pt>
              </c:strCache>
            </c:strRef>
          </c:cat>
          <c:val>
            <c:numRef>
              <c:f>Traitem_col_calculees_occurr!$EG$65:$EG$72</c:f>
              <c:numCache>
                <c:formatCode>0%</c:formatCode>
                <c:ptCount val="8"/>
                <c:pt idx="0">
                  <c:v>5.6790525314237068E-2</c:v>
                </c:pt>
                <c:pt idx="1">
                  <c:v>5.0855057989034058E-2</c:v>
                </c:pt>
                <c:pt idx="2">
                  <c:v>5.3759862445747882E-2</c:v>
                </c:pt>
                <c:pt idx="3">
                  <c:v>8.425804818362094E-2</c:v>
                </c:pt>
                <c:pt idx="4">
                  <c:v>5.5023276768283523E-2</c:v>
                </c:pt>
                <c:pt idx="5">
                  <c:v>7.1079720489894055E-2</c:v>
                </c:pt>
                <c:pt idx="6">
                  <c:v>6.4000814000814005E-2</c:v>
                </c:pt>
                <c:pt idx="7">
                  <c:v>5.9387457341720531E-2</c:v>
                </c:pt>
              </c:numCache>
            </c:numRef>
          </c:val>
          <c:extLst xmlns:c16r2="http://schemas.microsoft.com/office/drawing/2015/06/chart">
            <c:ext xmlns:c16="http://schemas.microsoft.com/office/drawing/2014/chart" uri="{C3380CC4-5D6E-409C-BE32-E72D297353CC}">
              <c16:uniqueId val="{00000004-6245-483D-B1E6-70C33C7CEA74}"/>
            </c:ext>
          </c:extLst>
        </c:ser>
        <c:ser>
          <c:idx val="4"/>
          <c:order val="5"/>
          <c:tx>
            <c:strRef>
              <c:f>Traitem_col_calculees_occurr!$EE$64</c:f>
              <c:strCache>
                <c:ptCount val="1"/>
                <c:pt idx="0">
                  <c:v>En recherche d'emploi sans suivre de formation ni d'études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Traitem_col_calculees_occurr!$DZ$65:$DZ$72</c:f>
              <c:strCache>
                <c:ptCount val="8"/>
                <c:pt idx="0">
                  <c:v>Conseil départemental</c:v>
                </c:pt>
                <c:pt idx="1">
                  <c:v>Pôle Emploi</c:v>
                </c:pt>
                <c:pt idx="2">
                  <c:v>PLIE-Pivot</c:v>
                </c:pt>
                <c:pt idx="3">
                  <c:v>DIRECCTE</c:v>
                </c:pt>
                <c:pt idx="4">
                  <c:v>PLIE</c:v>
                </c:pt>
                <c:pt idx="5">
                  <c:v>CD-PLIE</c:v>
                </c:pt>
                <c:pt idx="6">
                  <c:v>Métropole</c:v>
                </c:pt>
                <c:pt idx="7">
                  <c:v>Total Axe 3</c:v>
                </c:pt>
              </c:strCache>
            </c:strRef>
          </c:cat>
          <c:val>
            <c:numRef>
              <c:f>Traitem_col_calculees_occurr!$EE$65:$EE$72</c:f>
              <c:numCache>
                <c:formatCode>0%</c:formatCode>
                <c:ptCount val="8"/>
                <c:pt idx="0">
                  <c:v>0.40748910811758227</c:v>
                </c:pt>
                <c:pt idx="1">
                  <c:v>0.65750800024459344</c:v>
                </c:pt>
                <c:pt idx="2">
                  <c:v>0.4425724863763052</c:v>
                </c:pt>
                <c:pt idx="3">
                  <c:v>0.39971590509542493</c:v>
                </c:pt>
                <c:pt idx="4">
                  <c:v>0.41021174350503081</c:v>
                </c:pt>
                <c:pt idx="5">
                  <c:v>0.45878728679840708</c:v>
                </c:pt>
                <c:pt idx="6">
                  <c:v>0.49938949938949939</c:v>
                </c:pt>
                <c:pt idx="7">
                  <c:v>0.4311366289842174</c:v>
                </c:pt>
              </c:numCache>
            </c:numRef>
          </c:val>
          <c:extLst xmlns:c16r2="http://schemas.microsoft.com/office/drawing/2015/06/chart">
            <c:ext xmlns:c16="http://schemas.microsoft.com/office/drawing/2014/chart" uri="{C3380CC4-5D6E-409C-BE32-E72D297353CC}">
              <c16:uniqueId val="{00000005-6245-483D-B1E6-70C33C7CEA74}"/>
            </c:ext>
          </c:extLst>
        </c:ser>
        <c:ser>
          <c:idx val="5"/>
          <c:order val="6"/>
          <c:tx>
            <c:strRef>
              <c:f>Traitem_col_calculees_occurr!$EF$64</c:f>
              <c:strCache>
                <c:ptCount val="1"/>
                <c:pt idx="0">
                  <c:v>Inactif, ni en emploi, ni en formation, ni en recherche d'emploi</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Traitem_col_calculees_occurr!$DZ$65:$DZ$72</c:f>
              <c:strCache>
                <c:ptCount val="8"/>
                <c:pt idx="0">
                  <c:v>Conseil départemental</c:v>
                </c:pt>
                <c:pt idx="1">
                  <c:v>Pôle Emploi</c:v>
                </c:pt>
                <c:pt idx="2">
                  <c:v>PLIE-Pivot</c:v>
                </c:pt>
                <c:pt idx="3">
                  <c:v>DIRECCTE</c:v>
                </c:pt>
                <c:pt idx="4">
                  <c:v>PLIE</c:v>
                </c:pt>
                <c:pt idx="5">
                  <c:v>CD-PLIE</c:v>
                </c:pt>
                <c:pt idx="6">
                  <c:v>Métropole</c:v>
                </c:pt>
                <c:pt idx="7">
                  <c:v>Total Axe 3</c:v>
                </c:pt>
              </c:strCache>
            </c:strRef>
          </c:cat>
          <c:val>
            <c:numRef>
              <c:f>Traitem_col_calculees_occurr!$EF$65:$EF$72</c:f>
              <c:numCache>
                <c:formatCode>0%</c:formatCode>
                <c:ptCount val="8"/>
                <c:pt idx="0">
                  <c:v>0.2403951124242576</c:v>
                </c:pt>
                <c:pt idx="1">
                  <c:v>4.1377061209514683E-2</c:v>
                </c:pt>
                <c:pt idx="2">
                  <c:v>0.11413397673225453</c:v>
                </c:pt>
                <c:pt idx="3">
                  <c:v>0.21349310155689633</c:v>
                </c:pt>
                <c:pt idx="4">
                  <c:v>0.10208740051058718</c:v>
                </c:pt>
                <c:pt idx="5">
                  <c:v>9.2042978435645045E-2</c:v>
                </c:pt>
                <c:pt idx="6">
                  <c:v>5.1383801383801386E-2</c:v>
                </c:pt>
                <c:pt idx="7">
                  <c:v>0.19607070924767928</c:v>
                </c:pt>
              </c:numCache>
            </c:numRef>
          </c:val>
          <c:extLst xmlns:c16r2="http://schemas.microsoft.com/office/drawing/2015/06/chart">
            <c:ext xmlns:c16="http://schemas.microsoft.com/office/drawing/2014/chart" uri="{C3380CC4-5D6E-409C-BE32-E72D297353CC}">
              <c16:uniqueId val="{00000006-6245-483D-B1E6-70C33C7CEA74}"/>
            </c:ext>
          </c:extLst>
        </c:ser>
        <c:dLbls>
          <c:showLegendKey val="0"/>
          <c:showVal val="0"/>
          <c:showCatName val="0"/>
          <c:showSerName val="0"/>
          <c:showPercent val="0"/>
          <c:showBubbleSize val="0"/>
        </c:dLbls>
        <c:gapWidth val="150"/>
        <c:overlap val="100"/>
        <c:axId val="224221776"/>
        <c:axId val="224219816"/>
      </c:barChart>
      <c:catAx>
        <c:axId val="2242217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24219816"/>
        <c:crosses val="autoZero"/>
        <c:auto val="1"/>
        <c:lblAlgn val="ctr"/>
        <c:lblOffset val="100"/>
        <c:noMultiLvlLbl val="0"/>
      </c:catAx>
      <c:valAx>
        <c:axId val="224219816"/>
        <c:scaling>
          <c:orientation val="minMax"/>
          <c:max val="1"/>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4221776"/>
        <c:crosses val="autoZero"/>
        <c:crossBetween val="between"/>
      </c:valAx>
      <c:spPr>
        <a:noFill/>
        <a:ln>
          <a:noFill/>
        </a:ln>
        <a:effectLst/>
      </c:spPr>
    </c:plotArea>
    <c:legend>
      <c:legendPos val="b"/>
      <c:layout>
        <c:manualLayout>
          <c:xMode val="edge"/>
          <c:yMode val="edge"/>
          <c:x val="2.0360413788139339E-2"/>
          <c:y val="0.852564475358775"/>
          <c:w val="0.68631418025478896"/>
          <c:h val="0.1474355583065726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0" i="0" baseline="0" dirty="0">
                <a:solidFill>
                  <a:schemeClr val="accent1"/>
                </a:solidFill>
                <a:effectLst/>
              </a:rPr>
              <a:t>Les participants de </a:t>
            </a:r>
            <a:r>
              <a:rPr lang="en-US" sz="1600" b="0" i="0" baseline="0" dirty="0" err="1">
                <a:solidFill>
                  <a:schemeClr val="accent1"/>
                </a:solidFill>
                <a:effectLst/>
              </a:rPr>
              <a:t>l‘Axe</a:t>
            </a:r>
            <a:r>
              <a:rPr lang="en-US" sz="1600" b="0" i="0" baseline="0" dirty="0">
                <a:solidFill>
                  <a:schemeClr val="accent1"/>
                </a:solidFill>
                <a:effectLst/>
              </a:rPr>
              <a:t> 3 </a:t>
            </a:r>
            <a:endParaRPr lang="fr-FR" sz="1600" dirty="0">
              <a:solidFill>
                <a:schemeClr val="accent1"/>
              </a:solidFill>
              <a:effectLst/>
            </a:endParaRPr>
          </a:p>
          <a:p>
            <a:pPr>
              <a:defRPr sz="1600"/>
            </a:pPr>
            <a:r>
              <a:rPr lang="en-US" sz="1600" b="0" i="0" baseline="0" dirty="0" err="1">
                <a:solidFill>
                  <a:schemeClr val="accent1"/>
                </a:solidFill>
                <a:effectLst/>
              </a:rPr>
              <a:t>selon</a:t>
            </a:r>
            <a:r>
              <a:rPr lang="en-US" sz="1600" b="0" i="0" baseline="0" dirty="0">
                <a:solidFill>
                  <a:schemeClr val="accent1"/>
                </a:solidFill>
                <a:effectLst/>
              </a:rPr>
              <a:t> les </a:t>
            </a:r>
            <a:r>
              <a:rPr lang="en-US" sz="1600" b="0" i="0" baseline="0" dirty="0" err="1">
                <a:solidFill>
                  <a:schemeClr val="accent1"/>
                </a:solidFill>
                <a:effectLst/>
              </a:rPr>
              <a:t>principaux</a:t>
            </a:r>
            <a:r>
              <a:rPr lang="en-US" sz="1600" b="0" i="0" baseline="0" dirty="0">
                <a:solidFill>
                  <a:schemeClr val="accent1"/>
                </a:solidFill>
                <a:effectLst/>
              </a:rPr>
              <a:t> types </a:t>
            </a:r>
            <a:r>
              <a:rPr lang="en-US" sz="1600" b="0" i="0" baseline="0" dirty="0" err="1">
                <a:solidFill>
                  <a:schemeClr val="accent1"/>
                </a:solidFill>
                <a:effectLst/>
              </a:rPr>
              <a:t>d’opérations</a:t>
            </a:r>
            <a:endParaRPr lang="fr-FR" sz="1600" dirty="0">
              <a:solidFill>
                <a:schemeClr val="accent1"/>
              </a:solidFill>
              <a:effectLst/>
            </a:endParaRPr>
          </a:p>
        </c:rich>
      </c:tx>
      <c:layout>
        <c:manualLayout>
          <c:xMode val="edge"/>
          <c:yMode val="edge"/>
          <c:x val="1.4416202813043871E-2"/>
          <c:y val="1.0506291617437456E-2"/>
        </c:manualLayout>
      </c:layout>
      <c:overlay val="0"/>
    </c:title>
    <c:autoTitleDeleted val="0"/>
    <c:plotArea>
      <c:layout/>
      <c:ofPieChart>
        <c:ofPieType val="pie"/>
        <c:varyColors val="1"/>
        <c:dLbls>
          <c:dLblPos val="bestFit"/>
          <c:showLegendKey val="0"/>
          <c:showVal val="0"/>
          <c:showCatName val="1"/>
          <c:showSerName val="0"/>
          <c:showPercent val="1"/>
          <c:showBubbleSize val="0"/>
          <c:showLeaderLines val="0"/>
        </c:dLbls>
        <c:gapWidth val="100"/>
        <c:splitType val="pos"/>
        <c:splitPos val="4"/>
        <c:secondPieSize val="75"/>
        <c:serLines/>
      </c:of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146613720"/>
        <c:axId val="146609800"/>
        <c:axId val="0"/>
      </c:bar3DChart>
      <c:catAx>
        <c:axId val="146613720"/>
        <c:scaling>
          <c:orientation val="minMax"/>
        </c:scaling>
        <c:delete val="0"/>
        <c:axPos val="b"/>
        <c:majorTickMark val="out"/>
        <c:minorTickMark val="none"/>
        <c:tickLblPos val="nextTo"/>
        <c:spPr>
          <a:solidFill>
            <a:schemeClr val="bg1"/>
          </a:solidFill>
        </c:spPr>
        <c:txPr>
          <a:bodyPr/>
          <a:lstStyle/>
          <a:p>
            <a:pPr>
              <a:defRPr b="1"/>
            </a:pPr>
            <a:endParaRPr lang="fr-FR"/>
          </a:p>
        </c:txPr>
        <c:crossAx val="146609800"/>
        <c:crosses val="autoZero"/>
        <c:auto val="1"/>
        <c:lblAlgn val="ctr"/>
        <c:lblOffset val="100"/>
        <c:noMultiLvlLbl val="0"/>
      </c:catAx>
      <c:valAx>
        <c:axId val="146609800"/>
        <c:scaling>
          <c:orientation val="minMax"/>
        </c:scaling>
        <c:delete val="1"/>
        <c:axPos val="l"/>
        <c:numFmt formatCode="_(* #,##0_);_(* \(#,##0\);_(* &quot;-&quot;??_);_(@_)" sourceLinked="1"/>
        <c:majorTickMark val="out"/>
        <c:minorTickMark val="none"/>
        <c:tickLblPos val="nextTo"/>
        <c:crossAx val="146613720"/>
        <c:crosses val="autoZero"/>
        <c:crossBetween val="between"/>
      </c:valAx>
      <c:spPr>
        <a:solidFill>
          <a:schemeClr val="bg1"/>
        </a:solidFill>
        <a:effectLst>
          <a:outerShdw blurRad="50800" dist="50800" dir="5400000" algn="ctr" rotWithShape="0">
            <a:schemeClr val="bg1"/>
          </a:outerShdw>
        </a:effectLst>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Age des participants</a:t>
            </a:r>
          </a:p>
        </c:rich>
      </c:tx>
      <c:overlay val="0"/>
    </c:title>
    <c:autoTitleDeleted val="0"/>
    <c:plotArea>
      <c:layout/>
      <c:doughnutChart>
        <c:varyColors val="1"/>
        <c:ser>
          <c:idx val="0"/>
          <c:order val="0"/>
          <c:tx>
            <c:strRef>
              <c:f>Feuil3!$B$3</c:f>
              <c:strCache>
                <c:ptCount val="1"/>
                <c:pt idx="0">
                  <c:v>OT 8</c:v>
                </c:pt>
              </c:strCache>
            </c:strRef>
          </c:tx>
          <c:dLbls>
            <c:dLbl>
              <c:idx val="0"/>
              <c:layout>
                <c:manualLayout>
                  <c:x val="-6.9360757863042785E-2"/>
                  <c:y val="-8.9029965944284924E-3"/>
                </c:manualLayout>
              </c:layout>
              <c:showLegendKey val="0"/>
              <c:showVal val="0"/>
              <c:showCatName val="0"/>
              <c:showSerName val="1"/>
              <c:showPercent val="1"/>
              <c:showBubbleSize val="0"/>
              <c:extLst>
                <c:ext xmlns:c15="http://schemas.microsoft.com/office/drawing/2012/chart" uri="{CE6537A1-D6FC-4f65-9D91-7224C49458BB}"/>
              </c:extLst>
            </c:dLbl>
            <c:dLbl>
              <c:idx val="1"/>
              <c:layout>
                <c:manualLayout>
                  <c:x val="0.1025332942323241"/>
                  <c:y val="-2.967665531476182E-3"/>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0"/>
                  <c:y val="5.6385645098047464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Feuil3!$A$11:$A$13</c:f>
              <c:strCache>
                <c:ptCount val="3"/>
                <c:pt idx="0">
                  <c:v>Moins de 25 ans</c:v>
                </c:pt>
                <c:pt idx="1">
                  <c:v>entre 25 et 55 ans</c:v>
                </c:pt>
                <c:pt idx="2">
                  <c:v>Plus de 55 ans</c:v>
                </c:pt>
              </c:strCache>
            </c:strRef>
          </c:cat>
          <c:val>
            <c:numRef>
              <c:f>Feuil3!$B$11:$B$13</c:f>
              <c:numCache>
                <c:formatCode>_-* #,##0\ _€_-;\-* #,##0\ _€_-;_-* "-"??\ _€_-;_-@_-</c:formatCode>
                <c:ptCount val="3"/>
                <c:pt idx="0">
                  <c:v>612178</c:v>
                </c:pt>
                <c:pt idx="1">
                  <c:v>570351</c:v>
                </c:pt>
                <c:pt idx="2">
                  <c:v>50047</c:v>
                </c:pt>
              </c:numCache>
            </c:numRef>
          </c:val>
        </c:ser>
        <c:ser>
          <c:idx val="1"/>
          <c:order val="1"/>
          <c:tx>
            <c:strRef>
              <c:f>Feuil3!$C$3</c:f>
              <c:strCache>
                <c:ptCount val="1"/>
                <c:pt idx="0">
                  <c:v>OT 9</c:v>
                </c:pt>
              </c:strCache>
            </c:strRef>
          </c:tx>
          <c:dLbls>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Feuil3!$A$11:$A$13</c:f>
              <c:strCache>
                <c:ptCount val="3"/>
                <c:pt idx="0">
                  <c:v>Moins de 25 ans</c:v>
                </c:pt>
                <c:pt idx="1">
                  <c:v>entre 25 et 55 ans</c:v>
                </c:pt>
                <c:pt idx="2">
                  <c:v>Plus de 55 ans</c:v>
                </c:pt>
              </c:strCache>
            </c:strRef>
          </c:cat>
          <c:val>
            <c:numRef>
              <c:f>Feuil3!$C$11:$C$13</c:f>
              <c:numCache>
                <c:formatCode>_-* #,##0\ _€_-;\-* #,##0\ _€_-;_-* "-"??\ _€_-;_-@_-</c:formatCode>
                <c:ptCount val="3"/>
                <c:pt idx="0">
                  <c:v>349367</c:v>
                </c:pt>
                <c:pt idx="1">
                  <c:v>1274349</c:v>
                </c:pt>
                <c:pt idx="2">
                  <c:v>125206</c:v>
                </c:pt>
              </c:numCache>
            </c:numRef>
          </c:val>
        </c:ser>
        <c:ser>
          <c:idx val="2"/>
          <c:order val="2"/>
          <c:tx>
            <c:strRef>
              <c:f>Feuil3!$D$3</c:f>
              <c:strCache>
                <c:ptCount val="1"/>
                <c:pt idx="0">
                  <c:v>OT 10</c:v>
                </c:pt>
              </c:strCache>
            </c:strRef>
          </c:tx>
          <c:dLbls>
            <c:dLbl>
              <c:idx val="1"/>
              <c:layout>
                <c:manualLayout>
                  <c:x val="-1.2062740497920483E-2"/>
                  <c:y val="-5.341797956657128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Feuil3!$A$11:$A$13</c:f>
              <c:strCache>
                <c:ptCount val="3"/>
                <c:pt idx="0">
                  <c:v>Moins de 25 ans</c:v>
                </c:pt>
                <c:pt idx="1">
                  <c:v>entre 25 et 55 ans</c:v>
                </c:pt>
                <c:pt idx="2">
                  <c:v>Plus de 55 ans</c:v>
                </c:pt>
              </c:strCache>
            </c:strRef>
          </c:cat>
          <c:val>
            <c:numRef>
              <c:f>Feuil3!$D$11:$D$13</c:f>
              <c:numCache>
                <c:formatCode>_-* #,##0\ _€_-;\-* #,##0\ _€_-;_-* "-"??\ _€_-;_-@_-</c:formatCode>
                <c:ptCount val="3"/>
                <c:pt idx="0">
                  <c:v>177975</c:v>
                </c:pt>
                <c:pt idx="1">
                  <c:v>231925</c:v>
                </c:pt>
                <c:pt idx="2">
                  <c:v>14409</c:v>
                </c:pt>
              </c:numCache>
            </c:numRef>
          </c:val>
        </c:ser>
        <c:ser>
          <c:idx val="3"/>
          <c:order val="3"/>
          <c:tx>
            <c:strRef>
              <c:f>Feuil3!$E$3</c:f>
              <c:strCache>
                <c:ptCount val="1"/>
                <c:pt idx="0">
                  <c:v>Total</c:v>
                </c:pt>
              </c:strCache>
            </c:strRef>
          </c:tx>
          <c:dLbls>
            <c:dLbl>
              <c:idx val="0"/>
              <c:layout>
                <c:manualLayout>
                  <c:x val="0.13872151572608557"/>
                  <c:y val="0.21070425273480894"/>
                </c:manualLayout>
              </c:layout>
              <c:showLegendKey val="0"/>
              <c:showVal val="0"/>
              <c:showCatName val="0"/>
              <c:showSerName val="1"/>
              <c:showPercent val="1"/>
              <c:showBubbleSize val="0"/>
              <c:extLst>
                <c:ext xmlns:c15="http://schemas.microsoft.com/office/drawing/2012/chart" uri="{CE6537A1-D6FC-4f65-9D91-7224C49458BB}"/>
              </c:extLst>
            </c:dLbl>
            <c:dLbl>
              <c:idx val="1"/>
              <c:layout>
                <c:manualLayout>
                  <c:x val="-7.5392128112003021E-2"/>
                  <c:y val="5.9353310629523641E-3"/>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0"/>
                  <c:y val="-5.341797956657128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val>
            <c:numRef>
              <c:f>Feuil3!$E$11:$E$13</c:f>
              <c:numCache>
                <c:formatCode>_-* #,##0\ _€_-;\-* #,##0\ _€_-;_-* "-"??\ _€_-;_-@_-</c:formatCode>
                <c:ptCount val="3"/>
                <c:pt idx="0">
                  <c:v>1139520</c:v>
                </c:pt>
                <c:pt idx="1">
                  <c:v>2076625</c:v>
                </c:pt>
                <c:pt idx="2">
                  <c:v>189662</c:v>
                </c:pt>
              </c:numCache>
            </c:numRef>
          </c:val>
        </c:ser>
        <c:dLbls>
          <c:showLegendKey val="0"/>
          <c:showVal val="0"/>
          <c:showCatName val="0"/>
          <c:showSerName val="0"/>
          <c:showPercent val="1"/>
          <c:showBubbleSize val="0"/>
          <c:showLeaderLines val="1"/>
        </c:dLbls>
        <c:firstSliceAng val="0"/>
        <c:holeSize val="50"/>
      </c:doughnutChart>
    </c:plotArea>
    <c:legend>
      <c:legendPos val="b"/>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146607448"/>
        <c:axId val="146607056"/>
        <c:axId val="0"/>
      </c:bar3DChart>
      <c:catAx>
        <c:axId val="146607448"/>
        <c:scaling>
          <c:orientation val="minMax"/>
        </c:scaling>
        <c:delete val="0"/>
        <c:axPos val="b"/>
        <c:majorTickMark val="out"/>
        <c:minorTickMark val="none"/>
        <c:tickLblPos val="nextTo"/>
        <c:spPr>
          <a:solidFill>
            <a:schemeClr val="bg1"/>
          </a:solidFill>
        </c:spPr>
        <c:txPr>
          <a:bodyPr/>
          <a:lstStyle/>
          <a:p>
            <a:pPr>
              <a:defRPr b="1"/>
            </a:pPr>
            <a:endParaRPr lang="fr-FR"/>
          </a:p>
        </c:txPr>
        <c:crossAx val="146607056"/>
        <c:crosses val="autoZero"/>
        <c:auto val="1"/>
        <c:lblAlgn val="ctr"/>
        <c:lblOffset val="100"/>
        <c:noMultiLvlLbl val="0"/>
      </c:catAx>
      <c:valAx>
        <c:axId val="146607056"/>
        <c:scaling>
          <c:orientation val="minMax"/>
        </c:scaling>
        <c:delete val="1"/>
        <c:axPos val="l"/>
        <c:numFmt formatCode="#,##0.0,,&quot;&quot;\ &quot;M€&quot;;\-#,##0.0,&quot;&quot;\ &quot;M€&quot;" sourceLinked="1"/>
        <c:majorTickMark val="out"/>
        <c:minorTickMark val="none"/>
        <c:tickLblPos val="nextTo"/>
        <c:crossAx val="146607448"/>
        <c:crosses val="autoZero"/>
        <c:crossBetween val="between"/>
      </c:valAx>
      <c:spPr>
        <a:solidFill>
          <a:schemeClr val="bg1"/>
        </a:solidFill>
        <a:effectLst>
          <a:outerShdw blurRad="50800" dist="50800" dir="5400000" algn="ctr" rotWithShape="0">
            <a:schemeClr val="bg1"/>
          </a:outerShdw>
        </a:effectLst>
      </c:spPr>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Feuil5!$A$34</c:f>
              <c:strCache>
                <c:ptCount val="1"/>
                <c:pt idx="0">
                  <c:v>OT 8</c:v>
                </c:pt>
              </c:strCache>
            </c:strRef>
          </c:tx>
          <c:invertIfNegative val="0"/>
          <c:dLbls>
            <c:numFmt formatCode="#,##0\ &quot;€&quot;" sourceLinked="0"/>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(Feuil5!$C$33;Feuil5!$E$33;Feuil5!$G$33;Feuil5!$I$33;Feuil5!$K$33)</c:f>
              <c:strCache>
                <c:ptCount val="5"/>
                <c:pt idx="0">
                  <c:v>Montant dotation</c:v>
                </c:pt>
                <c:pt idx="1">
                  <c:v>Montant programmé</c:v>
                </c:pt>
                <c:pt idx="2">
                  <c:v>Montant soumis à l'AG (bilan)</c:v>
                </c:pt>
                <c:pt idx="3">
                  <c:v>Montant retenu en CSF </c:v>
                </c:pt>
                <c:pt idx="4">
                  <c:v>Montant certifié</c:v>
                </c:pt>
              </c:strCache>
            </c:strRef>
          </c:cat>
          <c:val>
            <c:numRef>
              <c:f>(Feuil5!$C$34;Feuil5!$E$34;Feuil5!$G$34;Feuil5!$I$34;Feuil5!$K$34)</c:f>
              <c:numCache>
                <c:formatCode>#,##0\ "€"</c:formatCode>
                <c:ptCount val="5"/>
                <c:pt idx="0">
                  <c:v>3957.2129854935297</c:v>
                </c:pt>
                <c:pt idx="1">
                  <c:v>3162.6082208100006</c:v>
                </c:pt>
                <c:pt idx="2">
                  <c:v>1842.0141725899998</c:v>
                </c:pt>
                <c:pt idx="3">
                  <c:v>1322.6887959399999</c:v>
                </c:pt>
                <c:pt idx="4">
                  <c:v>1224.4849881799998</c:v>
                </c:pt>
              </c:numCache>
            </c:numRef>
          </c:val>
        </c:ser>
        <c:ser>
          <c:idx val="1"/>
          <c:order val="1"/>
          <c:tx>
            <c:strRef>
              <c:f>Feuil5!$A$35</c:f>
              <c:strCache>
                <c:ptCount val="1"/>
                <c:pt idx="0">
                  <c:v>OT 9</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(Feuil5!$C$33;Feuil5!$E$33;Feuil5!$G$33;Feuil5!$I$33;Feuil5!$K$33)</c:f>
              <c:strCache>
                <c:ptCount val="5"/>
                <c:pt idx="0">
                  <c:v>Montant dotation</c:v>
                </c:pt>
                <c:pt idx="1">
                  <c:v>Montant programmé</c:v>
                </c:pt>
                <c:pt idx="2">
                  <c:v>Montant soumis à l'AG (bilan)</c:v>
                </c:pt>
                <c:pt idx="3">
                  <c:v>Montant retenu en CSF </c:v>
                </c:pt>
                <c:pt idx="4">
                  <c:v>Montant certifié</c:v>
                </c:pt>
              </c:strCache>
            </c:strRef>
          </c:cat>
          <c:val>
            <c:numRef>
              <c:f>(Feuil5!$C$35;Feuil5!$E$35;Feuil5!$G$35;Feuil5!$I$35;Feuil5!$K$35)</c:f>
              <c:numCache>
                <c:formatCode>#,##0\ "€"</c:formatCode>
                <c:ptCount val="5"/>
                <c:pt idx="0">
                  <c:v>3425.2162063964711</c:v>
                </c:pt>
                <c:pt idx="1">
                  <c:v>2971.2763795400006</c:v>
                </c:pt>
                <c:pt idx="2">
                  <c:v>1754.0756203300002</c:v>
                </c:pt>
                <c:pt idx="3">
                  <c:v>1320.4041851900001</c:v>
                </c:pt>
                <c:pt idx="4">
                  <c:v>1281.1230244200001</c:v>
                </c:pt>
              </c:numCache>
            </c:numRef>
          </c:val>
        </c:ser>
        <c:ser>
          <c:idx val="2"/>
          <c:order val="2"/>
          <c:tx>
            <c:strRef>
              <c:f>Feuil5!$A$36</c:f>
              <c:strCache>
                <c:ptCount val="1"/>
                <c:pt idx="0">
                  <c:v>OT 10</c:v>
                </c:pt>
              </c:strCache>
            </c:strRef>
          </c:tx>
          <c:invertIfNegative val="0"/>
          <c:dLbls>
            <c:dLbl>
              <c:idx val="3"/>
              <c:layout>
                <c:manualLayout>
                  <c:x val="-1.7028522775649213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(Feuil5!$C$33;Feuil5!$E$33;Feuil5!$G$33;Feuil5!$I$33;Feuil5!$K$33)</c:f>
              <c:strCache>
                <c:ptCount val="5"/>
                <c:pt idx="0">
                  <c:v>Montant dotation</c:v>
                </c:pt>
                <c:pt idx="1">
                  <c:v>Montant programmé</c:v>
                </c:pt>
                <c:pt idx="2">
                  <c:v>Montant soumis à l'AG (bilan)</c:v>
                </c:pt>
                <c:pt idx="3">
                  <c:v>Montant retenu en CSF </c:v>
                </c:pt>
                <c:pt idx="4">
                  <c:v>Montant certifié</c:v>
                </c:pt>
              </c:strCache>
            </c:strRef>
          </c:cat>
          <c:val>
            <c:numRef>
              <c:f>(Feuil5!$C$36;Feuil5!$E$36;Feuil5!$G$36;Feuil5!$I$36;Feuil5!$K$36)</c:f>
              <c:numCache>
                <c:formatCode>#,##0\ "€"</c:formatCode>
                <c:ptCount val="5"/>
                <c:pt idx="0">
                  <c:v>3104.2097437988232</c:v>
                </c:pt>
                <c:pt idx="1">
                  <c:v>2452.1973219499992</c:v>
                </c:pt>
                <c:pt idx="2">
                  <c:v>878.66838752321871</c:v>
                </c:pt>
                <c:pt idx="3">
                  <c:v>681.54199219999998</c:v>
                </c:pt>
                <c:pt idx="4">
                  <c:v>644.64636931000007</c:v>
                </c:pt>
              </c:numCache>
            </c:numRef>
          </c:val>
        </c:ser>
        <c:ser>
          <c:idx val="3"/>
          <c:order val="3"/>
          <c:tx>
            <c:strRef>
              <c:f>Feuil5!$A$37</c:f>
              <c:strCache>
                <c:ptCount val="1"/>
                <c:pt idx="0">
                  <c:v>OT 11</c:v>
                </c:pt>
              </c:strCache>
            </c:strRef>
          </c:tx>
          <c:invertIfNegative val="0"/>
          <c:cat>
            <c:strRef>
              <c:f>(Feuil5!$C$33;Feuil5!$E$33;Feuil5!$G$33;Feuil5!$I$33;Feuil5!$K$33)</c:f>
              <c:strCache>
                <c:ptCount val="5"/>
                <c:pt idx="0">
                  <c:v>Montant dotation</c:v>
                </c:pt>
                <c:pt idx="1">
                  <c:v>Montant programmé</c:v>
                </c:pt>
                <c:pt idx="2">
                  <c:v>Montant soumis à l'AG (bilan)</c:v>
                </c:pt>
                <c:pt idx="3">
                  <c:v>Montant retenu en CSF </c:v>
                </c:pt>
                <c:pt idx="4">
                  <c:v>Montant certifié</c:v>
                </c:pt>
              </c:strCache>
            </c:strRef>
          </c:cat>
          <c:val>
            <c:numRef>
              <c:f>(Feuil5!$C$37;Feuil5!$E$37;Feuil5!$G$37;Feuil5!$I$37;Feuil5!$K$37)</c:f>
              <c:numCache>
                <c:formatCode>#,##0\ "€"</c:formatCode>
                <c:ptCount val="5"/>
                <c:pt idx="0">
                  <c:v>24.904169705882353</c:v>
                </c:pt>
                <c:pt idx="1">
                  <c:v>8.8666676400000011</c:v>
                </c:pt>
                <c:pt idx="2">
                  <c:v>2.7037173999999999</c:v>
                </c:pt>
                <c:pt idx="3">
                  <c:v>2.3040759700000004</c:v>
                </c:pt>
                <c:pt idx="4">
                  <c:v>2.3040746599999999</c:v>
                </c:pt>
              </c:numCache>
            </c:numRef>
          </c:val>
        </c:ser>
        <c:ser>
          <c:idx val="4"/>
          <c:order val="4"/>
          <c:tx>
            <c:strRef>
              <c:f>Feuil5!$A$38</c:f>
              <c:strCache>
                <c:ptCount val="1"/>
                <c:pt idx="0">
                  <c:v>AT</c:v>
                </c:pt>
              </c:strCache>
            </c:strRef>
          </c:tx>
          <c:invertIfNegative val="0"/>
          <c:dLbls>
            <c:dLbl>
              <c:idx val="2"/>
              <c:layout>
                <c:manualLayout>
                  <c:x val="2.4163981779802245E-2"/>
                  <c:y val="-2.8446660048525073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731375053214133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554278416347382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(Feuil5!$C$33;Feuil5!$E$33;Feuil5!$G$33;Feuil5!$I$33;Feuil5!$K$33)</c:f>
              <c:strCache>
                <c:ptCount val="5"/>
                <c:pt idx="0">
                  <c:v>Montant dotation</c:v>
                </c:pt>
                <c:pt idx="1">
                  <c:v>Montant programmé</c:v>
                </c:pt>
                <c:pt idx="2">
                  <c:v>Montant soumis à l'AG (bilan)</c:v>
                </c:pt>
                <c:pt idx="3">
                  <c:v>Montant retenu en CSF </c:v>
                </c:pt>
                <c:pt idx="4">
                  <c:v>Montant certifié</c:v>
                </c:pt>
              </c:strCache>
            </c:strRef>
          </c:cat>
          <c:val>
            <c:numRef>
              <c:f>(Feuil5!$C$38;Feuil5!$E$38;Feuil5!$G$38;Feuil5!$I$38;Feuil5!$K$38)</c:f>
              <c:numCache>
                <c:formatCode>#,##0\ "€"</c:formatCode>
                <c:ptCount val="5"/>
                <c:pt idx="0">
                  <c:v>417.75653023199993</c:v>
                </c:pt>
                <c:pt idx="1">
                  <c:v>218.76401606999997</c:v>
                </c:pt>
                <c:pt idx="2">
                  <c:v>88.522923230000004</c:v>
                </c:pt>
                <c:pt idx="3">
                  <c:v>70.047583779999997</c:v>
                </c:pt>
                <c:pt idx="4">
                  <c:v>65.13129481</c:v>
                </c:pt>
              </c:numCache>
            </c:numRef>
          </c:val>
        </c:ser>
        <c:dLbls>
          <c:showLegendKey val="0"/>
          <c:showVal val="0"/>
          <c:showCatName val="0"/>
          <c:showSerName val="0"/>
          <c:showPercent val="0"/>
          <c:showBubbleSize val="0"/>
        </c:dLbls>
        <c:gapWidth val="75"/>
        <c:overlap val="100"/>
        <c:axId val="146612152"/>
        <c:axId val="146612544"/>
      </c:barChart>
      <c:catAx>
        <c:axId val="146612152"/>
        <c:scaling>
          <c:orientation val="minMax"/>
        </c:scaling>
        <c:delete val="0"/>
        <c:axPos val="l"/>
        <c:numFmt formatCode="General" sourceLinked="0"/>
        <c:majorTickMark val="none"/>
        <c:minorTickMark val="none"/>
        <c:tickLblPos val="nextTo"/>
        <c:txPr>
          <a:bodyPr/>
          <a:lstStyle/>
          <a:p>
            <a:pPr>
              <a:defRPr b="1"/>
            </a:pPr>
            <a:endParaRPr lang="fr-FR"/>
          </a:p>
        </c:txPr>
        <c:crossAx val="146612544"/>
        <c:crosses val="autoZero"/>
        <c:auto val="1"/>
        <c:lblAlgn val="ctr"/>
        <c:lblOffset val="100"/>
        <c:noMultiLvlLbl val="0"/>
      </c:catAx>
      <c:valAx>
        <c:axId val="146612544"/>
        <c:scaling>
          <c:orientation val="minMax"/>
        </c:scaling>
        <c:delete val="0"/>
        <c:axPos val="b"/>
        <c:majorGridlines/>
        <c:numFmt formatCode="#,##0\ &quot;€&quot;" sourceLinked="1"/>
        <c:majorTickMark val="none"/>
        <c:minorTickMark val="none"/>
        <c:tickLblPos val="nextTo"/>
        <c:spPr>
          <a:ln w="9525">
            <a:noFill/>
          </a:ln>
        </c:spPr>
        <c:txPr>
          <a:bodyPr/>
          <a:lstStyle/>
          <a:p>
            <a:pPr>
              <a:defRPr b="1"/>
            </a:pPr>
            <a:endParaRPr lang="fr-FR"/>
          </a:p>
        </c:txPr>
        <c:crossAx val="146612152"/>
        <c:crosses val="autoZero"/>
        <c:crossBetween val="between"/>
      </c:valAx>
    </c:plotArea>
    <c:legend>
      <c:legendPos val="b"/>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146607840"/>
        <c:axId val="146608232"/>
        <c:axId val="0"/>
      </c:bar3DChart>
      <c:catAx>
        <c:axId val="146607840"/>
        <c:scaling>
          <c:orientation val="minMax"/>
        </c:scaling>
        <c:delete val="0"/>
        <c:axPos val="b"/>
        <c:majorTickMark val="out"/>
        <c:minorTickMark val="none"/>
        <c:tickLblPos val="nextTo"/>
        <c:spPr>
          <a:solidFill>
            <a:schemeClr val="bg1"/>
          </a:solidFill>
        </c:spPr>
        <c:txPr>
          <a:bodyPr/>
          <a:lstStyle/>
          <a:p>
            <a:pPr>
              <a:defRPr b="1"/>
            </a:pPr>
            <a:endParaRPr lang="fr-FR"/>
          </a:p>
        </c:txPr>
        <c:crossAx val="146608232"/>
        <c:crosses val="autoZero"/>
        <c:auto val="1"/>
        <c:lblAlgn val="ctr"/>
        <c:lblOffset val="100"/>
        <c:noMultiLvlLbl val="0"/>
      </c:catAx>
      <c:valAx>
        <c:axId val="146608232"/>
        <c:scaling>
          <c:orientation val="minMax"/>
        </c:scaling>
        <c:delete val="1"/>
        <c:axPos val="l"/>
        <c:numFmt formatCode="_(* #,##0_);_(* \(#,##0\);_(* &quot;-&quot;??_);_(@_)" sourceLinked="1"/>
        <c:majorTickMark val="out"/>
        <c:minorTickMark val="none"/>
        <c:tickLblPos val="nextTo"/>
        <c:crossAx val="146607840"/>
        <c:crosses val="autoZero"/>
        <c:crossBetween val="between"/>
      </c:valAx>
      <c:spPr>
        <a:solidFill>
          <a:schemeClr val="bg1"/>
        </a:solidFill>
        <a:effectLst>
          <a:outerShdw blurRad="50800" dist="50800" dir="5400000" algn="ctr" rotWithShape="0">
            <a:schemeClr val="bg1"/>
          </a:outerShdw>
        </a:effectLst>
      </c:spPr>
    </c:plotArea>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146609016"/>
        <c:axId val="146610976"/>
        <c:axId val="0"/>
      </c:bar3DChart>
      <c:catAx>
        <c:axId val="146609016"/>
        <c:scaling>
          <c:orientation val="minMax"/>
        </c:scaling>
        <c:delete val="0"/>
        <c:axPos val="b"/>
        <c:majorTickMark val="out"/>
        <c:minorTickMark val="none"/>
        <c:tickLblPos val="nextTo"/>
        <c:spPr>
          <a:solidFill>
            <a:schemeClr val="bg1"/>
          </a:solidFill>
        </c:spPr>
        <c:txPr>
          <a:bodyPr/>
          <a:lstStyle/>
          <a:p>
            <a:pPr>
              <a:defRPr b="1"/>
            </a:pPr>
            <a:endParaRPr lang="fr-FR"/>
          </a:p>
        </c:txPr>
        <c:crossAx val="146610976"/>
        <c:crosses val="autoZero"/>
        <c:auto val="1"/>
        <c:lblAlgn val="ctr"/>
        <c:lblOffset val="100"/>
        <c:noMultiLvlLbl val="0"/>
      </c:catAx>
      <c:valAx>
        <c:axId val="146610976"/>
        <c:scaling>
          <c:orientation val="minMax"/>
        </c:scaling>
        <c:delete val="1"/>
        <c:axPos val="l"/>
        <c:numFmt formatCode="#,##0.0,,&quot;&quot;\ &quot;M€&quot;;\-#,##0.0,&quot;&quot;\ &quot;M€&quot;" sourceLinked="1"/>
        <c:majorTickMark val="out"/>
        <c:minorTickMark val="none"/>
        <c:tickLblPos val="nextTo"/>
        <c:crossAx val="146609016"/>
        <c:crosses val="autoZero"/>
        <c:crossBetween val="between"/>
      </c:valAx>
      <c:spPr>
        <a:solidFill>
          <a:schemeClr val="bg1"/>
        </a:solidFill>
        <a:effectLst>
          <a:outerShdw blurRad="50800" dist="50800" dir="5400000" algn="ctr" rotWithShape="0">
            <a:schemeClr val="bg1"/>
          </a:outerShdw>
        </a:effectLst>
      </c:spPr>
    </c:plotArea>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Feuil5!$F$33</c:f>
              <c:strCache>
                <c:ptCount val="1"/>
                <c:pt idx="0">
                  <c:v>Taux de programmation</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Feuil5!$A$34:$A$38</c:f>
              <c:strCache>
                <c:ptCount val="5"/>
                <c:pt idx="0">
                  <c:v>OT 8</c:v>
                </c:pt>
                <c:pt idx="1">
                  <c:v>OT 9</c:v>
                </c:pt>
                <c:pt idx="2">
                  <c:v>OT 10</c:v>
                </c:pt>
                <c:pt idx="3">
                  <c:v>OT 11</c:v>
                </c:pt>
                <c:pt idx="4">
                  <c:v>AT</c:v>
                </c:pt>
              </c:strCache>
            </c:strRef>
          </c:cat>
          <c:val>
            <c:numRef>
              <c:f>Feuil5!$F$34:$F$38</c:f>
              <c:numCache>
                <c:formatCode>0%</c:formatCode>
                <c:ptCount val="5"/>
                <c:pt idx="0">
                  <c:v>0.79920091043964137</c:v>
                </c:pt>
                <c:pt idx="1">
                  <c:v>0.86747119028318453</c:v>
                </c:pt>
                <c:pt idx="2">
                  <c:v>0.7899586446594572</c:v>
                </c:pt>
                <c:pt idx="3">
                  <c:v>0.35603144954098581</c:v>
                </c:pt>
                <c:pt idx="4">
                  <c:v>0.52366390526201945</c:v>
                </c:pt>
              </c:numCache>
            </c:numRef>
          </c:val>
        </c:ser>
        <c:ser>
          <c:idx val="1"/>
          <c:order val="1"/>
          <c:tx>
            <c:strRef>
              <c:f>Feuil5!$H$33</c:f>
              <c:strCache>
                <c:ptCount val="1"/>
                <c:pt idx="0">
                  <c:v>Taux de soumission des dépenses à l'AG (Bilan)</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Feuil5!$A$34:$A$38</c:f>
              <c:strCache>
                <c:ptCount val="5"/>
                <c:pt idx="0">
                  <c:v>OT 8</c:v>
                </c:pt>
                <c:pt idx="1">
                  <c:v>OT 9</c:v>
                </c:pt>
                <c:pt idx="2">
                  <c:v>OT 10</c:v>
                </c:pt>
                <c:pt idx="3">
                  <c:v>OT 11</c:v>
                </c:pt>
                <c:pt idx="4">
                  <c:v>AT</c:v>
                </c:pt>
              </c:strCache>
            </c:strRef>
          </c:cat>
          <c:val>
            <c:numRef>
              <c:f>Feuil5!$H$34:$H$38</c:f>
              <c:numCache>
                <c:formatCode>0%</c:formatCode>
                <c:ptCount val="5"/>
                <c:pt idx="0">
                  <c:v>0.46548269687340832</c:v>
                </c:pt>
                <c:pt idx="1">
                  <c:v>0.51210654003514455</c:v>
                </c:pt>
                <c:pt idx="2">
                  <c:v>0.28305702901632385</c:v>
                </c:pt>
                <c:pt idx="3">
                  <c:v>0.10856484805278946</c:v>
                </c:pt>
                <c:pt idx="4">
                  <c:v>0.21190075276821896</c:v>
                </c:pt>
              </c:numCache>
            </c:numRef>
          </c:val>
        </c:ser>
        <c:ser>
          <c:idx val="2"/>
          <c:order val="2"/>
          <c:tx>
            <c:strRef>
              <c:f>Feuil5!$J$33</c:f>
              <c:strCache>
                <c:ptCount val="1"/>
                <c:pt idx="0">
                  <c:v>Part des dépenses ayant fait l'objet d'un CSF</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Feuil5!$A$34:$A$38</c:f>
              <c:strCache>
                <c:ptCount val="5"/>
                <c:pt idx="0">
                  <c:v>OT 8</c:v>
                </c:pt>
                <c:pt idx="1">
                  <c:v>OT 9</c:v>
                </c:pt>
                <c:pt idx="2">
                  <c:v>OT 10</c:v>
                </c:pt>
                <c:pt idx="3">
                  <c:v>OT 11</c:v>
                </c:pt>
                <c:pt idx="4">
                  <c:v>AT</c:v>
                </c:pt>
              </c:strCache>
            </c:strRef>
          </c:cat>
          <c:val>
            <c:numRef>
              <c:f>Feuil5!$J$34:$J$38</c:f>
              <c:numCache>
                <c:formatCode>0%</c:formatCode>
                <c:ptCount val="5"/>
                <c:pt idx="0">
                  <c:v>0.33424756281472645</c:v>
                </c:pt>
                <c:pt idx="1">
                  <c:v>0.38549513537983138</c:v>
                </c:pt>
                <c:pt idx="2">
                  <c:v>0.21955410505411038</c:v>
                </c:pt>
                <c:pt idx="3">
                  <c:v>9.2517678654260804E-2</c:v>
                </c:pt>
                <c:pt idx="4">
                  <c:v>0.16767561656331087</c:v>
                </c:pt>
              </c:numCache>
            </c:numRef>
          </c:val>
        </c:ser>
        <c:ser>
          <c:idx val="3"/>
          <c:order val="3"/>
          <c:tx>
            <c:strRef>
              <c:f>Feuil5!$L$33</c:f>
              <c:strCache>
                <c:ptCount val="1"/>
                <c:pt idx="0">
                  <c:v>Taux de certification </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Feuil5!$A$34:$A$38</c:f>
              <c:strCache>
                <c:ptCount val="5"/>
                <c:pt idx="0">
                  <c:v>OT 8</c:v>
                </c:pt>
                <c:pt idx="1">
                  <c:v>OT 9</c:v>
                </c:pt>
                <c:pt idx="2">
                  <c:v>OT 10</c:v>
                </c:pt>
                <c:pt idx="3">
                  <c:v>OT 11</c:v>
                </c:pt>
                <c:pt idx="4">
                  <c:v>AT</c:v>
                </c:pt>
              </c:strCache>
            </c:strRef>
          </c:cat>
          <c:val>
            <c:numRef>
              <c:f>Feuil5!$L$34:$L$38</c:f>
              <c:numCache>
                <c:formatCode>0%</c:formatCode>
                <c:ptCount val="5"/>
                <c:pt idx="0">
                  <c:v>0.30943115588388942</c:v>
                </c:pt>
                <c:pt idx="1">
                  <c:v>0.37402690727304977</c:v>
                </c:pt>
                <c:pt idx="2">
                  <c:v>0.20766843174749666</c:v>
                </c:pt>
                <c:pt idx="3">
                  <c:v>9.2517626052627602E-2</c:v>
                </c:pt>
                <c:pt idx="4">
                  <c:v>0.15590730508468537</c:v>
                </c:pt>
              </c:numCache>
            </c:numRef>
          </c:val>
        </c:ser>
        <c:dLbls>
          <c:showLegendKey val="0"/>
          <c:showVal val="0"/>
          <c:showCatName val="0"/>
          <c:showSerName val="0"/>
          <c:showPercent val="0"/>
          <c:showBubbleSize val="0"/>
        </c:dLbls>
        <c:gapWidth val="75"/>
        <c:overlap val="-25"/>
        <c:axId val="146614504"/>
        <c:axId val="146613328"/>
      </c:barChart>
      <c:catAx>
        <c:axId val="146614504"/>
        <c:scaling>
          <c:orientation val="minMax"/>
        </c:scaling>
        <c:delete val="0"/>
        <c:axPos val="b"/>
        <c:numFmt formatCode="General" sourceLinked="0"/>
        <c:majorTickMark val="none"/>
        <c:minorTickMark val="none"/>
        <c:tickLblPos val="nextTo"/>
        <c:txPr>
          <a:bodyPr/>
          <a:lstStyle/>
          <a:p>
            <a:pPr>
              <a:defRPr b="1"/>
            </a:pPr>
            <a:endParaRPr lang="fr-FR"/>
          </a:p>
        </c:txPr>
        <c:crossAx val="146613328"/>
        <c:crosses val="autoZero"/>
        <c:auto val="1"/>
        <c:lblAlgn val="ctr"/>
        <c:lblOffset val="100"/>
        <c:noMultiLvlLbl val="0"/>
      </c:catAx>
      <c:valAx>
        <c:axId val="146613328"/>
        <c:scaling>
          <c:orientation val="minMax"/>
        </c:scaling>
        <c:delete val="0"/>
        <c:axPos val="l"/>
        <c:majorGridlines/>
        <c:numFmt formatCode="0%" sourceLinked="1"/>
        <c:majorTickMark val="none"/>
        <c:minorTickMark val="none"/>
        <c:tickLblPos val="nextTo"/>
        <c:spPr>
          <a:ln w="9525">
            <a:noFill/>
          </a:ln>
        </c:spPr>
        <c:txPr>
          <a:bodyPr/>
          <a:lstStyle/>
          <a:p>
            <a:pPr>
              <a:defRPr b="1"/>
            </a:pPr>
            <a:endParaRPr lang="fr-FR"/>
          </a:p>
        </c:txPr>
        <c:crossAx val="146614504"/>
        <c:crosses val="autoZero"/>
        <c:crossBetween val="between"/>
      </c:valAx>
    </c:plotArea>
    <c:legend>
      <c:legendPos val="b"/>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6309438592903159E-2"/>
          <c:y val="0.11050872061055271"/>
          <c:w val="0.91369056140709681"/>
          <c:h val="0.88949127938944728"/>
        </c:manualLayout>
      </c:layout>
      <c:ofPieChart>
        <c:ofPieType val="pie"/>
        <c:varyColors val="1"/>
        <c:dLbls>
          <c:dLblPos val="bestFit"/>
          <c:showLegendKey val="0"/>
          <c:showVal val="1"/>
          <c:showCatName val="1"/>
          <c:showSerName val="0"/>
          <c:showPercent val="0"/>
          <c:showBubbleSize val="0"/>
          <c:showLeaderLines val="0"/>
        </c:dLbls>
        <c:gapWidth val="100"/>
        <c:splitType val="pos"/>
        <c:splitPos val="2"/>
        <c:secondPieSize val="75"/>
        <c:serLines/>
      </c:ofPieChart>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Feuil1!$A$7</c:f>
              <c:strCache>
                <c:ptCount val="1"/>
                <c:pt idx="0">
                  <c:v>PON FSE</c:v>
                </c:pt>
              </c:strCache>
            </c:strRef>
          </c:tx>
          <c:invertIfNegative val="0"/>
          <c:dLbls>
            <c:numFmt formatCode="#,##0\ &quot;€&quot;" sourceLinked="0"/>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(Feuil1!$B$2;Feuil1!$K$2;Feuil1!$Q$2;Feuil1!$V$2;Feuil1!$Z$2)</c:f>
              <c:strCache>
                <c:ptCount val="5"/>
                <c:pt idx="0">
                  <c:v>Montant dotation FSE</c:v>
                </c:pt>
                <c:pt idx="1">
                  <c:v>Montant  programmé</c:v>
                </c:pt>
                <c:pt idx="2">
                  <c:v>Montant présenté en bilan </c:v>
                </c:pt>
                <c:pt idx="3">
                  <c:v>Montant retenu en CSF</c:v>
                </c:pt>
                <c:pt idx="4">
                  <c:v>Montant certifié</c:v>
                </c:pt>
              </c:strCache>
            </c:strRef>
          </c:cat>
          <c:val>
            <c:numRef>
              <c:f>(Feuil1!$B$7;Feuil1!$K$7;Feuil1!$Q$7;Feuil1!$V$7;Feuil1!$Z$7)</c:f>
              <c:numCache>
                <c:formatCode>[$-1040C]#,##0\ ;\(#,##0\ \);"-"</c:formatCode>
                <c:ptCount val="5"/>
                <c:pt idx="0">
                  <c:v>5335784236.9899998</c:v>
                </c:pt>
                <c:pt idx="1">
                  <c:v>4590342967.6999998</c:v>
                </c:pt>
                <c:pt idx="2">
                  <c:v>2747340143.1900001</c:v>
                </c:pt>
                <c:pt idx="3">
                  <c:v>2011386569.3099999</c:v>
                </c:pt>
                <c:pt idx="4">
                  <c:v>1881771433.8599999</c:v>
                </c:pt>
              </c:numCache>
            </c:numRef>
          </c:val>
        </c:ser>
        <c:dLbls>
          <c:showLegendKey val="0"/>
          <c:showVal val="0"/>
          <c:showCatName val="0"/>
          <c:showSerName val="0"/>
          <c:showPercent val="0"/>
          <c:showBubbleSize val="0"/>
        </c:dLbls>
        <c:gapWidth val="150"/>
        <c:axId val="225500024"/>
        <c:axId val="225498848"/>
      </c:barChart>
      <c:catAx>
        <c:axId val="225500024"/>
        <c:scaling>
          <c:orientation val="minMax"/>
        </c:scaling>
        <c:delete val="0"/>
        <c:axPos val="b"/>
        <c:numFmt formatCode="General" sourceLinked="0"/>
        <c:majorTickMark val="out"/>
        <c:minorTickMark val="none"/>
        <c:tickLblPos val="nextTo"/>
        <c:txPr>
          <a:bodyPr/>
          <a:lstStyle/>
          <a:p>
            <a:pPr>
              <a:defRPr b="1"/>
            </a:pPr>
            <a:endParaRPr lang="fr-FR"/>
          </a:p>
        </c:txPr>
        <c:crossAx val="225498848"/>
        <c:crosses val="autoZero"/>
        <c:auto val="1"/>
        <c:lblAlgn val="ctr"/>
        <c:lblOffset val="100"/>
        <c:noMultiLvlLbl val="0"/>
      </c:catAx>
      <c:valAx>
        <c:axId val="225498848"/>
        <c:scaling>
          <c:orientation val="minMax"/>
        </c:scaling>
        <c:delete val="0"/>
        <c:axPos val="l"/>
        <c:majorGridlines/>
        <c:numFmt formatCode="[$-1040C]#,##0\ ;\(#,##0\ \);&quot;-&quot;" sourceLinked="1"/>
        <c:majorTickMark val="out"/>
        <c:minorTickMark val="none"/>
        <c:tickLblPos val="nextTo"/>
        <c:txPr>
          <a:bodyPr/>
          <a:lstStyle/>
          <a:p>
            <a:pPr>
              <a:defRPr b="1"/>
            </a:pPr>
            <a:endParaRPr lang="fr-FR"/>
          </a:p>
        </c:txPr>
        <c:crossAx val="225500024"/>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6309438592903159E-2"/>
          <c:y val="0.11050872061055271"/>
          <c:w val="0.91369056140709681"/>
          <c:h val="0.88949127938944728"/>
        </c:manualLayout>
      </c:layout>
      <c:ofPieChart>
        <c:ofPieType val="pie"/>
        <c:varyColors val="1"/>
        <c:dLbls>
          <c:dLblPos val="bestFit"/>
          <c:showLegendKey val="0"/>
          <c:showVal val="1"/>
          <c:showCatName val="1"/>
          <c:showSerName val="0"/>
          <c:showPercent val="0"/>
          <c:showBubbleSize val="0"/>
          <c:showLeaderLines val="0"/>
        </c:dLbls>
        <c:gapWidth val="100"/>
        <c:splitType val="pos"/>
        <c:splitPos val="2"/>
        <c:secondPieSize val="75"/>
        <c:serLines/>
      </c:ofPieChart>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Feuil1!$A$7</c:f>
              <c:strCache>
                <c:ptCount val="1"/>
                <c:pt idx="0">
                  <c:v>PON FSE</c:v>
                </c:pt>
              </c:strCache>
            </c:strRef>
          </c:tx>
          <c:invertIfNegative val="0"/>
          <c:dLbls>
            <c:numFmt formatCode="0%" sourceLinked="0"/>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(Feuil1!$B$2;Feuil1!$K$2;Feuil1!$Q$2;Feuil1!$V$2;Feuil1!$Z$2)</c:f>
              <c:strCache>
                <c:ptCount val="5"/>
                <c:pt idx="0">
                  <c:v>Montant dotation FSE</c:v>
                </c:pt>
                <c:pt idx="1">
                  <c:v>Montant  programmé</c:v>
                </c:pt>
                <c:pt idx="2">
                  <c:v>Montant présenté en bilan </c:v>
                </c:pt>
                <c:pt idx="3">
                  <c:v>Montant retenu en CSF</c:v>
                </c:pt>
                <c:pt idx="4">
                  <c:v>Montant certifié</c:v>
                </c:pt>
              </c:strCache>
            </c:strRef>
          </c:cat>
          <c:val>
            <c:numRef>
              <c:f>(Feuil1!$D$7;Feuil1!$L$7;Feuil1!$S$7;Feuil1!$W$7;Feuil1!$AB$7)</c:f>
              <c:numCache>
                <c:formatCode>0%</c:formatCode>
                <c:ptCount val="5"/>
                <c:pt idx="0" formatCode="[$-1040C]0.00%">
                  <c:v>1</c:v>
                </c:pt>
                <c:pt idx="1">
                  <c:v>0.86029396313998729</c:v>
                </c:pt>
                <c:pt idx="2">
                  <c:v>0.51488966216891452</c:v>
                </c:pt>
                <c:pt idx="3">
                  <c:v>0.37696175107047714</c:v>
                </c:pt>
                <c:pt idx="4">
                  <c:v>0.35267007627758518</c:v>
                </c:pt>
              </c:numCache>
            </c:numRef>
          </c:val>
        </c:ser>
        <c:dLbls>
          <c:showLegendKey val="0"/>
          <c:showVal val="0"/>
          <c:showCatName val="0"/>
          <c:showSerName val="0"/>
          <c:showPercent val="0"/>
          <c:showBubbleSize val="0"/>
        </c:dLbls>
        <c:gapWidth val="150"/>
        <c:axId val="225496104"/>
        <c:axId val="225494928"/>
      </c:barChart>
      <c:catAx>
        <c:axId val="225496104"/>
        <c:scaling>
          <c:orientation val="minMax"/>
        </c:scaling>
        <c:delete val="0"/>
        <c:axPos val="b"/>
        <c:numFmt formatCode="General" sourceLinked="0"/>
        <c:majorTickMark val="out"/>
        <c:minorTickMark val="none"/>
        <c:tickLblPos val="nextTo"/>
        <c:txPr>
          <a:bodyPr/>
          <a:lstStyle/>
          <a:p>
            <a:pPr>
              <a:defRPr b="1"/>
            </a:pPr>
            <a:endParaRPr lang="fr-FR"/>
          </a:p>
        </c:txPr>
        <c:crossAx val="225494928"/>
        <c:crosses val="autoZero"/>
        <c:auto val="1"/>
        <c:lblAlgn val="ctr"/>
        <c:lblOffset val="100"/>
        <c:noMultiLvlLbl val="0"/>
      </c:catAx>
      <c:valAx>
        <c:axId val="225494928"/>
        <c:scaling>
          <c:orientation val="minMax"/>
          <c:max val="1"/>
        </c:scaling>
        <c:delete val="0"/>
        <c:axPos val="l"/>
        <c:majorGridlines/>
        <c:numFmt formatCode="[$-1040C]0.00%" sourceLinked="1"/>
        <c:majorTickMark val="out"/>
        <c:minorTickMark val="none"/>
        <c:tickLblPos val="nextTo"/>
        <c:txPr>
          <a:bodyPr/>
          <a:lstStyle/>
          <a:p>
            <a:pPr>
              <a:defRPr b="1"/>
            </a:pPr>
            <a:endParaRPr lang="fr-FR"/>
          </a:p>
        </c:txPr>
        <c:crossAx val="225496104"/>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1"/>
          <c:order val="0"/>
          <c:tx>
            <c:strRef>
              <c:f>Feuil1!$L$2</c:f>
              <c:strCache>
                <c:ptCount val="1"/>
                <c:pt idx="0">
                  <c:v>Taux de programmation par axe</c:v>
                </c:pt>
              </c:strCache>
            </c:strRef>
          </c:tx>
          <c:spPr>
            <a:solidFill>
              <a:schemeClr val="accent1"/>
            </a:solidFill>
          </c:spPr>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Feuil1!$L$3:$L$6</c:f>
              <c:numCache>
                <c:formatCode>0%</c:formatCode>
                <c:ptCount val="4"/>
                <c:pt idx="0">
                  <c:v>0.71781822624151126</c:v>
                </c:pt>
                <c:pt idx="1">
                  <c:v>0.80776494890165274</c:v>
                </c:pt>
                <c:pt idx="2">
                  <c:v>0.9322471837535814</c:v>
                </c:pt>
                <c:pt idx="3">
                  <c:v>0.64521625202910438</c:v>
                </c:pt>
              </c:numCache>
            </c:numRef>
          </c:val>
        </c:ser>
        <c:dLbls>
          <c:showLegendKey val="0"/>
          <c:showVal val="0"/>
          <c:showCatName val="0"/>
          <c:showSerName val="0"/>
          <c:showPercent val="0"/>
          <c:showBubbleSize val="0"/>
        </c:dLbls>
        <c:gapWidth val="150"/>
        <c:axId val="225496496"/>
        <c:axId val="225496888"/>
      </c:barChart>
      <c:catAx>
        <c:axId val="225496496"/>
        <c:scaling>
          <c:orientation val="minMax"/>
        </c:scaling>
        <c:delete val="0"/>
        <c:axPos val="l"/>
        <c:majorTickMark val="out"/>
        <c:minorTickMark val="none"/>
        <c:tickLblPos val="nextTo"/>
        <c:txPr>
          <a:bodyPr/>
          <a:lstStyle/>
          <a:p>
            <a:pPr>
              <a:defRPr b="1"/>
            </a:pPr>
            <a:endParaRPr lang="fr-FR"/>
          </a:p>
        </c:txPr>
        <c:crossAx val="225496888"/>
        <c:crosses val="autoZero"/>
        <c:auto val="1"/>
        <c:lblAlgn val="ctr"/>
        <c:lblOffset val="100"/>
        <c:noMultiLvlLbl val="0"/>
      </c:catAx>
      <c:valAx>
        <c:axId val="225496888"/>
        <c:scaling>
          <c:orientation val="minMax"/>
        </c:scaling>
        <c:delete val="0"/>
        <c:axPos val="b"/>
        <c:majorGridlines/>
        <c:numFmt formatCode="0%" sourceLinked="1"/>
        <c:majorTickMark val="out"/>
        <c:minorTickMark val="none"/>
        <c:tickLblPos val="nextTo"/>
        <c:txPr>
          <a:bodyPr/>
          <a:lstStyle/>
          <a:p>
            <a:pPr>
              <a:defRPr b="1"/>
            </a:pPr>
            <a:endParaRPr lang="fr-FR"/>
          </a:p>
        </c:txPr>
        <c:crossAx val="2254964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Statut</a:t>
            </a:r>
            <a:r>
              <a:rPr lang="en-US" baseline="0"/>
              <a:t> sur le marché du travail</a:t>
            </a:r>
            <a:endParaRPr lang="en-US"/>
          </a:p>
        </c:rich>
      </c:tx>
      <c:overlay val="0"/>
    </c:title>
    <c:autoTitleDeleted val="0"/>
    <c:plotArea>
      <c:layout/>
      <c:doughnutChart>
        <c:varyColors val="1"/>
        <c:ser>
          <c:idx val="0"/>
          <c:order val="0"/>
          <c:tx>
            <c:strRef>
              <c:f>Feuil3!$B$3</c:f>
              <c:strCache>
                <c:ptCount val="1"/>
                <c:pt idx="0">
                  <c:v>OT 8</c:v>
                </c:pt>
              </c:strCache>
            </c:strRef>
          </c:tx>
          <c:dLbls>
            <c:dLbl>
              <c:idx val="0"/>
              <c:layout>
                <c:manualLayout>
                  <c:x val="-9.3034162673153939E-2"/>
                  <c:y val="-2.1246553708611043E-2"/>
                </c:manualLayout>
              </c:layout>
              <c:showLegendKey val="0"/>
              <c:showVal val="0"/>
              <c:showCatName val="0"/>
              <c:showSerName val="1"/>
              <c:showPercent val="1"/>
              <c:showBubbleSize val="0"/>
              <c:extLst>
                <c:ext xmlns:c15="http://schemas.microsoft.com/office/drawing/2012/chart" uri="{CE6537A1-D6FC-4f65-9D91-7224C49458BB}"/>
              </c:extLst>
            </c:dLbl>
            <c:dLbl>
              <c:idx val="1"/>
              <c:layout>
                <c:manualLayout>
                  <c:x val="7.1254588257376475E-2"/>
                  <c:y val="-6.0704439167460125E-3"/>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2.5910759366318717E-2"/>
                  <c:y val="3.3387441542103068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Feuil3!$A$7:$A$9</c:f>
              <c:strCache>
                <c:ptCount val="3"/>
                <c:pt idx="0">
                  <c:v>Chômeurs à l'entrée</c:v>
                </c:pt>
                <c:pt idx="1">
                  <c:v>Inactifs à l'entrée</c:v>
                </c:pt>
                <c:pt idx="2">
                  <c:v>En emploi</c:v>
                </c:pt>
              </c:strCache>
            </c:strRef>
          </c:cat>
          <c:val>
            <c:numRef>
              <c:f>Feuil3!$B$7:$B$9</c:f>
              <c:numCache>
                <c:formatCode>_-* #,##0\ _€_-;\-* #,##0\ _€_-;_-* "-"??\ _€_-;_-@_-</c:formatCode>
                <c:ptCount val="3"/>
                <c:pt idx="0">
                  <c:v>819263</c:v>
                </c:pt>
                <c:pt idx="1">
                  <c:v>265286</c:v>
                </c:pt>
                <c:pt idx="2">
                  <c:v>148027</c:v>
                </c:pt>
              </c:numCache>
            </c:numRef>
          </c:val>
        </c:ser>
        <c:ser>
          <c:idx val="1"/>
          <c:order val="1"/>
          <c:tx>
            <c:strRef>
              <c:f>Feuil3!$C$3</c:f>
              <c:strCache>
                <c:ptCount val="1"/>
                <c:pt idx="0">
                  <c:v>OT 9</c:v>
                </c:pt>
              </c:strCache>
            </c:strRef>
          </c:tx>
          <c:dLbls>
            <c:dLbl>
              <c:idx val="0"/>
              <c:layout>
                <c:manualLayout>
                  <c:x val="0"/>
                  <c:y val="-3.3333333333333333E-2"/>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2.8888966530490664E-2"/>
                  <c:y val="1.6463330694841176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Feuil3!$A$7:$A$9</c:f>
              <c:strCache>
                <c:ptCount val="3"/>
                <c:pt idx="0">
                  <c:v>Chômeurs à l'entrée</c:v>
                </c:pt>
                <c:pt idx="1">
                  <c:v>Inactifs à l'entrée</c:v>
                </c:pt>
                <c:pt idx="2">
                  <c:v>En emploi</c:v>
                </c:pt>
              </c:strCache>
            </c:strRef>
          </c:cat>
          <c:val>
            <c:numRef>
              <c:f>Feuil3!$C$7:$C$9</c:f>
              <c:numCache>
                <c:formatCode>_-* #,##0\ _€_-;\-* #,##0\ _€_-;_-* "-"??\ _€_-;_-@_-</c:formatCode>
                <c:ptCount val="3"/>
                <c:pt idx="0">
                  <c:v>958739</c:v>
                </c:pt>
                <c:pt idx="1">
                  <c:v>474875</c:v>
                </c:pt>
                <c:pt idx="2">
                  <c:v>315308</c:v>
                </c:pt>
              </c:numCache>
            </c:numRef>
          </c:val>
        </c:ser>
        <c:ser>
          <c:idx val="2"/>
          <c:order val="2"/>
          <c:tx>
            <c:strRef>
              <c:f>Feuil3!$D$3</c:f>
              <c:strCache>
                <c:ptCount val="1"/>
                <c:pt idx="0">
                  <c:v>OT 10</c:v>
                </c:pt>
              </c:strCache>
            </c:strRef>
          </c:tx>
          <c:dLbls>
            <c:dLbl>
              <c:idx val="0"/>
              <c:layout>
                <c:manualLayout>
                  <c:x val="-1.399825021872266E-2"/>
                  <c:y val="3.3333333333333333E-2"/>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7.4493433178166313E-2"/>
                  <c:y val="-1.5176109791865004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Feuil3!$A$7:$A$9</c:f>
              <c:strCache>
                <c:ptCount val="3"/>
                <c:pt idx="0">
                  <c:v>Chômeurs à l'entrée</c:v>
                </c:pt>
                <c:pt idx="1">
                  <c:v>Inactifs à l'entrée</c:v>
                </c:pt>
                <c:pt idx="2">
                  <c:v>En emploi</c:v>
                </c:pt>
              </c:strCache>
            </c:strRef>
          </c:cat>
          <c:val>
            <c:numRef>
              <c:f>Feuil3!$D$7:$D$9</c:f>
              <c:numCache>
                <c:formatCode>_-* #,##0\ _€_-;\-* #,##0\ _€_-;_-* "-"??\ _€_-;_-@_-</c:formatCode>
                <c:ptCount val="3"/>
                <c:pt idx="0">
                  <c:v>266482</c:v>
                </c:pt>
                <c:pt idx="1">
                  <c:v>96538</c:v>
                </c:pt>
                <c:pt idx="2">
                  <c:v>61289</c:v>
                </c:pt>
              </c:numCache>
            </c:numRef>
          </c:val>
        </c:ser>
        <c:ser>
          <c:idx val="3"/>
          <c:order val="3"/>
          <c:tx>
            <c:strRef>
              <c:f>Feuil3!$E$3</c:f>
              <c:strCache>
                <c:ptCount val="1"/>
                <c:pt idx="0">
                  <c:v>Total</c:v>
                </c:pt>
              </c:strCache>
            </c:strRef>
          </c:tx>
          <c:dLbls>
            <c:dLbl>
              <c:idx val="0"/>
              <c:layout>
                <c:manualLayout>
                  <c:x val="7.9447080716860949E-2"/>
                  <c:y val="-4.2493107417222085E-2"/>
                </c:manualLayout>
              </c:layout>
              <c:showLegendKey val="0"/>
              <c:showVal val="0"/>
              <c:showCatName val="0"/>
              <c:showSerName val="1"/>
              <c:showPercent val="1"/>
              <c:showBubbleSize val="0"/>
              <c:extLst>
                <c:ext xmlns:c15="http://schemas.microsoft.com/office/drawing/2012/chart" uri="{CE6537A1-D6FC-4f65-9D91-7224C49458BB}"/>
              </c:extLst>
            </c:dLbl>
            <c:dLbl>
              <c:idx val="1"/>
              <c:layout>
                <c:manualLayout>
                  <c:x val="-7.1254588257376461E-2"/>
                  <c:y val="6.6774883084206135E-2"/>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1.9433069524739006E-2"/>
                  <c:y val="-5.1544760681113369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val>
            <c:numRef>
              <c:f>Feuil3!$E$7:$E$9</c:f>
              <c:numCache>
                <c:formatCode>_-* #,##0\ _€_-;\-* #,##0\ _€_-;_-* "-"??\ _€_-;_-@_-</c:formatCode>
                <c:ptCount val="3"/>
                <c:pt idx="0">
                  <c:v>2044484</c:v>
                </c:pt>
                <c:pt idx="1">
                  <c:v>836699</c:v>
                </c:pt>
                <c:pt idx="2">
                  <c:v>524624</c:v>
                </c:pt>
              </c:numCache>
            </c:numRef>
          </c:val>
        </c:ser>
        <c:dLbls>
          <c:showLegendKey val="0"/>
          <c:showVal val="0"/>
          <c:showCatName val="0"/>
          <c:showSerName val="0"/>
          <c:showPercent val="1"/>
          <c:showBubbleSize val="0"/>
          <c:showLeaderLines val="1"/>
        </c:dLbls>
        <c:firstSliceAng val="0"/>
        <c:holeSize val="50"/>
      </c:doughnutChart>
    </c:plotArea>
    <c:legend>
      <c:legendPos val="b"/>
      <c:overlay val="0"/>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Taux de programmation régionale</a:t>
            </a:r>
          </a:p>
        </c:rich>
      </c:tx>
      <c:overlay val="0"/>
    </c:title>
    <c:autoTitleDeleted val="0"/>
    <c:plotArea>
      <c:layout/>
      <c:barChart>
        <c:barDir val="col"/>
        <c:grouping val="clustered"/>
        <c:varyColors val="0"/>
        <c:ser>
          <c:idx val="0"/>
          <c:order val="0"/>
          <c:tx>
            <c:strRef>
              <c:f>Feuil1!$H$11</c:f>
              <c:strCache>
                <c:ptCount val="1"/>
                <c:pt idx="0">
                  <c:v>Taux de programmation régional</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Feuil1!$C$12:$C$35</c:f>
              <c:strCache>
                <c:ptCount val="24"/>
                <c:pt idx="0">
                  <c:v>Alsace</c:v>
                </c:pt>
                <c:pt idx="1">
                  <c:v>Aquitaine</c:v>
                </c:pt>
                <c:pt idx="2">
                  <c:v>Auvergne</c:v>
                </c:pt>
                <c:pt idx="3">
                  <c:v>Basse-Normandie</c:v>
                </c:pt>
                <c:pt idx="4">
                  <c:v>Bourgogne</c:v>
                </c:pt>
                <c:pt idx="5">
                  <c:v>Bretagne</c:v>
                </c:pt>
                <c:pt idx="6">
                  <c:v>Centre</c:v>
                </c:pt>
                <c:pt idx="7">
                  <c:v>Champagne-Ardenne</c:v>
                </c:pt>
                <c:pt idx="8">
                  <c:v>Corse</c:v>
                </c:pt>
                <c:pt idx="9">
                  <c:v>Franche-Comté</c:v>
                </c:pt>
                <c:pt idx="10">
                  <c:v>Haute-Normandie</c:v>
                </c:pt>
                <c:pt idx="11">
                  <c:v>Ile-de-France</c:v>
                </c:pt>
                <c:pt idx="12">
                  <c:v>Languedoc-Roussillon</c:v>
                </c:pt>
                <c:pt idx="13">
                  <c:v>Limousin</c:v>
                </c:pt>
                <c:pt idx="14">
                  <c:v>Lorraine</c:v>
                </c:pt>
                <c:pt idx="15">
                  <c:v>Midi-Pyrénées</c:v>
                </c:pt>
                <c:pt idx="16">
                  <c:v>Nord-Pas-de-Calais</c:v>
                </c:pt>
                <c:pt idx="17">
                  <c:v>Pays de la Loire</c:v>
                </c:pt>
                <c:pt idx="18">
                  <c:v>Picardie</c:v>
                </c:pt>
                <c:pt idx="19">
                  <c:v>Poitou-Charentes</c:v>
                </c:pt>
                <c:pt idx="20">
                  <c:v>Provence-Alpes-Côte d'Azur</c:v>
                </c:pt>
                <c:pt idx="21">
                  <c:v>Rhône-Alpes</c:v>
                </c:pt>
                <c:pt idx="22">
                  <c:v>Volet national du FSE</c:v>
                </c:pt>
                <c:pt idx="23">
                  <c:v>Total général</c:v>
                </c:pt>
              </c:strCache>
            </c:strRef>
          </c:cat>
          <c:val>
            <c:numRef>
              <c:f>Feuil1!$H$12:$H$35</c:f>
              <c:numCache>
                <c:formatCode>0%</c:formatCode>
                <c:ptCount val="24"/>
                <c:pt idx="0">
                  <c:v>0.65031974848502139</c:v>
                </c:pt>
                <c:pt idx="1">
                  <c:v>0.84921326724285706</c:v>
                </c:pt>
                <c:pt idx="2">
                  <c:v>1.2460628052517613</c:v>
                </c:pt>
                <c:pt idx="3">
                  <c:v>0.85945485578599556</c:v>
                </c:pt>
                <c:pt idx="4">
                  <c:v>0.90115412592311006</c:v>
                </c:pt>
                <c:pt idx="5">
                  <c:v>0.92198674213750409</c:v>
                </c:pt>
                <c:pt idx="6">
                  <c:v>0.77217654273979808</c:v>
                </c:pt>
                <c:pt idx="7">
                  <c:v>0.80376059793266474</c:v>
                </c:pt>
                <c:pt idx="8">
                  <c:v>1.0759242586059614</c:v>
                </c:pt>
                <c:pt idx="9">
                  <c:v>0.89389051758986493</c:v>
                </c:pt>
                <c:pt idx="10">
                  <c:v>0.78716650383659892</c:v>
                </c:pt>
                <c:pt idx="11">
                  <c:v>0.8254240634945238</c:v>
                </c:pt>
                <c:pt idx="12">
                  <c:v>1.2023234832057055</c:v>
                </c:pt>
                <c:pt idx="13">
                  <c:v>1.1161017100364639</c:v>
                </c:pt>
                <c:pt idx="14">
                  <c:v>1.1133069958821571</c:v>
                </c:pt>
                <c:pt idx="15">
                  <c:v>0.80598987245778164</c:v>
                </c:pt>
                <c:pt idx="16">
                  <c:v>0.81798857024316518</c:v>
                </c:pt>
                <c:pt idx="17">
                  <c:v>0.90433645141569452</c:v>
                </c:pt>
                <c:pt idx="18">
                  <c:v>1.0243384034114213</c:v>
                </c:pt>
                <c:pt idx="19">
                  <c:v>0.93776723489771652</c:v>
                </c:pt>
                <c:pt idx="20">
                  <c:v>0.75405568663311417</c:v>
                </c:pt>
                <c:pt idx="21">
                  <c:v>0.7204452286338805</c:v>
                </c:pt>
                <c:pt idx="22">
                  <c:v>0.86151655693888862</c:v>
                </c:pt>
                <c:pt idx="23">
                  <c:v>0.85846540902801605</c:v>
                </c:pt>
              </c:numCache>
            </c:numRef>
          </c:val>
        </c:ser>
        <c:dLbls>
          <c:showLegendKey val="0"/>
          <c:showVal val="0"/>
          <c:showCatName val="0"/>
          <c:showSerName val="0"/>
          <c:showPercent val="0"/>
          <c:showBubbleSize val="0"/>
        </c:dLbls>
        <c:gapWidth val="150"/>
        <c:axId val="225500808"/>
        <c:axId val="225501200"/>
      </c:barChart>
      <c:catAx>
        <c:axId val="225500808"/>
        <c:scaling>
          <c:orientation val="minMax"/>
        </c:scaling>
        <c:delete val="0"/>
        <c:axPos val="b"/>
        <c:numFmt formatCode="General" sourceLinked="1"/>
        <c:majorTickMark val="out"/>
        <c:minorTickMark val="none"/>
        <c:tickLblPos val="nextTo"/>
        <c:txPr>
          <a:bodyPr/>
          <a:lstStyle/>
          <a:p>
            <a:pPr>
              <a:defRPr b="1"/>
            </a:pPr>
            <a:endParaRPr lang="fr-FR"/>
          </a:p>
        </c:txPr>
        <c:crossAx val="225501200"/>
        <c:crosses val="autoZero"/>
        <c:auto val="1"/>
        <c:lblAlgn val="ctr"/>
        <c:lblOffset val="100"/>
        <c:noMultiLvlLbl val="0"/>
      </c:catAx>
      <c:valAx>
        <c:axId val="225501200"/>
        <c:scaling>
          <c:orientation val="minMax"/>
        </c:scaling>
        <c:delete val="0"/>
        <c:axPos val="l"/>
        <c:majorGridlines/>
        <c:numFmt formatCode="0%" sourceLinked="1"/>
        <c:majorTickMark val="out"/>
        <c:minorTickMark val="none"/>
        <c:tickLblPos val="nextTo"/>
        <c:txPr>
          <a:bodyPr/>
          <a:lstStyle/>
          <a:p>
            <a:pPr>
              <a:defRPr b="1"/>
            </a:pPr>
            <a:endParaRPr lang="fr-FR"/>
          </a:p>
        </c:txPr>
        <c:crossAx val="225500808"/>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Feuil1!$H$11</c:f>
              <c:strCache>
                <c:ptCount val="1"/>
                <c:pt idx="0">
                  <c:v>Taux de programmation régional</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Feuil1!$C$12:$C$35</c:f>
              <c:strCache>
                <c:ptCount val="24"/>
                <c:pt idx="0">
                  <c:v>Alsace</c:v>
                </c:pt>
                <c:pt idx="1">
                  <c:v>Aquitaine</c:v>
                </c:pt>
                <c:pt idx="2">
                  <c:v>Auvergne</c:v>
                </c:pt>
                <c:pt idx="3">
                  <c:v>Basse-Normandie</c:v>
                </c:pt>
                <c:pt idx="4">
                  <c:v>Bourgogne</c:v>
                </c:pt>
                <c:pt idx="5">
                  <c:v>Bretagne</c:v>
                </c:pt>
                <c:pt idx="6">
                  <c:v>Centre</c:v>
                </c:pt>
                <c:pt idx="7">
                  <c:v>Champagne-Ardenne</c:v>
                </c:pt>
                <c:pt idx="8">
                  <c:v>Corse</c:v>
                </c:pt>
                <c:pt idx="9">
                  <c:v>Franche-Comté</c:v>
                </c:pt>
                <c:pt idx="10">
                  <c:v>Haute-Normandie</c:v>
                </c:pt>
                <c:pt idx="11">
                  <c:v>Ile-de-France</c:v>
                </c:pt>
                <c:pt idx="12">
                  <c:v>Languedoc-Roussillon</c:v>
                </c:pt>
                <c:pt idx="13">
                  <c:v>Limousin</c:v>
                </c:pt>
                <c:pt idx="14">
                  <c:v>Lorraine</c:v>
                </c:pt>
                <c:pt idx="15">
                  <c:v>Midi-Pyrénées</c:v>
                </c:pt>
                <c:pt idx="16">
                  <c:v>Nord-Pas-de-Calais</c:v>
                </c:pt>
                <c:pt idx="17">
                  <c:v>Pays de la Loire</c:v>
                </c:pt>
                <c:pt idx="18">
                  <c:v>Picardie</c:v>
                </c:pt>
                <c:pt idx="19">
                  <c:v>Poitou-Charentes</c:v>
                </c:pt>
                <c:pt idx="20">
                  <c:v>Provence-Alpes-Côte d'Azur</c:v>
                </c:pt>
                <c:pt idx="21">
                  <c:v>Rhône-Alpes</c:v>
                </c:pt>
                <c:pt idx="22">
                  <c:v>Volet national du FSE</c:v>
                </c:pt>
                <c:pt idx="23">
                  <c:v>Total général</c:v>
                </c:pt>
              </c:strCache>
            </c:strRef>
          </c:cat>
          <c:val>
            <c:numRef>
              <c:f>Feuil1!$I$12:$I$35</c:f>
              <c:numCache>
                <c:formatCode>0%</c:formatCode>
                <c:ptCount val="24"/>
                <c:pt idx="0">
                  <c:v>0.67492004806038086</c:v>
                </c:pt>
                <c:pt idx="1">
                  <c:v>0.80092553923509258</c:v>
                </c:pt>
                <c:pt idx="2">
                  <c:v>0.87578255328891419</c:v>
                </c:pt>
                <c:pt idx="3">
                  <c:v>0.51096441131042025</c:v>
                </c:pt>
                <c:pt idx="4">
                  <c:v>0.46150787538540083</c:v>
                </c:pt>
                <c:pt idx="5">
                  <c:v>0.58407494374169366</c:v>
                </c:pt>
                <c:pt idx="6">
                  <c:v>0.52035588231959828</c:v>
                </c:pt>
                <c:pt idx="7">
                  <c:v>0.6170233428155647</c:v>
                </c:pt>
                <c:pt idx="8">
                  <c:v>0</c:v>
                </c:pt>
                <c:pt idx="9">
                  <c:v>0.79705257951648023</c:v>
                </c:pt>
                <c:pt idx="10">
                  <c:v>0.80293323864794708</c:v>
                </c:pt>
                <c:pt idx="11">
                  <c:v>0.66818057689269084</c:v>
                </c:pt>
                <c:pt idx="12">
                  <c:v>0.84046645219384764</c:v>
                </c:pt>
                <c:pt idx="13">
                  <c:v>0.72237468764208768</c:v>
                </c:pt>
                <c:pt idx="14">
                  <c:v>0.69823147414527442</c:v>
                </c:pt>
                <c:pt idx="15">
                  <c:v>0.56665691964802833</c:v>
                </c:pt>
                <c:pt idx="16">
                  <c:v>0.70879540600440283</c:v>
                </c:pt>
                <c:pt idx="17">
                  <c:v>0.73007472733749434</c:v>
                </c:pt>
                <c:pt idx="18">
                  <c:v>0.68324871233467355</c:v>
                </c:pt>
                <c:pt idx="19">
                  <c:v>0.67424289076358834</c:v>
                </c:pt>
                <c:pt idx="20">
                  <c:v>0.73675501865104998</c:v>
                </c:pt>
                <c:pt idx="21">
                  <c:v>0.59619917973948622</c:v>
                </c:pt>
                <c:pt idx="22">
                  <c:v>0.78831342529234549</c:v>
                </c:pt>
                <c:pt idx="23">
                  <c:v>0.70888860800141595</c:v>
                </c:pt>
              </c:numCache>
            </c:numRef>
          </c:val>
        </c:ser>
        <c:dLbls>
          <c:showLegendKey val="0"/>
          <c:showVal val="0"/>
          <c:showCatName val="0"/>
          <c:showSerName val="0"/>
          <c:showPercent val="0"/>
          <c:showBubbleSize val="0"/>
        </c:dLbls>
        <c:gapWidth val="150"/>
        <c:axId val="225495712"/>
        <c:axId val="225498064"/>
      </c:barChart>
      <c:catAx>
        <c:axId val="225495712"/>
        <c:scaling>
          <c:orientation val="minMax"/>
        </c:scaling>
        <c:delete val="0"/>
        <c:axPos val="b"/>
        <c:numFmt formatCode="General" sourceLinked="1"/>
        <c:majorTickMark val="out"/>
        <c:minorTickMark val="none"/>
        <c:tickLblPos val="nextTo"/>
        <c:txPr>
          <a:bodyPr/>
          <a:lstStyle/>
          <a:p>
            <a:pPr>
              <a:defRPr b="1"/>
            </a:pPr>
            <a:endParaRPr lang="fr-FR"/>
          </a:p>
        </c:txPr>
        <c:crossAx val="225498064"/>
        <c:crosses val="autoZero"/>
        <c:auto val="1"/>
        <c:lblAlgn val="ctr"/>
        <c:lblOffset val="100"/>
        <c:noMultiLvlLbl val="0"/>
      </c:catAx>
      <c:valAx>
        <c:axId val="225498064"/>
        <c:scaling>
          <c:orientation val="minMax"/>
        </c:scaling>
        <c:delete val="0"/>
        <c:axPos val="l"/>
        <c:majorGridlines/>
        <c:numFmt formatCode="0%" sourceLinked="1"/>
        <c:majorTickMark val="out"/>
        <c:minorTickMark val="none"/>
        <c:tickLblPos val="nextTo"/>
        <c:txPr>
          <a:bodyPr/>
          <a:lstStyle/>
          <a:p>
            <a:pPr>
              <a:defRPr b="1"/>
            </a:pPr>
            <a:endParaRPr lang="fr-FR"/>
          </a:p>
        </c:txPr>
        <c:crossAx val="225495712"/>
        <c:crosses val="autoZero"/>
        <c:crossBetween val="between"/>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225498456"/>
        <c:axId val="225964456"/>
        <c:axId val="0"/>
      </c:bar3DChart>
      <c:catAx>
        <c:axId val="225498456"/>
        <c:scaling>
          <c:orientation val="minMax"/>
        </c:scaling>
        <c:delete val="0"/>
        <c:axPos val="b"/>
        <c:majorTickMark val="out"/>
        <c:minorTickMark val="none"/>
        <c:tickLblPos val="nextTo"/>
        <c:spPr>
          <a:solidFill>
            <a:schemeClr val="bg1"/>
          </a:solidFill>
        </c:spPr>
        <c:txPr>
          <a:bodyPr/>
          <a:lstStyle/>
          <a:p>
            <a:pPr>
              <a:defRPr b="1"/>
            </a:pPr>
            <a:endParaRPr lang="fr-FR"/>
          </a:p>
        </c:txPr>
        <c:crossAx val="225964456"/>
        <c:crosses val="autoZero"/>
        <c:auto val="1"/>
        <c:lblAlgn val="ctr"/>
        <c:lblOffset val="100"/>
        <c:noMultiLvlLbl val="0"/>
      </c:catAx>
      <c:valAx>
        <c:axId val="225964456"/>
        <c:scaling>
          <c:orientation val="minMax"/>
        </c:scaling>
        <c:delete val="1"/>
        <c:axPos val="l"/>
        <c:numFmt formatCode="_(* #,##0_);_(* \(#,##0\);_(* &quot;-&quot;??_);_(@_)" sourceLinked="1"/>
        <c:majorTickMark val="out"/>
        <c:minorTickMark val="none"/>
        <c:tickLblPos val="nextTo"/>
        <c:crossAx val="225498456"/>
        <c:crosses val="autoZero"/>
        <c:crossBetween val="between"/>
      </c:valAx>
      <c:spPr>
        <a:solidFill>
          <a:schemeClr val="bg1"/>
        </a:solidFill>
        <a:effectLst>
          <a:outerShdw blurRad="50800" dist="50800" dir="5400000" algn="ctr" rotWithShape="0">
            <a:schemeClr val="bg1"/>
          </a:outerShdw>
        </a:effectLst>
      </c:spPr>
    </c:plotArea>
    <c:plotVisOnly val="1"/>
    <c:dispBlanksAs val="gap"/>
    <c:showDLblsOverMax val="0"/>
  </c:chart>
  <c:spPr>
    <a:ln>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225968768"/>
        <c:axId val="225967200"/>
        <c:axId val="0"/>
      </c:bar3DChart>
      <c:catAx>
        <c:axId val="225968768"/>
        <c:scaling>
          <c:orientation val="minMax"/>
        </c:scaling>
        <c:delete val="0"/>
        <c:axPos val="b"/>
        <c:majorTickMark val="out"/>
        <c:minorTickMark val="none"/>
        <c:tickLblPos val="nextTo"/>
        <c:spPr>
          <a:solidFill>
            <a:schemeClr val="bg1"/>
          </a:solidFill>
        </c:spPr>
        <c:txPr>
          <a:bodyPr/>
          <a:lstStyle/>
          <a:p>
            <a:pPr>
              <a:defRPr b="1"/>
            </a:pPr>
            <a:endParaRPr lang="fr-FR"/>
          </a:p>
        </c:txPr>
        <c:crossAx val="225967200"/>
        <c:crosses val="autoZero"/>
        <c:auto val="1"/>
        <c:lblAlgn val="ctr"/>
        <c:lblOffset val="100"/>
        <c:noMultiLvlLbl val="0"/>
      </c:catAx>
      <c:valAx>
        <c:axId val="225967200"/>
        <c:scaling>
          <c:orientation val="minMax"/>
        </c:scaling>
        <c:delete val="1"/>
        <c:axPos val="l"/>
        <c:numFmt formatCode="#,##0.0,,&quot;&quot;\ &quot;M€&quot;;\-#,##0.0,&quot;&quot;\ &quot;M€&quot;" sourceLinked="1"/>
        <c:majorTickMark val="out"/>
        <c:minorTickMark val="none"/>
        <c:tickLblPos val="nextTo"/>
        <c:crossAx val="225968768"/>
        <c:crosses val="autoZero"/>
        <c:crossBetween val="between"/>
      </c:valAx>
      <c:spPr>
        <a:solidFill>
          <a:schemeClr val="bg1"/>
        </a:solidFill>
        <a:effectLst>
          <a:outerShdw blurRad="50800" dist="50800" dir="5400000" algn="ctr" rotWithShape="0">
            <a:schemeClr val="bg1"/>
          </a:outerShdw>
        </a:effectLst>
      </c:spPr>
    </c:plotArea>
    <c:plotVisOnly val="1"/>
    <c:dispBlanksAs val="gap"/>
    <c:showDLblsOverMax val="0"/>
  </c:chart>
  <c:spPr>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Feuil3!$E$1</c:f>
              <c:strCache>
                <c:ptCount val="1"/>
                <c:pt idx="0">
                  <c:v>Taux de sous-réalisation</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Feuil3!$A$2:$A$25</c:f>
              <c:strCache>
                <c:ptCount val="24"/>
                <c:pt idx="0">
                  <c:v>Alsace</c:v>
                </c:pt>
                <c:pt idx="1">
                  <c:v>Aquitaine</c:v>
                </c:pt>
                <c:pt idx="2">
                  <c:v>Auvergne</c:v>
                </c:pt>
                <c:pt idx="3">
                  <c:v>Basse-Normandie</c:v>
                </c:pt>
                <c:pt idx="4">
                  <c:v>Bourgogne</c:v>
                </c:pt>
                <c:pt idx="5">
                  <c:v>Bretagne</c:v>
                </c:pt>
                <c:pt idx="6">
                  <c:v>Centre</c:v>
                </c:pt>
                <c:pt idx="7">
                  <c:v>Champagne-Ardenne</c:v>
                </c:pt>
                <c:pt idx="8">
                  <c:v>Corse</c:v>
                </c:pt>
                <c:pt idx="9">
                  <c:v>Franche-Comté</c:v>
                </c:pt>
                <c:pt idx="10">
                  <c:v>Haute-Normandie</c:v>
                </c:pt>
                <c:pt idx="11">
                  <c:v>Ile-de-France</c:v>
                </c:pt>
                <c:pt idx="12">
                  <c:v>Languedoc-Roussillon</c:v>
                </c:pt>
                <c:pt idx="13">
                  <c:v>Limousin</c:v>
                </c:pt>
                <c:pt idx="14">
                  <c:v>Lorraine</c:v>
                </c:pt>
                <c:pt idx="15">
                  <c:v>Midi-Pyrénées</c:v>
                </c:pt>
                <c:pt idx="16">
                  <c:v>Nord-Pas-de-Calais</c:v>
                </c:pt>
                <c:pt idx="17">
                  <c:v>Pays de la Loire</c:v>
                </c:pt>
                <c:pt idx="18">
                  <c:v>Picardie</c:v>
                </c:pt>
                <c:pt idx="19">
                  <c:v>Poitou-Charentes</c:v>
                </c:pt>
                <c:pt idx="20">
                  <c:v>Provence-Alpes-Côte d'Azur</c:v>
                </c:pt>
                <c:pt idx="21">
                  <c:v>Rhône-Alpes</c:v>
                </c:pt>
                <c:pt idx="22">
                  <c:v>Volet national du FSE</c:v>
                </c:pt>
                <c:pt idx="23">
                  <c:v>Total général</c:v>
                </c:pt>
              </c:strCache>
            </c:strRef>
          </c:cat>
          <c:val>
            <c:numRef>
              <c:f>Feuil3!$E$2:$E$25</c:f>
              <c:numCache>
                <c:formatCode>0%</c:formatCode>
                <c:ptCount val="24"/>
                <c:pt idx="0">
                  <c:v>0.13108757059639961</c:v>
                </c:pt>
                <c:pt idx="1">
                  <c:v>8.1715244181578925E-2</c:v>
                </c:pt>
                <c:pt idx="2">
                  <c:v>0.13802168554525665</c:v>
                </c:pt>
                <c:pt idx="3">
                  <c:v>8.3561016671192173E-2</c:v>
                </c:pt>
                <c:pt idx="4">
                  <c:v>0.10179124266120443</c:v>
                </c:pt>
                <c:pt idx="5">
                  <c:v>9.1602876169685682E-2</c:v>
                </c:pt>
                <c:pt idx="6">
                  <c:v>5.89604756917365E-2</c:v>
                </c:pt>
                <c:pt idx="7">
                  <c:v>9.4029465675463095E-2</c:v>
                </c:pt>
                <c:pt idx="8">
                  <c:v>0.12496799540151153</c:v>
                </c:pt>
                <c:pt idx="9">
                  <c:v>9.7960588577004737E-2</c:v>
                </c:pt>
                <c:pt idx="10">
                  <c:v>9.6204729442747189E-2</c:v>
                </c:pt>
                <c:pt idx="11">
                  <c:v>0.13762873355286825</c:v>
                </c:pt>
                <c:pt idx="12">
                  <c:v>8.8681629880290019E-2</c:v>
                </c:pt>
                <c:pt idx="13">
                  <c:v>8.4751061725761787E-2</c:v>
                </c:pt>
                <c:pt idx="14">
                  <c:v>7.9801967417288594E-2</c:v>
                </c:pt>
                <c:pt idx="15">
                  <c:v>0.12060764074803772</c:v>
                </c:pt>
                <c:pt idx="16">
                  <c:v>0.11675966957191629</c:v>
                </c:pt>
                <c:pt idx="17">
                  <c:v>0.116330278196158</c:v>
                </c:pt>
                <c:pt idx="18">
                  <c:v>8.6337126657791655E-2</c:v>
                </c:pt>
                <c:pt idx="19">
                  <c:v>0.1186148623498651</c:v>
                </c:pt>
                <c:pt idx="20">
                  <c:v>0.1545965462083678</c:v>
                </c:pt>
                <c:pt idx="21">
                  <c:v>8.6198220025606884E-2</c:v>
                </c:pt>
                <c:pt idx="22">
                  <c:v>6.6024872988041119E-2</c:v>
                </c:pt>
                <c:pt idx="23">
                  <c:v>9.8066722881118604E-2</c:v>
                </c:pt>
              </c:numCache>
            </c:numRef>
          </c:val>
        </c:ser>
        <c:ser>
          <c:idx val="1"/>
          <c:order val="1"/>
          <c:tx>
            <c:strRef>
              <c:f>Feuil3!$H$1</c:f>
              <c:strCache>
                <c:ptCount val="1"/>
                <c:pt idx="0">
                  <c:v>Taux de rejet des dépenses présentées en bilan</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Feuil3!$A$2:$A$25</c:f>
              <c:strCache>
                <c:ptCount val="24"/>
                <c:pt idx="0">
                  <c:v>Alsace</c:v>
                </c:pt>
                <c:pt idx="1">
                  <c:v>Aquitaine</c:v>
                </c:pt>
                <c:pt idx="2">
                  <c:v>Auvergne</c:v>
                </c:pt>
                <c:pt idx="3">
                  <c:v>Basse-Normandie</c:v>
                </c:pt>
                <c:pt idx="4">
                  <c:v>Bourgogne</c:v>
                </c:pt>
                <c:pt idx="5">
                  <c:v>Bretagne</c:v>
                </c:pt>
                <c:pt idx="6">
                  <c:v>Centre</c:v>
                </c:pt>
                <c:pt idx="7">
                  <c:v>Champagne-Ardenne</c:v>
                </c:pt>
                <c:pt idx="8">
                  <c:v>Corse</c:v>
                </c:pt>
                <c:pt idx="9">
                  <c:v>Franche-Comté</c:v>
                </c:pt>
                <c:pt idx="10">
                  <c:v>Haute-Normandie</c:v>
                </c:pt>
                <c:pt idx="11">
                  <c:v>Ile-de-France</c:v>
                </c:pt>
                <c:pt idx="12">
                  <c:v>Languedoc-Roussillon</c:v>
                </c:pt>
                <c:pt idx="13">
                  <c:v>Limousin</c:v>
                </c:pt>
                <c:pt idx="14">
                  <c:v>Lorraine</c:v>
                </c:pt>
                <c:pt idx="15">
                  <c:v>Midi-Pyrénées</c:v>
                </c:pt>
                <c:pt idx="16">
                  <c:v>Nord-Pas-de-Calais</c:v>
                </c:pt>
                <c:pt idx="17">
                  <c:v>Pays de la Loire</c:v>
                </c:pt>
                <c:pt idx="18">
                  <c:v>Picardie</c:v>
                </c:pt>
                <c:pt idx="19">
                  <c:v>Poitou-Charentes</c:v>
                </c:pt>
                <c:pt idx="20">
                  <c:v>Provence-Alpes-Côte d'Azur</c:v>
                </c:pt>
                <c:pt idx="21">
                  <c:v>Rhône-Alpes</c:v>
                </c:pt>
                <c:pt idx="22">
                  <c:v>Volet national du FSE</c:v>
                </c:pt>
                <c:pt idx="23">
                  <c:v>Total général</c:v>
                </c:pt>
              </c:strCache>
            </c:strRef>
          </c:cat>
          <c:val>
            <c:numRef>
              <c:f>Feuil3!$H$2:$H$25</c:f>
              <c:numCache>
                <c:formatCode>0%</c:formatCode>
                <c:ptCount val="24"/>
                <c:pt idx="0">
                  <c:v>4.7764158360654285E-2</c:v>
                </c:pt>
                <c:pt idx="1">
                  <c:v>3.1539439921762724E-2</c:v>
                </c:pt>
                <c:pt idx="2">
                  <c:v>8.8892420171821029E-2</c:v>
                </c:pt>
                <c:pt idx="3">
                  <c:v>4.2197955830174771E-2</c:v>
                </c:pt>
                <c:pt idx="4">
                  <c:v>5.6996728212425463E-2</c:v>
                </c:pt>
                <c:pt idx="5">
                  <c:v>5.6891669381026751E-2</c:v>
                </c:pt>
                <c:pt idx="6">
                  <c:v>1.8156983953627106E-2</c:v>
                </c:pt>
                <c:pt idx="7">
                  <c:v>5.325329549870933E-2</c:v>
                </c:pt>
                <c:pt idx="8">
                  <c:v>0.10143687431268444</c:v>
                </c:pt>
                <c:pt idx="9">
                  <c:v>8.2770296445841024E-2</c:v>
                </c:pt>
                <c:pt idx="10">
                  <c:v>0.11111764130391019</c:v>
                </c:pt>
                <c:pt idx="11">
                  <c:v>4.4265089023054732E-2</c:v>
                </c:pt>
                <c:pt idx="12">
                  <c:v>5.3319017282715736E-2</c:v>
                </c:pt>
                <c:pt idx="13">
                  <c:v>6.2896938344330924E-2</c:v>
                </c:pt>
                <c:pt idx="14">
                  <c:v>9.0369193587510027E-2</c:v>
                </c:pt>
                <c:pt idx="15">
                  <c:v>3.4154934158477604E-2</c:v>
                </c:pt>
                <c:pt idx="16">
                  <c:v>3.2993791532504299E-2</c:v>
                </c:pt>
                <c:pt idx="17">
                  <c:v>3.3104618405304542E-2</c:v>
                </c:pt>
                <c:pt idx="18">
                  <c:v>5.1127603781425571E-2</c:v>
                </c:pt>
                <c:pt idx="19">
                  <c:v>2.6437845552862216E-2</c:v>
                </c:pt>
                <c:pt idx="20">
                  <c:v>9.3120256110237429E-2</c:v>
                </c:pt>
                <c:pt idx="21">
                  <c:v>3.2059985189660523E-2</c:v>
                </c:pt>
                <c:pt idx="22">
                  <c:v>7.2744927299642104E-2</c:v>
                </c:pt>
                <c:pt idx="23">
                  <c:v>5.620561295584315E-2</c:v>
                </c:pt>
              </c:numCache>
            </c:numRef>
          </c:val>
        </c:ser>
        <c:dLbls>
          <c:showLegendKey val="0"/>
          <c:showVal val="0"/>
          <c:showCatName val="0"/>
          <c:showSerName val="0"/>
          <c:showPercent val="0"/>
          <c:showBubbleSize val="0"/>
        </c:dLbls>
        <c:gapWidth val="150"/>
        <c:axId val="225968376"/>
        <c:axId val="225966024"/>
      </c:barChart>
      <c:catAx>
        <c:axId val="225968376"/>
        <c:scaling>
          <c:orientation val="minMax"/>
        </c:scaling>
        <c:delete val="0"/>
        <c:axPos val="b"/>
        <c:numFmt formatCode="General" sourceLinked="0"/>
        <c:majorTickMark val="out"/>
        <c:minorTickMark val="none"/>
        <c:tickLblPos val="nextTo"/>
        <c:txPr>
          <a:bodyPr/>
          <a:lstStyle/>
          <a:p>
            <a:pPr>
              <a:defRPr b="1"/>
            </a:pPr>
            <a:endParaRPr lang="fr-FR"/>
          </a:p>
        </c:txPr>
        <c:crossAx val="225966024"/>
        <c:crosses val="autoZero"/>
        <c:auto val="1"/>
        <c:lblAlgn val="ctr"/>
        <c:lblOffset val="100"/>
        <c:noMultiLvlLbl val="0"/>
      </c:catAx>
      <c:valAx>
        <c:axId val="225966024"/>
        <c:scaling>
          <c:orientation val="minMax"/>
        </c:scaling>
        <c:delete val="0"/>
        <c:axPos val="l"/>
        <c:majorGridlines/>
        <c:numFmt formatCode="0%" sourceLinked="1"/>
        <c:majorTickMark val="out"/>
        <c:minorTickMark val="none"/>
        <c:tickLblPos val="nextTo"/>
        <c:txPr>
          <a:bodyPr/>
          <a:lstStyle/>
          <a:p>
            <a:pPr>
              <a:defRPr b="1"/>
            </a:pPr>
            <a:endParaRPr lang="fr-FR"/>
          </a:p>
        </c:txPr>
        <c:crossAx val="225968376"/>
        <c:crosses val="autoZero"/>
        <c:crossBetween val="between"/>
      </c:valAx>
    </c:plotArea>
    <c:legend>
      <c:legendPos val="b"/>
      <c:overlay val="0"/>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61371518310902"/>
          <c:y val="3.2787060595674308E-2"/>
          <c:w val="0.85376578620193255"/>
          <c:h val="0.78510363122009386"/>
        </c:manualLayout>
      </c:layout>
      <c:barChart>
        <c:barDir val="col"/>
        <c:grouping val="clustered"/>
        <c:varyColors val="0"/>
        <c:ser>
          <c:idx val="0"/>
          <c:order val="0"/>
          <c:invertIfNegative val="0"/>
          <c:dLbls>
            <c:numFmt formatCode="#,##0\ &quot;€&quot;" sourceLinked="0"/>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(Feuil4!$E$2;Feuil4!$I$2;Feuil4!$N$2;Feuil4!$S$2;Feuil4!$W$2)</c:f>
              <c:strCache>
                <c:ptCount val="5"/>
                <c:pt idx="0">
                  <c:v>Montant dotation </c:v>
                </c:pt>
                <c:pt idx="1">
                  <c:v>Montant coût total programmé</c:v>
                </c:pt>
                <c:pt idx="2">
                  <c:v>Montant coût total soumis à l'AG</c:v>
                </c:pt>
                <c:pt idx="3">
                  <c:v>Montant coût total retenu en CSF </c:v>
                </c:pt>
                <c:pt idx="4">
                  <c:v>Montant coût total dépenses certifiées</c:v>
                </c:pt>
              </c:strCache>
            </c:strRef>
          </c:cat>
          <c:val>
            <c:numRef>
              <c:f>(Feuil4!$E$25;Feuil4!$I$25;Feuil4!$N$25;Feuil4!$S$25;Feuil4!$W$25)</c:f>
              <c:numCache>
                <c:formatCode>[$-1040C]#,##0\ ;\(#,##0\ \);"-"</c:formatCode>
                <c:ptCount val="5"/>
                <c:pt idx="0">
                  <c:v>720242779.38</c:v>
                </c:pt>
                <c:pt idx="1">
                  <c:v>675847147.25</c:v>
                </c:pt>
                <c:pt idx="2">
                  <c:v>462833423.43000001</c:v>
                </c:pt>
                <c:pt idx="3">
                  <c:v>379079127.31</c:v>
                </c:pt>
                <c:pt idx="4">
                  <c:v>365415359.54000002</c:v>
                </c:pt>
              </c:numCache>
            </c:numRef>
          </c:val>
        </c:ser>
        <c:dLbls>
          <c:showLegendKey val="0"/>
          <c:showVal val="0"/>
          <c:showCatName val="0"/>
          <c:showSerName val="0"/>
          <c:showPercent val="0"/>
          <c:showBubbleSize val="0"/>
        </c:dLbls>
        <c:gapWidth val="150"/>
        <c:axId val="225969944"/>
        <c:axId val="225969160"/>
      </c:barChart>
      <c:catAx>
        <c:axId val="225969944"/>
        <c:scaling>
          <c:orientation val="minMax"/>
        </c:scaling>
        <c:delete val="0"/>
        <c:axPos val="b"/>
        <c:numFmt formatCode="General" sourceLinked="0"/>
        <c:majorTickMark val="out"/>
        <c:minorTickMark val="none"/>
        <c:tickLblPos val="nextTo"/>
        <c:txPr>
          <a:bodyPr/>
          <a:lstStyle/>
          <a:p>
            <a:pPr>
              <a:defRPr b="1"/>
            </a:pPr>
            <a:endParaRPr lang="fr-FR"/>
          </a:p>
        </c:txPr>
        <c:crossAx val="225969160"/>
        <c:crosses val="autoZero"/>
        <c:auto val="1"/>
        <c:lblAlgn val="ctr"/>
        <c:lblOffset val="100"/>
        <c:noMultiLvlLbl val="0"/>
      </c:catAx>
      <c:valAx>
        <c:axId val="225969160"/>
        <c:scaling>
          <c:orientation val="minMax"/>
        </c:scaling>
        <c:delete val="0"/>
        <c:axPos val="l"/>
        <c:majorGridlines/>
        <c:numFmt formatCode="[$-1040C]#,##0\ ;\(#,##0\ \);&quot;-&quot;" sourceLinked="1"/>
        <c:majorTickMark val="out"/>
        <c:minorTickMark val="none"/>
        <c:tickLblPos val="nextTo"/>
        <c:txPr>
          <a:bodyPr/>
          <a:lstStyle/>
          <a:p>
            <a:pPr>
              <a:defRPr b="1"/>
            </a:pPr>
            <a:endParaRPr lang="fr-FR"/>
          </a:p>
        </c:txPr>
        <c:crossAx val="225969944"/>
        <c:crosses val="autoZero"/>
        <c:crossBetween val="between"/>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61371518310902"/>
          <c:y val="3.2787060595674308E-2"/>
          <c:w val="0.85376578620193255"/>
          <c:h val="0.78510363122009386"/>
        </c:manualLayout>
      </c:layout>
      <c:barChart>
        <c:barDir val="col"/>
        <c:grouping val="clustered"/>
        <c:varyColors val="0"/>
        <c:ser>
          <c:idx val="0"/>
          <c:order val="0"/>
          <c:invertIfNegative val="0"/>
          <c:dLbls>
            <c:numFmt formatCode="0%" sourceLinked="0"/>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(Feuil4!$F$2;Feuil4!$J$2;Feuil4!$P$2;Feuil4!$T$2;Feuil4!$X$2)</c:f>
              <c:strCache>
                <c:ptCount val="5"/>
                <c:pt idx="0">
                  <c:v>Dotation </c:v>
                </c:pt>
                <c:pt idx="1">
                  <c:v>Taux de programmation</c:v>
                </c:pt>
                <c:pt idx="2">
                  <c:v>Taux de demandes de paiement (Bilan)</c:v>
                </c:pt>
                <c:pt idx="3">
                  <c:v>Taux de de contrôle ( CSF )</c:v>
                </c:pt>
                <c:pt idx="4">
                  <c:v>Taux de certification</c:v>
                </c:pt>
              </c:strCache>
            </c:strRef>
          </c:cat>
          <c:val>
            <c:numRef>
              <c:f>(Feuil4!$F$25;Feuil4!$J$25;Feuil4!$P$25;Feuil4!$T$25;Feuil4!$X$25)</c:f>
              <c:numCache>
                <c:formatCode>[$-1040C]0.00%</c:formatCode>
                <c:ptCount val="5"/>
                <c:pt idx="0" formatCode="0%">
                  <c:v>1</c:v>
                </c:pt>
                <c:pt idx="1">
                  <c:v>0.93836018436975277</c:v>
                </c:pt>
                <c:pt idx="2">
                  <c:v>0.64260751607731026</c:v>
                </c:pt>
                <c:pt idx="3">
                  <c:v>0.52632131576010965</c:v>
                </c:pt>
                <c:pt idx="4">
                  <c:v>0.50735025744313211</c:v>
                </c:pt>
              </c:numCache>
            </c:numRef>
          </c:val>
        </c:ser>
        <c:dLbls>
          <c:showLegendKey val="0"/>
          <c:showVal val="0"/>
          <c:showCatName val="0"/>
          <c:showSerName val="0"/>
          <c:showPercent val="0"/>
          <c:showBubbleSize val="0"/>
        </c:dLbls>
        <c:gapWidth val="150"/>
        <c:axId val="225966416"/>
        <c:axId val="225965240"/>
      </c:barChart>
      <c:catAx>
        <c:axId val="225966416"/>
        <c:scaling>
          <c:orientation val="minMax"/>
        </c:scaling>
        <c:delete val="0"/>
        <c:axPos val="b"/>
        <c:numFmt formatCode="General" sourceLinked="0"/>
        <c:majorTickMark val="out"/>
        <c:minorTickMark val="none"/>
        <c:tickLblPos val="nextTo"/>
        <c:txPr>
          <a:bodyPr/>
          <a:lstStyle/>
          <a:p>
            <a:pPr>
              <a:defRPr b="1"/>
            </a:pPr>
            <a:endParaRPr lang="fr-FR"/>
          </a:p>
        </c:txPr>
        <c:crossAx val="225965240"/>
        <c:crosses val="autoZero"/>
        <c:auto val="1"/>
        <c:lblAlgn val="ctr"/>
        <c:lblOffset val="100"/>
        <c:noMultiLvlLbl val="0"/>
      </c:catAx>
      <c:valAx>
        <c:axId val="225965240"/>
        <c:scaling>
          <c:orientation val="minMax"/>
          <c:max val="1"/>
        </c:scaling>
        <c:delete val="0"/>
        <c:axPos val="l"/>
        <c:majorGridlines/>
        <c:numFmt formatCode="0%" sourceLinked="1"/>
        <c:majorTickMark val="out"/>
        <c:minorTickMark val="none"/>
        <c:tickLblPos val="nextTo"/>
        <c:txPr>
          <a:bodyPr/>
          <a:lstStyle/>
          <a:p>
            <a:pPr>
              <a:defRPr b="1"/>
            </a:pPr>
            <a:endParaRPr lang="fr-FR"/>
          </a:p>
        </c:txPr>
        <c:crossAx val="225966416"/>
        <c:crosses val="autoZero"/>
        <c:crossBetween val="between"/>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Feuil4!$J$2</c:f>
              <c:strCache>
                <c:ptCount val="1"/>
                <c:pt idx="0">
                  <c:v>Taux de programmation</c:v>
                </c:pt>
              </c:strCache>
            </c:strRef>
          </c:tx>
          <c:spPr>
            <a:solidFill>
              <a:schemeClr val="accent1"/>
            </a:solidFill>
          </c:spPr>
          <c:invertIfNegative val="0"/>
          <c:dLbls>
            <c:numFmt formatCode="0%" sourceLinked="0"/>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Feuil4!$A$3:$A$23</c:f>
              <c:strCache>
                <c:ptCount val="21"/>
                <c:pt idx="0">
                  <c:v>Alsace</c:v>
                </c:pt>
                <c:pt idx="1">
                  <c:v>Aquitaine</c:v>
                </c:pt>
                <c:pt idx="2">
                  <c:v>Auvergne</c:v>
                </c:pt>
                <c:pt idx="3">
                  <c:v>Bourgogne</c:v>
                </c:pt>
                <c:pt idx="4">
                  <c:v>Centre</c:v>
                </c:pt>
                <c:pt idx="5">
                  <c:v>Champagne-Ardenne</c:v>
                </c:pt>
                <c:pt idx="6">
                  <c:v>Corse</c:v>
                </c:pt>
                <c:pt idx="7">
                  <c:v>Ile-de-France</c:v>
                </c:pt>
                <c:pt idx="8">
                  <c:v>Languedoc-Roussillon</c:v>
                </c:pt>
                <c:pt idx="9">
                  <c:v>Lorraine</c:v>
                </c:pt>
                <c:pt idx="10">
                  <c:v>Midi-Pyrénées</c:v>
                </c:pt>
                <c:pt idx="11">
                  <c:v>Nord-Pas-de-Calais</c:v>
                </c:pt>
                <c:pt idx="12">
                  <c:v>Haute-Normandie</c:v>
                </c:pt>
                <c:pt idx="13">
                  <c:v>Picardie</c:v>
                </c:pt>
                <c:pt idx="14">
                  <c:v>Provence-Alpes-Côte d'Azur</c:v>
                </c:pt>
                <c:pt idx="15">
                  <c:v>Volet national du FSE</c:v>
                </c:pt>
                <c:pt idx="16">
                  <c:v>Guadeloupe</c:v>
                </c:pt>
                <c:pt idx="17">
                  <c:v>Guyane</c:v>
                </c:pt>
                <c:pt idx="18">
                  <c:v>Martinique</c:v>
                </c:pt>
                <c:pt idx="19">
                  <c:v>Réunion</c:v>
                </c:pt>
                <c:pt idx="20">
                  <c:v>Mayotte</c:v>
                </c:pt>
              </c:strCache>
            </c:strRef>
          </c:cat>
          <c:val>
            <c:numRef>
              <c:f>Feuil4!$J$3:$J$23</c:f>
              <c:numCache>
                <c:formatCode>[$-1040C]0.00%</c:formatCode>
                <c:ptCount val="21"/>
                <c:pt idx="0">
                  <c:v>0.42238769154978922</c:v>
                </c:pt>
                <c:pt idx="1">
                  <c:v>0.87469503255577208</c:v>
                </c:pt>
                <c:pt idx="2">
                  <c:v>0.40287536320767686</c:v>
                </c:pt>
                <c:pt idx="3">
                  <c:v>0.50480197352313894</c:v>
                </c:pt>
                <c:pt idx="4">
                  <c:v>0.45476267774437779</c:v>
                </c:pt>
                <c:pt idx="5">
                  <c:v>0.7580011380760785</c:v>
                </c:pt>
                <c:pt idx="6">
                  <c:v>0.16107448599539026</c:v>
                </c:pt>
                <c:pt idx="7">
                  <c:v>1.2594559072140816</c:v>
                </c:pt>
                <c:pt idx="8">
                  <c:v>0.59993064513359207</c:v>
                </c:pt>
                <c:pt idx="9">
                  <c:v>0.16923980593389118</c:v>
                </c:pt>
                <c:pt idx="10">
                  <c:v>0.75425403427056492</c:v>
                </c:pt>
                <c:pt idx="11">
                  <c:v>1.0349245478811711</c:v>
                </c:pt>
                <c:pt idx="12">
                  <c:v>1.0357909510670413</c:v>
                </c:pt>
                <c:pt idx="13">
                  <c:v>0.89893206133825609</c:v>
                </c:pt>
                <c:pt idx="14">
                  <c:v>0.71245249307760072</c:v>
                </c:pt>
                <c:pt idx="15">
                  <c:v>1.1404831635301627</c:v>
                </c:pt>
                <c:pt idx="16">
                  <c:v>0.88419409209326394</c:v>
                </c:pt>
                <c:pt idx="17">
                  <c:v>0.50883152585063818</c:v>
                </c:pt>
                <c:pt idx="18">
                  <c:v>0.82304836525812919</c:v>
                </c:pt>
                <c:pt idx="19">
                  <c:v>0.75380102587073949</c:v>
                </c:pt>
                <c:pt idx="20">
                  <c:v>0.68773455583671717</c:v>
                </c:pt>
              </c:numCache>
            </c:numRef>
          </c:val>
        </c:ser>
        <c:dLbls>
          <c:showLegendKey val="0"/>
          <c:showVal val="0"/>
          <c:showCatName val="0"/>
          <c:showSerName val="0"/>
          <c:showPercent val="0"/>
          <c:showBubbleSize val="0"/>
        </c:dLbls>
        <c:gapWidth val="150"/>
        <c:axId val="225970728"/>
        <c:axId val="225971120"/>
      </c:barChart>
      <c:catAx>
        <c:axId val="225970728"/>
        <c:scaling>
          <c:orientation val="minMax"/>
        </c:scaling>
        <c:delete val="0"/>
        <c:axPos val="b"/>
        <c:numFmt formatCode="General" sourceLinked="0"/>
        <c:majorTickMark val="out"/>
        <c:minorTickMark val="none"/>
        <c:tickLblPos val="nextTo"/>
        <c:txPr>
          <a:bodyPr/>
          <a:lstStyle/>
          <a:p>
            <a:pPr>
              <a:defRPr b="1"/>
            </a:pPr>
            <a:endParaRPr lang="fr-FR"/>
          </a:p>
        </c:txPr>
        <c:crossAx val="225971120"/>
        <c:crosses val="autoZero"/>
        <c:auto val="1"/>
        <c:lblAlgn val="ctr"/>
        <c:lblOffset val="100"/>
        <c:noMultiLvlLbl val="0"/>
      </c:catAx>
      <c:valAx>
        <c:axId val="225971120"/>
        <c:scaling>
          <c:orientation val="minMax"/>
        </c:scaling>
        <c:delete val="0"/>
        <c:axPos val="l"/>
        <c:majorGridlines/>
        <c:numFmt formatCode="[$-1040C]0.00%" sourceLinked="1"/>
        <c:majorTickMark val="out"/>
        <c:minorTickMark val="none"/>
        <c:tickLblPos val="nextTo"/>
        <c:txPr>
          <a:bodyPr/>
          <a:lstStyle/>
          <a:p>
            <a:pPr>
              <a:defRPr b="1"/>
            </a:pPr>
            <a:endParaRPr lang="fr-FR"/>
          </a:p>
        </c:txPr>
        <c:crossAx val="225970728"/>
        <c:crosses val="autoZero"/>
        <c:crossBetween val="between"/>
      </c:valAx>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225964064"/>
        <c:axId val="303549184"/>
        <c:axId val="0"/>
      </c:bar3DChart>
      <c:catAx>
        <c:axId val="225964064"/>
        <c:scaling>
          <c:orientation val="minMax"/>
        </c:scaling>
        <c:delete val="0"/>
        <c:axPos val="b"/>
        <c:majorTickMark val="out"/>
        <c:minorTickMark val="none"/>
        <c:tickLblPos val="nextTo"/>
        <c:spPr>
          <a:solidFill>
            <a:schemeClr val="bg1"/>
          </a:solidFill>
        </c:spPr>
        <c:txPr>
          <a:bodyPr/>
          <a:lstStyle/>
          <a:p>
            <a:pPr>
              <a:defRPr b="1"/>
            </a:pPr>
            <a:endParaRPr lang="fr-FR"/>
          </a:p>
        </c:txPr>
        <c:crossAx val="303549184"/>
        <c:crosses val="autoZero"/>
        <c:auto val="1"/>
        <c:lblAlgn val="ctr"/>
        <c:lblOffset val="100"/>
        <c:noMultiLvlLbl val="0"/>
      </c:catAx>
      <c:valAx>
        <c:axId val="303549184"/>
        <c:scaling>
          <c:orientation val="minMax"/>
        </c:scaling>
        <c:delete val="1"/>
        <c:axPos val="l"/>
        <c:numFmt formatCode="_(* #,##0_);_(* \(#,##0\);_(* &quot;-&quot;??_);_(@_)" sourceLinked="1"/>
        <c:majorTickMark val="out"/>
        <c:minorTickMark val="none"/>
        <c:tickLblPos val="nextTo"/>
        <c:crossAx val="225964064"/>
        <c:crosses val="autoZero"/>
        <c:crossBetween val="between"/>
      </c:valAx>
      <c:spPr>
        <a:solidFill>
          <a:schemeClr val="bg1"/>
        </a:solidFill>
        <a:effectLst>
          <a:outerShdw blurRad="50800" dist="50800" dir="5400000" algn="ctr" rotWithShape="0">
            <a:schemeClr val="bg1"/>
          </a:outerShdw>
        </a:effectLst>
      </c:spPr>
    </c:plotArea>
    <c:plotVisOnly val="1"/>
    <c:dispBlanksAs val="gap"/>
    <c:showDLblsOverMax val="0"/>
  </c:chart>
  <c:spPr>
    <a:ln>
      <a:noFill/>
    </a:ln>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303550752"/>
        <c:axId val="303550360"/>
        <c:axId val="0"/>
      </c:bar3DChart>
      <c:catAx>
        <c:axId val="303550752"/>
        <c:scaling>
          <c:orientation val="minMax"/>
        </c:scaling>
        <c:delete val="0"/>
        <c:axPos val="b"/>
        <c:majorTickMark val="out"/>
        <c:minorTickMark val="none"/>
        <c:tickLblPos val="nextTo"/>
        <c:spPr>
          <a:solidFill>
            <a:schemeClr val="bg1"/>
          </a:solidFill>
        </c:spPr>
        <c:txPr>
          <a:bodyPr/>
          <a:lstStyle/>
          <a:p>
            <a:pPr>
              <a:defRPr b="1"/>
            </a:pPr>
            <a:endParaRPr lang="fr-FR"/>
          </a:p>
        </c:txPr>
        <c:crossAx val="303550360"/>
        <c:crosses val="autoZero"/>
        <c:auto val="1"/>
        <c:lblAlgn val="ctr"/>
        <c:lblOffset val="100"/>
        <c:noMultiLvlLbl val="0"/>
      </c:catAx>
      <c:valAx>
        <c:axId val="303550360"/>
        <c:scaling>
          <c:orientation val="minMax"/>
        </c:scaling>
        <c:delete val="1"/>
        <c:axPos val="l"/>
        <c:numFmt formatCode="#,##0.0,,&quot;&quot;\ &quot;M€&quot;;\-#,##0.0,&quot;&quot;\ &quot;M€&quot;" sourceLinked="1"/>
        <c:majorTickMark val="out"/>
        <c:minorTickMark val="none"/>
        <c:tickLblPos val="nextTo"/>
        <c:crossAx val="303550752"/>
        <c:crosses val="autoZero"/>
        <c:crossBetween val="between"/>
      </c:valAx>
      <c:spPr>
        <a:solidFill>
          <a:schemeClr val="bg1"/>
        </a:solidFill>
        <a:effectLst>
          <a:outerShdw blurRad="50800" dist="50800" dir="5400000" algn="ctr" rotWithShape="0">
            <a:schemeClr val="bg1"/>
          </a:outerShdw>
        </a:effectLst>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Statut</a:t>
            </a:r>
            <a:r>
              <a:rPr lang="en-US" baseline="0"/>
              <a:t> sur le marché du travail à la sortie des opérations</a:t>
            </a:r>
            <a:endParaRPr lang="en-US"/>
          </a:p>
        </c:rich>
      </c:tx>
      <c:overlay val="0"/>
    </c:title>
    <c:autoTitleDeleted val="0"/>
    <c:plotArea>
      <c:layout/>
      <c:doughnutChart>
        <c:varyColors val="1"/>
        <c:ser>
          <c:idx val="0"/>
          <c:order val="0"/>
          <c:tx>
            <c:strRef>
              <c:f>Feuil3!$B$3</c:f>
              <c:strCache>
                <c:ptCount val="1"/>
                <c:pt idx="0">
                  <c:v>OT 8</c:v>
                </c:pt>
              </c:strCache>
            </c:strRef>
          </c:tx>
          <c:dLbls>
            <c:dLbl>
              <c:idx val="0"/>
              <c:layout>
                <c:manualLayout>
                  <c:x val="-9.189384092221338E-2"/>
                  <c:y val="-1.5931297221556676E-2"/>
                </c:manualLayout>
              </c:layout>
              <c:showLegendKey val="0"/>
              <c:showVal val="0"/>
              <c:showCatName val="0"/>
              <c:showSerName val="1"/>
              <c:showPercent val="1"/>
              <c:showBubbleSize val="0"/>
              <c:extLst>
                <c:ext xmlns:c15="http://schemas.microsoft.com/office/drawing/2012/chart" uri="{CE6537A1-D6FC-4f65-9D91-7224C49458BB}"/>
              </c:extLst>
            </c:dLbl>
            <c:dLbl>
              <c:idx val="1"/>
              <c:layout>
                <c:manualLayout>
                  <c:x val="3.019886939064648E-2"/>
                  <c:y val="-3.9828243053891689E-2"/>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7.1379145832437124E-2"/>
                  <c:y val="1.3276081017963896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Feuil3!$A$15:$A$17</c:f>
              <c:strCache>
                <c:ptCount val="3"/>
                <c:pt idx="0">
                  <c:v>Chômeurs à la sortie</c:v>
                </c:pt>
                <c:pt idx="1">
                  <c:v>Inactifs à la sortie</c:v>
                </c:pt>
                <c:pt idx="2">
                  <c:v>Participants en emploi</c:v>
                </c:pt>
              </c:strCache>
            </c:strRef>
          </c:cat>
          <c:val>
            <c:numRef>
              <c:f>Feuil3!$B$15:$B$17</c:f>
              <c:numCache>
                <c:formatCode>_-* #,##0\ _€_-;\-* #,##0\ _€_-;_-* "-"??\ _€_-;_-@_-</c:formatCode>
                <c:ptCount val="3"/>
                <c:pt idx="0">
                  <c:v>511519</c:v>
                </c:pt>
                <c:pt idx="1">
                  <c:v>128962</c:v>
                </c:pt>
                <c:pt idx="2">
                  <c:v>347006</c:v>
                </c:pt>
              </c:numCache>
            </c:numRef>
          </c:val>
        </c:ser>
        <c:ser>
          <c:idx val="1"/>
          <c:order val="1"/>
          <c:tx>
            <c:strRef>
              <c:f>Feuil3!$C$3</c:f>
              <c:strCache>
                <c:ptCount val="1"/>
                <c:pt idx="0">
                  <c:v>OT 9</c:v>
                </c:pt>
              </c:strCache>
            </c:strRef>
          </c:tx>
          <c:dLbls>
            <c:dLbl>
              <c:idx val="0"/>
              <c:layout>
                <c:manualLayout>
                  <c:x val="-3.8434924679004612E-2"/>
                  <c:y val="-0.10502425445919518"/>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3.3698436295193195E-2"/>
                  <c:y val="-2.7165161556316299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Feuil3!$A$15:$A$17</c:f>
              <c:strCache>
                <c:ptCount val="3"/>
                <c:pt idx="0">
                  <c:v>Chômeurs à la sortie</c:v>
                </c:pt>
                <c:pt idx="1">
                  <c:v>Inactifs à la sortie</c:v>
                </c:pt>
                <c:pt idx="2">
                  <c:v>Participants en emploi</c:v>
                </c:pt>
              </c:strCache>
            </c:strRef>
          </c:cat>
          <c:val>
            <c:numRef>
              <c:f>Feuil3!$C$15:$C$17</c:f>
              <c:numCache>
                <c:formatCode>_-* #,##0\ _€_-;\-* #,##0\ _€_-;_-* "-"??\ _€_-;_-@_-</c:formatCode>
                <c:ptCount val="3"/>
                <c:pt idx="0">
                  <c:v>729392</c:v>
                </c:pt>
                <c:pt idx="1">
                  <c:v>226707</c:v>
                </c:pt>
                <c:pt idx="2">
                  <c:v>523750</c:v>
                </c:pt>
              </c:numCache>
            </c:numRef>
          </c:val>
        </c:ser>
        <c:ser>
          <c:idx val="2"/>
          <c:order val="2"/>
          <c:tx>
            <c:strRef>
              <c:f>Feuil3!$D$3</c:f>
              <c:strCache>
                <c:ptCount val="1"/>
                <c:pt idx="0">
                  <c:v>OT 10</c:v>
                </c:pt>
              </c:strCache>
            </c:strRef>
          </c:tx>
          <c:dLbls>
            <c:dLbl>
              <c:idx val="0"/>
              <c:layout>
                <c:manualLayout>
                  <c:x val="-1.399825021872266E-2"/>
                  <c:y val="3.3333333333333333E-2"/>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6.5888442306865039E-2"/>
                  <c:y val="-3.1862594443113353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Feuil3!$A$15:$A$17</c:f>
              <c:strCache>
                <c:ptCount val="3"/>
                <c:pt idx="0">
                  <c:v>Chômeurs à la sortie</c:v>
                </c:pt>
                <c:pt idx="1">
                  <c:v>Inactifs à la sortie</c:v>
                </c:pt>
                <c:pt idx="2">
                  <c:v>Participants en emploi</c:v>
                </c:pt>
              </c:strCache>
            </c:strRef>
          </c:cat>
          <c:val>
            <c:numRef>
              <c:f>Feuil3!$D$15:$D$17</c:f>
              <c:numCache>
                <c:formatCode>_-* #,##0\ _€_-;\-* #,##0\ _€_-;_-* "-"??\ _€_-;_-@_-</c:formatCode>
                <c:ptCount val="3"/>
                <c:pt idx="0">
                  <c:v>185402</c:v>
                </c:pt>
                <c:pt idx="1">
                  <c:v>72812</c:v>
                </c:pt>
                <c:pt idx="2">
                  <c:v>60965</c:v>
                </c:pt>
              </c:numCache>
            </c:numRef>
          </c:val>
        </c:ser>
        <c:ser>
          <c:idx val="3"/>
          <c:order val="3"/>
          <c:tx>
            <c:strRef>
              <c:f>Feuil3!$E$3</c:f>
              <c:strCache>
                <c:ptCount val="1"/>
                <c:pt idx="0">
                  <c:v>Total</c:v>
                </c:pt>
              </c:strCache>
            </c:strRef>
          </c:tx>
          <c:dLbls>
            <c:dLbl>
              <c:idx val="0"/>
              <c:layout>
                <c:manualLayout>
                  <c:x val="6.6491771186387549E-2"/>
                  <c:y val="-3.1862594443113353E-2"/>
                </c:manualLayout>
              </c:layout>
              <c:showLegendKey val="0"/>
              <c:showVal val="0"/>
              <c:showCatName val="0"/>
              <c:showSerName val="1"/>
              <c:showPercent val="1"/>
              <c:showBubbleSize val="0"/>
              <c:extLst>
                <c:ext xmlns:c15="http://schemas.microsoft.com/office/drawing/2012/chart" uri="{CE6537A1-D6FC-4f65-9D91-7224C49458BB}"/>
              </c:extLst>
            </c:dLbl>
            <c:dLbl>
              <c:idx val="1"/>
              <c:layout>
                <c:manualLayout>
                  <c:x val="-4.3925628204576697E-2"/>
                  <c:y val="1.0620864814371118E-2"/>
                </c:manualLayout>
              </c:layout>
              <c:showLegendKey val="0"/>
              <c:showVal val="0"/>
              <c:showCatName val="0"/>
              <c:showSerName val="1"/>
              <c:showPercent val="1"/>
              <c:showBubbleSize val="0"/>
              <c:extLst>
                <c:ext xmlns:c15="http://schemas.microsoft.com/office/drawing/2012/chart" uri="{CE6537A1-D6FC-4f65-9D91-7224C49458BB}"/>
              </c:extLst>
            </c:dLbl>
            <c:dLbl>
              <c:idx val="2"/>
              <c:layout>
                <c:manualLayout>
                  <c:x val="-3.5689572916218562E-2"/>
                  <c:y val="-8.112730862686017E-2"/>
                </c:manualLayout>
              </c:layout>
              <c:showLegendKey val="0"/>
              <c:showVal val="0"/>
              <c:showCatName val="0"/>
              <c:showSerName val="1"/>
              <c:showPercent val="1"/>
              <c:showBubbleSize val="0"/>
              <c:extLst>
                <c:ext xmlns:c15="http://schemas.microsoft.com/office/drawing/2012/chart" uri="{CE6537A1-D6FC-4f65-9D91-7224C49458BB}"/>
              </c:extLst>
            </c:dLbl>
            <c:spPr>
              <a:noFill/>
              <a:ln>
                <a:noFill/>
              </a:ln>
              <a:effectLst/>
            </c:spPr>
            <c:txPr>
              <a:bodyPr/>
              <a:lstStyle/>
              <a:p>
                <a:pPr>
                  <a:defRPr b="1"/>
                </a:pPr>
                <a:endParaRPr lang="fr-FR"/>
              </a:p>
            </c:txPr>
            <c:showLegendKey val="0"/>
            <c:showVal val="0"/>
            <c:showCatName val="0"/>
            <c:showSerName val="1"/>
            <c:showPercent val="1"/>
            <c:showBubbleSize val="0"/>
            <c:showLeaderLines val="1"/>
            <c:extLst>
              <c:ext xmlns:c15="http://schemas.microsoft.com/office/drawing/2012/chart" uri="{CE6537A1-D6FC-4f65-9D91-7224C49458BB}"/>
            </c:extLst>
          </c:dLbls>
          <c:cat>
            <c:strRef>
              <c:f>Feuil3!$A$15:$A$17</c:f>
              <c:strCache>
                <c:ptCount val="3"/>
                <c:pt idx="0">
                  <c:v>Chômeurs à la sortie</c:v>
                </c:pt>
                <c:pt idx="1">
                  <c:v>Inactifs à la sortie</c:v>
                </c:pt>
                <c:pt idx="2">
                  <c:v>Participants en emploi</c:v>
                </c:pt>
              </c:strCache>
            </c:strRef>
          </c:cat>
          <c:val>
            <c:numRef>
              <c:f>Feuil3!$E$15:$E$17</c:f>
              <c:numCache>
                <c:formatCode>_-* #,##0\ _€_-;\-* #,##0\ _€_-;_-* "-"??\ _€_-;_-@_-</c:formatCode>
                <c:ptCount val="3"/>
                <c:pt idx="0">
                  <c:v>1426313</c:v>
                </c:pt>
                <c:pt idx="1">
                  <c:v>428481</c:v>
                </c:pt>
                <c:pt idx="2">
                  <c:v>931721</c:v>
                </c:pt>
              </c:numCache>
            </c:numRef>
          </c:val>
        </c:ser>
        <c:dLbls>
          <c:showLegendKey val="0"/>
          <c:showVal val="0"/>
          <c:showCatName val="0"/>
          <c:showSerName val="0"/>
          <c:showPercent val="1"/>
          <c:showBubbleSize val="0"/>
          <c:showLeaderLines val="1"/>
        </c:dLbls>
        <c:firstSliceAng val="0"/>
        <c:holeSize val="50"/>
      </c:doughnutChart>
    </c:plotArea>
    <c:legend>
      <c:legendPos val="b"/>
      <c:overlay val="0"/>
    </c:legend>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Feuil4!$E$35</c:f>
              <c:strCache>
                <c:ptCount val="1"/>
                <c:pt idx="0">
                  <c:v>Taux de sous-réalisation</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Feuil4!$A$36:$A$52</c:f>
              <c:strCache>
                <c:ptCount val="17"/>
                <c:pt idx="0">
                  <c:v>Aquitaine</c:v>
                </c:pt>
                <c:pt idx="1">
                  <c:v>Auvergne</c:v>
                </c:pt>
                <c:pt idx="2">
                  <c:v>Centre</c:v>
                </c:pt>
                <c:pt idx="3">
                  <c:v>Champagne-Ardenne</c:v>
                </c:pt>
                <c:pt idx="4">
                  <c:v>Guadeloupe</c:v>
                </c:pt>
                <c:pt idx="5">
                  <c:v>Guyane</c:v>
                </c:pt>
                <c:pt idx="6">
                  <c:v>Haute-Normandie</c:v>
                </c:pt>
                <c:pt idx="7">
                  <c:v>Ile-de-France</c:v>
                </c:pt>
                <c:pt idx="8">
                  <c:v>Languedoc-Roussillon</c:v>
                </c:pt>
                <c:pt idx="9">
                  <c:v>Martinique</c:v>
                </c:pt>
                <c:pt idx="10">
                  <c:v>Midi-Pyrénées</c:v>
                </c:pt>
                <c:pt idx="11">
                  <c:v>Nord-Pas-de-Calais</c:v>
                </c:pt>
                <c:pt idx="12">
                  <c:v>Picardie</c:v>
                </c:pt>
                <c:pt idx="13">
                  <c:v>Provence-Alpes-Côte d'Azur</c:v>
                </c:pt>
                <c:pt idx="14">
                  <c:v>Réunion</c:v>
                </c:pt>
                <c:pt idx="15">
                  <c:v>Volet national du FSE</c:v>
                </c:pt>
                <c:pt idx="16">
                  <c:v>Total général</c:v>
                </c:pt>
              </c:strCache>
            </c:strRef>
          </c:cat>
          <c:val>
            <c:numRef>
              <c:f>Feuil4!$E$36:$E$52</c:f>
              <c:numCache>
                <c:formatCode>0%</c:formatCode>
                <c:ptCount val="17"/>
                <c:pt idx="0">
                  <c:v>2.3439491784206342E-2</c:v>
                </c:pt>
                <c:pt idx="1">
                  <c:v>0.25517645146070567</c:v>
                </c:pt>
                <c:pt idx="2">
                  <c:v>0.11918272526956479</c:v>
                </c:pt>
                <c:pt idx="3">
                  <c:v>7.777815799891212E-2</c:v>
                </c:pt>
                <c:pt idx="4">
                  <c:v>0.10664925173843921</c:v>
                </c:pt>
                <c:pt idx="5">
                  <c:v>0.16914553591105091</c:v>
                </c:pt>
                <c:pt idx="6">
                  <c:v>0.29275920947198503</c:v>
                </c:pt>
                <c:pt idx="7">
                  <c:v>0.20332807111915036</c:v>
                </c:pt>
                <c:pt idx="8">
                  <c:v>0.17810560822355631</c:v>
                </c:pt>
                <c:pt idx="9">
                  <c:v>0.23246129814629013</c:v>
                </c:pt>
                <c:pt idx="10">
                  <c:v>0.19758842234248603</c:v>
                </c:pt>
                <c:pt idx="11">
                  <c:v>0.29462157607089523</c:v>
                </c:pt>
                <c:pt idx="12">
                  <c:v>0.2556833419953039</c:v>
                </c:pt>
                <c:pt idx="13">
                  <c:v>0.34752325464355527</c:v>
                </c:pt>
                <c:pt idx="14">
                  <c:v>4.1440219719814195E-2</c:v>
                </c:pt>
                <c:pt idx="15">
                  <c:v>0.2569403566027032</c:v>
                </c:pt>
                <c:pt idx="16">
                  <c:v>0.20096921093103723</c:v>
                </c:pt>
              </c:numCache>
            </c:numRef>
          </c:val>
        </c:ser>
        <c:ser>
          <c:idx val="1"/>
          <c:order val="1"/>
          <c:tx>
            <c:strRef>
              <c:f>Feuil4!$H$35</c:f>
              <c:strCache>
                <c:ptCount val="1"/>
                <c:pt idx="0">
                  <c:v>Taux de rejet de dépenses</c:v>
                </c:pt>
              </c:strCache>
            </c:strRef>
          </c:tx>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Feuil4!$A$36:$A$52</c:f>
              <c:strCache>
                <c:ptCount val="17"/>
                <c:pt idx="0">
                  <c:v>Aquitaine</c:v>
                </c:pt>
                <c:pt idx="1">
                  <c:v>Auvergne</c:v>
                </c:pt>
                <c:pt idx="2">
                  <c:v>Centre</c:v>
                </c:pt>
                <c:pt idx="3">
                  <c:v>Champagne-Ardenne</c:v>
                </c:pt>
                <c:pt idx="4">
                  <c:v>Guadeloupe</c:v>
                </c:pt>
                <c:pt idx="5">
                  <c:v>Guyane</c:v>
                </c:pt>
                <c:pt idx="6">
                  <c:v>Haute-Normandie</c:v>
                </c:pt>
                <c:pt idx="7">
                  <c:v>Ile-de-France</c:v>
                </c:pt>
                <c:pt idx="8">
                  <c:v>Languedoc-Roussillon</c:v>
                </c:pt>
                <c:pt idx="9">
                  <c:v>Martinique</c:v>
                </c:pt>
                <c:pt idx="10">
                  <c:v>Midi-Pyrénées</c:v>
                </c:pt>
                <c:pt idx="11">
                  <c:v>Nord-Pas-de-Calais</c:v>
                </c:pt>
                <c:pt idx="12">
                  <c:v>Picardie</c:v>
                </c:pt>
                <c:pt idx="13">
                  <c:v>Provence-Alpes-Côte d'Azur</c:v>
                </c:pt>
                <c:pt idx="14">
                  <c:v>Réunion</c:v>
                </c:pt>
                <c:pt idx="15">
                  <c:v>Volet national du FSE</c:v>
                </c:pt>
                <c:pt idx="16">
                  <c:v>Total général</c:v>
                </c:pt>
              </c:strCache>
            </c:strRef>
          </c:cat>
          <c:val>
            <c:numRef>
              <c:f>Feuil4!$H$36:$H$52</c:f>
              <c:numCache>
                <c:formatCode>0%</c:formatCode>
                <c:ptCount val="17"/>
                <c:pt idx="0">
                  <c:v>0.10461321364230848</c:v>
                </c:pt>
                <c:pt idx="1">
                  <c:v>2.3588836903069094E-2</c:v>
                </c:pt>
                <c:pt idx="2">
                  <c:v>3.79128176635634E-2</c:v>
                </c:pt>
                <c:pt idx="3">
                  <c:v>2.8644041127209446E-2</c:v>
                </c:pt>
                <c:pt idx="4">
                  <c:v>4.7740658135486939E-2</c:v>
                </c:pt>
                <c:pt idx="5">
                  <c:v>9.1285481717629045E-3</c:v>
                </c:pt>
                <c:pt idx="6">
                  <c:v>4.6960923438935008E-2</c:v>
                </c:pt>
                <c:pt idx="7">
                  <c:v>7.5863603186862222E-2</c:v>
                </c:pt>
                <c:pt idx="8">
                  <c:v>0.14774373696637899</c:v>
                </c:pt>
                <c:pt idx="9">
                  <c:v>4.0230868888423685E-2</c:v>
                </c:pt>
                <c:pt idx="10">
                  <c:v>0.11124169406819889</c:v>
                </c:pt>
                <c:pt idx="11">
                  <c:v>4.2423504853726104E-2</c:v>
                </c:pt>
                <c:pt idx="12">
                  <c:v>0.15146746667115274</c:v>
                </c:pt>
                <c:pt idx="13">
                  <c:v>8.5839182593836633E-2</c:v>
                </c:pt>
                <c:pt idx="14">
                  <c:v>1.9746554426131515E-2</c:v>
                </c:pt>
                <c:pt idx="15">
                  <c:v>1.1515010361312056E-2</c:v>
                </c:pt>
                <c:pt idx="16">
                  <c:v>4.5368415030354318E-2</c:v>
                </c:pt>
              </c:numCache>
            </c:numRef>
          </c:val>
        </c:ser>
        <c:dLbls>
          <c:showLegendKey val="0"/>
          <c:showVal val="0"/>
          <c:showCatName val="0"/>
          <c:showSerName val="0"/>
          <c:showPercent val="0"/>
          <c:showBubbleSize val="0"/>
        </c:dLbls>
        <c:gapWidth val="75"/>
        <c:overlap val="-25"/>
        <c:axId val="303553496"/>
        <c:axId val="303552712"/>
      </c:barChart>
      <c:catAx>
        <c:axId val="303553496"/>
        <c:scaling>
          <c:orientation val="minMax"/>
        </c:scaling>
        <c:delete val="0"/>
        <c:axPos val="b"/>
        <c:numFmt formatCode="General" sourceLinked="0"/>
        <c:majorTickMark val="none"/>
        <c:minorTickMark val="none"/>
        <c:tickLblPos val="nextTo"/>
        <c:txPr>
          <a:bodyPr/>
          <a:lstStyle/>
          <a:p>
            <a:pPr>
              <a:defRPr b="1"/>
            </a:pPr>
            <a:endParaRPr lang="fr-FR"/>
          </a:p>
        </c:txPr>
        <c:crossAx val="303552712"/>
        <c:crosses val="autoZero"/>
        <c:auto val="1"/>
        <c:lblAlgn val="ctr"/>
        <c:lblOffset val="100"/>
        <c:noMultiLvlLbl val="0"/>
      </c:catAx>
      <c:valAx>
        <c:axId val="303552712"/>
        <c:scaling>
          <c:orientation val="minMax"/>
        </c:scaling>
        <c:delete val="0"/>
        <c:axPos val="l"/>
        <c:majorGridlines/>
        <c:numFmt formatCode="0%" sourceLinked="1"/>
        <c:majorTickMark val="none"/>
        <c:minorTickMark val="none"/>
        <c:tickLblPos val="nextTo"/>
        <c:spPr>
          <a:ln w="9525">
            <a:noFill/>
          </a:ln>
        </c:spPr>
        <c:txPr>
          <a:bodyPr/>
          <a:lstStyle/>
          <a:p>
            <a:pPr>
              <a:defRPr b="1"/>
            </a:pPr>
            <a:endParaRPr lang="fr-FR"/>
          </a:p>
        </c:txPr>
        <c:crossAx val="303553496"/>
        <c:crosses val="autoZero"/>
        <c:crossBetween val="between"/>
      </c:valAx>
    </c:plotArea>
    <c:legend>
      <c:legendPos val="b"/>
      <c:overlay val="0"/>
    </c:legend>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sz="1600"/>
              <a:t>CFP 2014-2020 vs Proposition 2021-2027</a:t>
            </a:r>
          </a:p>
        </c:rich>
      </c:tx>
      <c:overlay val="0"/>
      <c:spPr>
        <a:noFill/>
        <a:ln>
          <a:noFill/>
        </a:ln>
        <a:effectLst/>
      </c:spPr>
    </c:title>
    <c:autoTitleDeleted val="0"/>
    <c:plotArea>
      <c:layout/>
      <c:barChart>
        <c:barDir val="col"/>
        <c:grouping val="stacked"/>
        <c:varyColors val="0"/>
        <c:ser>
          <c:idx val="0"/>
          <c:order val="0"/>
          <c:tx>
            <c:strRef>
              <c:f>Feuil1!$B$1</c:f>
              <c:strCache>
                <c:ptCount val="1"/>
                <c:pt idx="0">
                  <c:v>FSE</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Feuil1!$A$2:$A$3</c:f>
              <c:strCache>
                <c:ptCount val="2"/>
                <c:pt idx="0">
                  <c:v>2014-2020</c:v>
                </c:pt>
                <c:pt idx="1">
                  <c:v>2021-2027</c:v>
                </c:pt>
              </c:strCache>
            </c:strRef>
          </c:cat>
          <c:val>
            <c:numRef>
              <c:f>Feuil1!$B$2:$B$3</c:f>
              <c:numCache>
                <c:formatCode>General</c:formatCode>
                <c:ptCount val="2"/>
                <c:pt idx="0">
                  <c:v>6000</c:v>
                </c:pt>
              </c:numCache>
            </c:numRef>
          </c:val>
          <c:extLst xmlns:c16r2="http://schemas.microsoft.com/office/drawing/2015/06/chart">
            <c:ext xmlns:c16="http://schemas.microsoft.com/office/drawing/2014/chart" uri="{C3380CC4-5D6E-409C-BE32-E72D297353CC}">
              <c16:uniqueId val="{00000000-6057-4A7D-A119-5659F3A51223}"/>
            </c:ext>
          </c:extLst>
        </c:ser>
        <c:ser>
          <c:idx val="1"/>
          <c:order val="1"/>
          <c:tx>
            <c:strRef>
              <c:f>Feuil1!$C$1</c:f>
              <c:strCache>
                <c:ptCount val="1"/>
                <c:pt idx="0">
                  <c:v>IEJ</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Feuil1!$A$2:$A$3</c:f>
              <c:strCache>
                <c:ptCount val="2"/>
                <c:pt idx="0">
                  <c:v>2014-2020</c:v>
                </c:pt>
                <c:pt idx="1">
                  <c:v>2021-2027</c:v>
                </c:pt>
              </c:strCache>
            </c:strRef>
          </c:cat>
          <c:val>
            <c:numRef>
              <c:f>Feuil1!$C$2:$C$3</c:f>
              <c:numCache>
                <c:formatCode>General</c:formatCode>
                <c:ptCount val="2"/>
                <c:pt idx="0">
                  <c:v>470</c:v>
                </c:pt>
              </c:numCache>
            </c:numRef>
          </c:val>
          <c:extLst xmlns:c16r2="http://schemas.microsoft.com/office/drawing/2015/06/chart">
            <c:ext xmlns:c16="http://schemas.microsoft.com/office/drawing/2014/chart" uri="{C3380CC4-5D6E-409C-BE32-E72D297353CC}">
              <c16:uniqueId val="{00000001-6057-4A7D-A119-5659F3A51223}"/>
            </c:ext>
          </c:extLst>
        </c:ser>
        <c:ser>
          <c:idx val="2"/>
          <c:order val="2"/>
          <c:tx>
            <c:strRef>
              <c:f>Feuil1!$D$1</c:f>
              <c:strCache>
                <c:ptCount val="1"/>
                <c:pt idx="0">
                  <c:v>FEAD</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Feuil1!$A$2:$A$3</c:f>
              <c:strCache>
                <c:ptCount val="2"/>
                <c:pt idx="0">
                  <c:v>2014-2020</c:v>
                </c:pt>
                <c:pt idx="1">
                  <c:v>2021-2027</c:v>
                </c:pt>
              </c:strCache>
            </c:strRef>
          </c:cat>
          <c:val>
            <c:numRef>
              <c:f>Feuil1!$D$2:$D$3</c:f>
              <c:numCache>
                <c:formatCode>General</c:formatCode>
                <c:ptCount val="2"/>
                <c:pt idx="0">
                  <c:v>520</c:v>
                </c:pt>
              </c:numCache>
            </c:numRef>
          </c:val>
          <c:extLst xmlns:c16r2="http://schemas.microsoft.com/office/drawing/2015/06/chart">
            <c:ext xmlns:c16="http://schemas.microsoft.com/office/drawing/2014/chart" uri="{C3380CC4-5D6E-409C-BE32-E72D297353CC}">
              <c16:uniqueId val="{00000002-6057-4A7D-A119-5659F3A51223}"/>
            </c:ext>
          </c:extLst>
        </c:ser>
        <c:ser>
          <c:idx val="3"/>
          <c:order val="3"/>
          <c:tx>
            <c:strRef>
              <c:f>Feuil1!$E$1</c:f>
              <c:strCache>
                <c:ptCount val="1"/>
                <c:pt idx="0">
                  <c:v>Intégration</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507881632496785E-3"/>
                  <c:y val="-2.812500000000000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EDE-4D5B-B578-A6C40E35EBF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Feuil1!$A$2:$A$3</c:f>
              <c:strCache>
                <c:ptCount val="2"/>
                <c:pt idx="0">
                  <c:v>2014-2020</c:v>
                </c:pt>
                <c:pt idx="1">
                  <c:v>2021-2027</c:v>
                </c:pt>
              </c:strCache>
            </c:strRef>
          </c:cat>
          <c:val>
            <c:numRef>
              <c:f>Feuil1!$E$2:$E$3</c:f>
              <c:numCache>
                <c:formatCode>General</c:formatCode>
                <c:ptCount val="2"/>
                <c:pt idx="0">
                  <c:v>150</c:v>
                </c:pt>
              </c:numCache>
            </c:numRef>
          </c:val>
          <c:extLst xmlns:c16r2="http://schemas.microsoft.com/office/drawing/2015/06/chart">
            <c:ext xmlns:c16="http://schemas.microsoft.com/office/drawing/2014/chart" uri="{C3380CC4-5D6E-409C-BE32-E72D297353CC}">
              <c16:uniqueId val="{00000003-6057-4A7D-A119-5659F3A51223}"/>
            </c:ext>
          </c:extLst>
        </c:ser>
        <c:ser>
          <c:idx val="4"/>
          <c:order val="4"/>
          <c:tx>
            <c:strRef>
              <c:f>Feuil1!$F$1</c:f>
              <c:strCache>
                <c:ptCount val="1"/>
                <c:pt idx="0">
                  <c:v>FSE+</c:v>
                </c:pt>
              </c:strCache>
            </c:strRef>
          </c:tx>
          <c:spPr>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Feuil1!$A$2:$A$3</c:f>
              <c:strCache>
                <c:ptCount val="2"/>
                <c:pt idx="0">
                  <c:v>2014-2020</c:v>
                </c:pt>
                <c:pt idx="1">
                  <c:v>2021-2027</c:v>
                </c:pt>
              </c:strCache>
            </c:strRef>
          </c:cat>
          <c:val>
            <c:numRef>
              <c:f>Feuil1!$F$2:$F$3</c:f>
              <c:numCache>
                <c:formatCode>General</c:formatCode>
                <c:ptCount val="2"/>
                <c:pt idx="1">
                  <c:v>6400</c:v>
                </c:pt>
              </c:numCache>
            </c:numRef>
          </c:val>
          <c:extLst xmlns:c16r2="http://schemas.microsoft.com/office/drawing/2015/06/chart">
            <c:ext xmlns:c16="http://schemas.microsoft.com/office/drawing/2014/chart" uri="{C3380CC4-5D6E-409C-BE32-E72D297353CC}">
              <c16:uniqueId val="{00000004-6057-4A7D-A119-5659F3A51223}"/>
            </c:ext>
          </c:extLst>
        </c:ser>
        <c:ser>
          <c:idx val="5"/>
          <c:order val="5"/>
          <c:tx>
            <c:strRef>
              <c:f>Feuil1!$G$1</c:f>
              <c:strCache>
                <c:ptCount val="1"/>
                <c:pt idx="0">
                  <c:v>Allocation RUP</c:v>
                </c:pt>
              </c:strCache>
            </c:strRef>
          </c:tx>
          <c:spPr>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Feuil1!$A$2:$A$3</c:f>
              <c:strCache>
                <c:ptCount val="2"/>
                <c:pt idx="0">
                  <c:v>2014-2020</c:v>
                </c:pt>
                <c:pt idx="1">
                  <c:v>2021-2027</c:v>
                </c:pt>
              </c:strCache>
            </c:strRef>
          </c:cat>
          <c:val>
            <c:numRef>
              <c:f>Feuil1!$G$2:$G$3</c:f>
              <c:numCache>
                <c:formatCode>General</c:formatCode>
                <c:ptCount val="2"/>
                <c:pt idx="1">
                  <c:v>400</c:v>
                </c:pt>
              </c:numCache>
            </c:numRef>
          </c:val>
          <c:extLst xmlns:c16r2="http://schemas.microsoft.com/office/drawing/2015/06/chart">
            <c:ext xmlns:c16="http://schemas.microsoft.com/office/drawing/2014/chart" uri="{C3380CC4-5D6E-409C-BE32-E72D297353CC}">
              <c16:uniqueId val="{00000000-EEDE-4D5B-B578-A6C40E35EBFA}"/>
            </c:ext>
          </c:extLst>
        </c:ser>
        <c:dLbls>
          <c:dLblPos val="ctr"/>
          <c:showLegendKey val="0"/>
          <c:showVal val="1"/>
          <c:showCatName val="0"/>
          <c:showSerName val="0"/>
          <c:showPercent val="0"/>
          <c:showBubbleSize val="0"/>
        </c:dLbls>
        <c:gapWidth val="150"/>
        <c:overlap val="100"/>
        <c:axId val="303546048"/>
        <c:axId val="303548792"/>
      </c:barChart>
      <c:catAx>
        <c:axId val="3035460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303548792"/>
        <c:crosses val="autoZero"/>
        <c:auto val="1"/>
        <c:lblAlgn val="ctr"/>
        <c:lblOffset val="100"/>
        <c:noMultiLvlLbl val="0"/>
      </c:catAx>
      <c:valAx>
        <c:axId val="3035487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303546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legend>
    <c:plotVisOnly val="1"/>
    <c:dispBlanksAs val="gap"/>
    <c:showDLblsOverMax val="0"/>
  </c:chart>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Feuil1!$N$21</c:f>
              <c:strCache>
                <c:ptCount val="1"/>
                <c:pt idx="0">
                  <c:v>handicap</c:v>
                </c:pt>
              </c:strCache>
            </c:strRef>
          </c:tx>
          <c:spPr>
            <a:solidFill>
              <a:schemeClr val="accent1">
                <a:lumMod val="20000"/>
                <a:lumOff val="80000"/>
              </a:schemeClr>
            </a:solidFill>
            <a:ln>
              <a:solidFill>
                <a:schemeClr val="accent1">
                  <a:lumMod val="20000"/>
                  <a:lumOff val="80000"/>
                </a:schemeClr>
              </a:solidFill>
            </a:ln>
          </c:spPr>
          <c:invertIfNegative val="0"/>
          <c:val>
            <c:numRef>
              <c:f>Feuil1!$N$20</c:f>
              <c:numCache>
                <c:formatCode>0.0%</c:formatCode>
                <c:ptCount val="1"/>
                <c:pt idx="0">
                  <c:v>6.466667192254931E-2</c:v>
                </c:pt>
              </c:numCache>
            </c:numRef>
          </c:val>
        </c:ser>
        <c:ser>
          <c:idx val="1"/>
          <c:order val="1"/>
          <c:tx>
            <c:strRef>
              <c:f>Feuil1!$N$26</c:f>
              <c:strCache>
                <c:ptCount val="1"/>
                <c:pt idx="0">
                  <c:v>minima sociaux</c:v>
                </c:pt>
              </c:strCache>
            </c:strRef>
          </c:tx>
          <c:spPr>
            <a:solidFill>
              <a:schemeClr val="tx2">
                <a:lumMod val="40000"/>
                <a:lumOff val="60000"/>
              </a:schemeClr>
            </a:solidFill>
            <a:ln>
              <a:solidFill>
                <a:schemeClr val="accent1"/>
              </a:solidFill>
            </a:ln>
          </c:spPr>
          <c:invertIfNegative val="0"/>
          <c:val>
            <c:numRef>
              <c:f>Feuil1!$N$25</c:f>
              <c:numCache>
                <c:formatCode>0.0%</c:formatCode>
                <c:ptCount val="1"/>
                <c:pt idx="0">
                  <c:v>0.53113186367378129</c:v>
                </c:pt>
              </c:numCache>
            </c:numRef>
          </c:val>
        </c:ser>
        <c:ser>
          <c:idx val="2"/>
          <c:order val="2"/>
          <c:tx>
            <c:strRef>
              <c:f>Feuil1!$N$31</c:f>
              <c:strCache>
                <c:ptCount val="1"/>
                <c:pt idx="0">
                  <c:v>sdf</c:v>
                </c:pt>
              </c:strCache>
            </c:strRef>
          </c:tx>
          <c:spPr>
            <a:solidFill>
              <a:schemeClr val="tx2">
                <a:lumMod val="60000"/>
                <a:lumOff val="40000"/>
              </a:schemeClr>
            </a:solidFill>
          </c:spPr>
          <c:invertIfNegative val="0"/>
          <c:val>
            <c:numRef>
              <c:f>Feuil1!$N$30</c:f>
              <c:numCache>
                <c:formatCode>0.0%</c:formatCode>
                <c:ptCount val="1"/>
                <c:pt idx="0">
                  <c:v>6.4679204229399309E-2</c:v>
                </c:pt>
              </c:numCache>
            </c:numRef>
          </c:val>
        </c:ser>
        <c:ser>
          <c:idx val="3"/>
          <c:order val="3"/>
          <c:tx>
            <c:strRef>
              <c:f>Feuil1!$N$36</c:f>
              <c:strCache>
                <c:ptCount val="1"/>
                <c:pt idx="0">
                  <c:v>origine étrangère</c:v>
                </c:pt>
              </c:strCache>
            </c:strRef>
          </c:tx>
          <c:spPr>
            <a:solidFill>
              <a:schemeClr val="tx2">
                <a:lumMod val="75000"/>
              </a:schemeClr>
            </a:solidFill>
          </c:spPr>
          <c:invertIfNegative val="0"/>
          <c:val>
            <c:numRef>
              <c:f>Feuil1!$N$35</c:f>
              <c:numCache>
                <c:formatCode>0.0%</c:formatCode>
                <c:ptCount val="1"/>
                <c:pt idx="0">
                  <c:v>0.3485688608051441</c:v>
                </c:pt>
              </c:numCache>
            </c:numRef>
          </c:val>
        </c:ser>
        <c:ser>
          <c:idx val="4"/>
          <c:order val="4"/>
          <c:tx>
            <c:strRef>
              <c:f>Feuil1!$N$41</c:f>
              <c:strCache>
                <c:ptCount val="1"/>
                <c:pt idx="0">
                  <c:v>né à l'étranger</c:v>
                </c:pt>
              </c:strCache>
            </c:strRef>
          </c:tx>
          <c:spPr>
            <a:solidFill>
              <a:schemeClr val="accent6">
                <a:lumMod val="20000"/>
                <a:lumOff val="80000"/>
              </a:schemeClr>
            </a:solidFill>
          </c:spPr>
          <c:invertIfNegative val="0"/>
          <c:val>
            <c:numRef>
              <c:f>Feuil1!$N$40</c:f>
              <c:numCache>
                <c:formatCode>0.0%</c:formatCode>
                <c:ptCount val="1"/>
                <c:pt idx="0">
                  <c:v>0.26847269526343764</c:v>
                </c:pt>
              </c:numCache>
            </c:numRef>
          </c:val>
        </c:ser>
        <c:ser>
          <c:idx val="5"/>
          <c:order val="5"/>
          <c:tx>
            <c:strRef>
              <c:f>Feuil1!$N$44</c:f>
              <c:strCache>
                <c:ptCount val="1"/>
                <c:pt idx="0">
                  <c:v>qpv</c:v>
                </c:pt>
              </c:strCache>
            </c:strRef>
          </c:tx>
          <c:spPr>
            <a:solidFill>
              <a:schemeClr val="accent6">
                <a:lumMod val="60000"/>
                <a:lumOff val="40000"/>
              </a:schemeClr>
            </a:solidFill>
          </c:spPr>
          <c:invertIfNegative val="0"/>
          <c:val>
            <c:numRef>
              <c:f>Feuil1!$N$43</c:f>
              <c:numCache>
                <c:formatCode>0%</c:formatCode>
                <c:ptCount val="1"/>
                <c:pt idx="0">
                  <c:v>0.2</c:v>
                </c:pt>
              </c:numCache>
            </c:numRef>
          </c:val>
        </c:ser>
        <c:dLbls>
          <c:showLegendKey val="0"/>
          <c:showVal val="0"/>
          <c:showCatName val="0"/>
          <c:showSerName val="0"/>
          <c:showPercent val="0"/>
          <c:showBubbleSize val="0"/>
        </c:dLbls>
        <c:gapWidth val="150"/>
        <c:axId val="146387592"/>
        <c:axId val="146387984"/>
      </c:barChart>
      <c:catAx>
        <c:axId val="146387592"/>
        <c:scaling>
          <c:orientation val="minMax"/>
        </c:scaling>
        <c:delete val="1"/>
        <c:axPos val="b"/>
        <c:majorTickMark val="none"/>
        <c:minorTickMark val="none"/>
        <c:tickLblPos val="nextTo"/>
        <c:crossAx val="146387984"/>
        <c:crosses val="autoZero"/>
        <c:auto val="1"/>
        <c:lblAlgn val="ctr"/>
        <c:lblOffset val="100"/>
        <c:noMultiLvlLbl val="0"/>
      </c:catAx>
      <c:valAx>
        <c:axId val="146387984"/>
        <c:scaling>
          <c:orientation val="minMax"/>
        </c:scaling>
        <c:delete val="0"/>
        <c:axPos val="l"/>
        <c:majorGridlines/>
        <c:numFmt formatCode="0%" sourceLinked="0"/>
        <c:majorTickMark val="none"/>
        <c:minorTickMark val="none"/>
        <c:tickLblPos val="nextTo"/>
        <c:crossAx val="146387592"/>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Feuil2!$A$52</c:f>
              <c:strCache>
                <c:ptCount val="1"/>
                <c:pt idx="0">
                  <c:v>En emploi</c:v>
                </c:pt>
              </c:strCache>
            </c:strRef>
          </c:tx>
          <c:invertIfNegative val="0"/>
          <c:dLbls>
            <c:spPr>
              <a:noFill/>
              <a:ln>
                <a:noFill/>
              </a:ln>
              <a:effectLst/>
            </c:spPr>
            <c:txPr>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 </c:v>
                  </c:pt>
                </c:lvl>
              </c:multiLvlStrCache>
            </c:multiLvlStrRef>
          </c:cat>
          <c:val>
            <c:numRef>
              <c:f>Feuil2!$B$52:$E$52</c:f>
              <c:numCache>
                <c:formatCode>0.0%</c:formatCode>
                <c:ptCount val="4"/>
                <c:pt idx="0">
                  <c:v>0.18162654578541798</c:v>
                </c:pt>
                <c:pt idx="1">
                  <c:v>0.27606861796462506</c:v>
                </c:pt>
                <c:pt idx="2">
                  <c:v>0.42</c:v>
                </c:pt>
                <c:pt idx="3" formatCode="0.00%">
                  <c:v>0.68200000000000005</c:v>
                </c:pt>
              </c:numCache>
            </c:numRef>
          </c:val>
        </c:ser>
        <c:ser>
          <c:idx val="1"/>
          <c:order val="1"/>
          <c:tx>
            <c:strRef>
              <c:f>Feuil2!$A$53</c:f>
              <c:strCache>
                <c:ptCount val="1"/>
                <c:pt idx="0">
                  <c:v>Chômeur</c:v>
                </c:pt>
              </c:strCache>
            </c:strRef>
          </c:tx>
          <c:invertIfNegative val="0"/>
          <c:dLbls>
            <c:spPr>
              <a:noFill/>
              <a:ln>
                <a:noFill/>
              </a:ln>
              <a:effectLst/>
            </c:spPr>
            <c:txPr>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 </c:v>
                  </c:pt>
                </c:lvl>
              </c:multiLvlStrCache>
            </c:multiLvlStrRef>
          </c:cat>
          <c:val>
            <c:numRef>
              <c:f>Feuil2!$B$53:$E$53</c:f>
              <c:numCache>
                <c:formatCode>0.0%</c:formatCode>
                <c:ptCount val="4"/>
                <c:pt idx="0">
                  <c:v>0.55397322822219175</c:v>
                </c:pt>
                <c:pt idx="1">
                  <c:v>0.48705557342563027</c:v>
                </c:pt>
                <c:pt idx="2" formatCode="0%">
                  <c:v>0.42599999999999999</c:v>
                </c:pt>
                <c:pt idx="3" formatCode="0%">
                  <c:v>0.22</c:v>
                </c:pt>
              </c:numCache>
            </c:numRef>
          </c:val>
        </c:ser>
        <c:ser>
          <c:idx val="2"/>
          <c:order val="2"/>
          <c:tx>
            <c:strRef>
              <c:f>Feuil2!$A$54</c:f>
              <c:strCache>
                <c:ptCount val="1"/>
                <c:pt idx="0">
                  <c:v>Inactif</c:v>
                </c:pt>
              </c:strCache>
            </c:strRef>
          </c:tx>
          <c:invertIfNegative val="0"/>
          <c:dLbls>
            <c:spPr>
              <a:noFill/>
              <a:ln>
                <a:noFill/>
              </a:ln>
              <a:effectLst/>
            </c:spPr>
            <c:txPr>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 </c:v>
                  </c:pt>
                </c:lvl>
              </c:multiLvlStrCache>
            </c:multiLvlStrRef>
          </c:cat>
          <c:val>
            <c:numRef>
              <c:f>Feuil2!$B$54:$E$54</c:f>
              <c:numCache>
                <c:formatCode>0.0%</c:formatCode>
                <c:ptCount val="4"/>
                <c:pt idx="0">
                  <c:v>0.26439984556023693</c:v>
                </c:pt>
                <c:pt idx="1">
                  <c:v>0.16049768644194531</c:v>
                </c:pt>
                <c:pt idx="2" formatCode="0.00%">
                  <c:v>8.2000000000000003E-2</c:v>
                </c:pt>
                <c:pt idx="3" formatCode="0.00%">
                  <c:v>6.5000000000000002E-2</c:v>
                </c:pt>
              </c:numCache>
            </c:numRef>
          </c:val>
        </c:ser>
        <c:ser>
          <c:idx val="3"/>
          <c:order val="3"/>
          <c:tx>
            <c:strRef>
              <c:f>Feuil2!$A$55</c:f>
              <c:strCache>
                <c:ptCount val="1"/>
                <c:pt idx="0">
                  <c:v>Etudes ou formation</c:v>
                </c:pt>
              </c:strCache>
            </c:strRef>
          </c:tx>
          <c:invertIfNegative val="0"/>
          <c:dLbls>
            <c:spPr>
              <a:noFill/>
              <a:ln>
                <a:noFill/>
              </a:ln>
              <a:effectLst/>
            </c:spPr>
            <c:txPr>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Feuil2!$B$1:$E$2</c:f>
              <c:multiLvlStrCache>
                <c:ptCount val="4"/>
                <c:lvl>
                  <c:pt idx="2">
                    <c:v>Chômeur ou inactif</c:v>
                  </c:pt>
                  <c:pt idx="3">
                    <c:v>En emploi</c:v>
                  </c:pt>
                </c:lvl>
                <c:lvl>
                  <c:pt idx="0">
                    <c:v>A l'entrée</c:v>
                  </c:pt>
                  <c:pt idx="1">
                    <c:v>A la sortie</c:v>
                  </c:pt>
                  <c:pt idx="2">
                    <c:v>Six mois après (suivant situation à l'entrée) </c:v>
                  </c:pt>
                </c:lvl>
              </c:multiLvlStrCache>
            </c:multiLvlStrRef>
          </c:cat>
          <c:val>
            <c:numRef>
              <c:f>Feuil2!$B$55:$E$55</c:f>
              <c:numCache>
                <c:formatCode>0.0%</c:formatCode>
                <c:ptCount val="4"/>
                <c:pt idx="1">
                  <c:v>7.6378122167799406E-2</c:v>
                </c:pt>
                <c:pt idx="2" formatCode="0.00%">
                  <c:v>7.1999999999999995E-2</c:v>
                </c:pt>
                <c:pt idx="3" formatCode="0.00%">
                  <c:v>3.3000000000000002E-2</c:v>
                </c:pt>
              </c:numCache>
            </c:numRef>
          </c:val>
        </c:ser>
        <c:dLbls>
          <c:showLegendKey val="0"/>
          <c:showVal val="0"/>
          <c:showCatName val="0"/>
          <c:showSerName val="0"/>
          <c:showPercent val="0"/>
          <c:showBubbleSize val="0"/>
        </c:dLbls>
        <c:gapWidth val="55"/>
        <c:overlap val="100"/>
        <c:axId val="220053296"/>
        <c:axId val="220056432"/>
      </c:barChart>
      <c:catAx>
        <c:axId val="220053296"/>
        <c:scaling>
          <c:orientation val="minMax"/>
        </c:scaling>
        <c:delete val="0"/>
        <c:axPos val="b"/>
        <c:numFmt formatCode="General" sourceLinked="0"/>
        <c:majorTickMark val="none"/>
        <c:minorTickMark val="none"/>
        <c:tickLblPos val="nextTo"/>
        <c:crossAx val="220056432"/>
        <c:crosses val="autoZero"/>
        <c:auto val="1"/>
        <c:lblAlgn val="ctr"/>
        <c:lblOffset val="100"/>
        <c:noMultiLvlLbl val="0"/>
      </c:catAx>
      <c:valAx>
        <c:axId val="220056432"/>
        <c:scaling>
          <c:orientation val="minMax"/>
        </c:scaling>
        <c:delete val="0"/>
        <c:axPos val="l"/>
        <c:majorGridlines/>
        <c:numFmt formatCode="0%" sourceLinked="1"/>
        <c:majorTickMark val="none"/>
        <c:minorTickMark val="none"/>
        <c:tickLblPos val="nextTo"/>
        <c:crossAx val="220053296"/>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Feuil1!$N$20</c:f>
              <c:strCache>
                <c:ptCount val="1"/>
                <c:pt idx="0">
                  <c:v>handicap</c:v>
                </c:pt>
              </c:strCache>
            </c:strRef>
          </c:tx>
          <c:spPr>
            <a:solidFill>
              <a:schemeClr val="accent1">
                <a:lumMod val="20000"/>
                <a:lumOff val="80000"/>
              </a:schemeClr>
            </a:solidFill>
            <a:ln>
              <a:solidFill>
                <a:schemeClr val="accent1">
                  <a:lumMod val="20000"/>
                  <a:lumOff val="80000"/>
                </a:schemeClr>
              </a:solidFill>
            </a:ln>
          </c:spPr>
          <c:invertIfNegative val="0"/>
          <c:val>
            <c:numRef>
              <c:f>Feuil1!$O$20</c:f>
              <c:numCache>
                <c:formatCode>0.0%</c:formatCode>
                <c:ptCount val="1"/>
                <c:pt idx="0">
                  <c:v>3.9463775722458121E-2</c:v>
                </c:pt>
              </c:numCache>
            </c:numRef>
          </c:val>
        </c:ser>
        <c:ser>
          <c:idx val="1"/>
          <c:order val="1"/>
          <c:tx>
            <c:strRef>
              <c:f>Feuil1!$N$25</c:f>
              <c:strCache>
                <c:ptCount val="1"/>
                <c:pt idx="0">
                  <c:v>minima sociaux</c:v>
                </c:pt>
              </c:strCache>
            </c:strRef>
          </c:tx>
          <c:spPr>
            <a:solidFill>
              <a:schemeClr val="tx2">
                <a:lumMod val="40000"/>
                <a:lumOff val="60000"/>
              </a:schemeClr>
            </a:solidFill>
            <a:ln>
              <a:solidFill>
                <a:schemeClr val="accent1"/>
              </a:solidFill>
            </a:ln>
          </c:spPr>
          <c:invertIfNegative val="0"/>
          <c:val>
            <c:numRef>
              <c:f>Feuil1!$O$25</c:f>
              <c:numCache>
                <c:formatCode>0.0%</c:formatCode>
                <c:ptCount val="1"/>
                <c:pt idx="0">
                  <c:v>0.11532709624194766</c:v>
                </c:pt>
              </c:numCache>
            </c:numRef>
          </c:val>
        </c:ser>
        <c:ser>
          <c:idx val="2"/>
          <c:order val="2"/>
          <c:tx>
            <c:strRef>
              <c:f>Feuil1!$N$30</c:f>
              <c:strCache>
                <c:ptCount val="1"/>
                <c:pt idx="0">
                  <c:v>sdf</c:v>
                </c:pt>
              </c:strCache>
            </c:strRef>
          </c:tx>
          <c:spPr>
            <a:solidFill>
              <a:schemeClr val="tx2">
                <a:lumMod val="60000"/>
                <a:lumOff val="40000"/>
              </a:schemeClr>
            </a:solidFill>
          </c:spPr>
          <c:invertIfNegative val="0"/>
          <c:val>
            <c:numRef>
              <c:f>Feuil1!$O$30</c:f>
              <c:numCache>
                <c:formatCode>0.0%</c:formatCode>
                <c:ptCount val="1"/>
                <c:pt idx="0">
                  <c:v>2.7926815146485505E-2</c:v>
                </c:pt>
              </c:numCache>
            </c:numRef>
          </c:val>
        </c:ser>
        <c:ser>
          <c:idx val="3"/>
          <c:order val="3"/>
          <c:tx>
            <c:strRef>
              <c:f>Feuil1!$N$35</c:f>
              <c:strCache>
                <c:ptCount val="1"/>
                <c:pt idx="0">
                  <c:v>origine étrangère</c:v>
                </c:pt>
              </c:strCache>
            </c:strRef>
          </c:tx>
          <c:spPr>
            <a:solidFill>
              <a:schemeClr val="tx2">
                <a:lumMod val="75000"/>
              </a:schemeClr>
            </a:solidFill>
          </c:spPr>
          <c:invertIfNegative val="0"/>
          <c:val>
            <c:numRef>
              <c:f>Feuil1!$O$35</c:f>
              <c:numCache>
                <c:formatCode>0.0%</c:formatCode>
                <c:ptCount val="1"/>
                <c:pt idx="0">
                  <c:v>0.26305960105843329</c:v>
                </c:pt>
              </c:numCache>
            </c:numRef>
          </c:val>
        </c:ser>
        <c:ser>
          <c:idx val="4"/>
          <c:order val="4"/>
          <c:tx>
            <c:strRef>
              <c:f>Feuil1!$N$40</c:f>
              <c:strCache>
                <c:ptCount val="1"/>
                <c:pt idx="0">
                  <c:v>né à l'étranger</c:v>
                </c:pt>
              </c:strCache>
            </c:strRef>
          </c:tx>
          <c:spPr>
            <a:solidFill>
              <a:schemeClr val="accent6">
                <a:lumMod val="20000"/>
                <a:lumOff val="80000"/>
              </a:schemeClr>
            </a:solidFill>
          </c:spPr>
          <c:invertIfNegative val="0"/>
          <c:val>
            <c:numRef>
              <c:f>Feuil1!$O$40</c:f>
              <c:numCache>
                <c:formatCode>0.0%</c:formatCode>
                <c:ptCount val="1"/>
                <c:pt idx="0">
                  <c:v>0.15344538075558126</c:v>
                </c:pt>
              </c:numCache>
            </c:numRef>
          </c:val>
        </c:ser>
        <c:ser>
          <c:idx val="5"/>
          <c:order val="5"/>
          <c:tx>
            <c:strRef>
              <c:f>Feuil1!$N$43</c:f>
              <c:strCache>
                <c:ptCount val="1"/>
                <c:pt idx="0">
                  <c:v>qpv</c:v>
                </c:pt>
              </c:strCache>
            </c:strRef>
          </c:tx>
          <c:spPr>
            <a:solidFill>
              <a:schemeClr val="accent6">
                <a:lumMod val="60000"/>
                <a:lumOff val="40000"/>
              </a:schemeClr>
            </a:solidFill>
          </c:spPr>
          <c:invertIfNegative val="0"/>
          <c:val>
            <c:numRef>
              <c:f>Feuil1!$O$43</c:f>
              <c:numCache>
                <c:formatCode>0.0%</c:formatCode>
                <c:ptCount val="1"/>
                <c:pt idx="0">
                  <c:v>0.16736763819445655</c:v>
                </c:pt>
              </c:numCache>
            </c:numRef>
          </c:val>
        </c:ser>
        <c:dLbls>
          <c:showLegendKey val="0"/>
          <c:showVal val="0"/>
          <c:showCatName val="0"/>
          <c:showSerName val="0"/>
          <c:showPercent val="0"/>
          <c:showBubbleSize val="0"/>
        </c:dLbls>
        <c:gapWidth val="150"/>
        <c:axId val="220053688"/>
        <c:axId val="220051728"/>
      </c:barChart>
      <c:catAx>
        <c:axId val="220053688"/>
        <c:scaling>
          <c:orientation val="minMax"/>
        </c:scaling>
        <c:delete val="1"/>
        <c:axPos val="b"/>
        <c:majorTickMark val="none"/>
        <c:minorTickMark val="none"/>
        <c:tickLblPos val="nextTo"/>
        <c:crossAx val="220051728"/>
        <c:crosses val="autoZero"/>
        <c:auto val="1"/>
        <c:lblAlgn val="ctr"/>
        <c:lblOffset val="100"/>
        <c:noMultiLvlLbl val="0"/>
      </c:catAx>
      <c:valAx>
        <c:axId val="220051728"/>
        <c:scaling>
          <c:orientation val="minMax"/>
        </c:scaling>
        <c:delete val="0"/>
        <c:axPos val="l"/>
        <c:majorGridlines/>
        <c:numFmt formatCode="0%" sourceLinked="0"/>
        <c:majorTickMark val="none"/>
        <c:minorTickMark val="none"/>
        <c:tickLblPos val="nextTo"/>
        <c:crossAx val="220053688"/>
        <c:crosses val="autoZero"/>
        <c:crossBetween val="between"/>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Feuil2!$A$21</c:f>
              <c:strCache>
                <c:ptCount val="1"/>
                <c:pt idx="0">
                  <c:v>En emploi</c:v>
                </c:pt>
              </c:strCache>
            </c:strRef>
          </c:tx>
          <c:invertIfNegative val="0"/>
          <c:dLbls>
            <c:spPr>
              <a:noFill/>
              <a:ln>
                <a:noFill/>
              </a:ln>
              <a:effectLst/>
            </c:spPr>
            <c:txPr>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Feuil2!$B$19:$G$20</c:f>
              <c:multiLvlStrCache>
                <c:ptCount val="6"/>
                <c:lvl>
                  <c:pt idx="2">
                    <c:v>Chômeur ou inactif</c:v>
                  </c:pt>
                  <c:pt idx="3">
                    <c:v>En emploi</c:v>
                  </c:pt>
                  <c:pt idx="4">
                    <c:v>Chômeur ou inactif</c:v>
                  </c:pt>
                  <c:pt idx="5">
                    <c:v>En emploi</c:v>
                  </c:pt>
                </c:lvl>
                <c:lvl>
                  <c:pt idx="0">
                    <c:v>A l'entrée</c:v>
                  </c:pt>
                  <c:pt idx="1">
                    <c:v>A la sortie</c:v>
                  </c:pt>
                  <c:pt idx="2">
                    <c:v>Six mois après (suivant situation à l'entrée) - PI 8.1</c:v>
                  </c:pt>
                  <c:pt idx="4">
                    <c:v>Six mois après (suivant situation à l'entrée) - PI 8.3</c:v>
                  </c:pt>
                </c:lvl>
              </c:multiLvlStrCache>
            </c:multiLvlStrRef>
          </c:cat>
          <c:val>
            <c:numRef>
              <c:f>Feuil2!$B$21:$G$21</c:f>
              <c:numCache>
                <c:formatCode>0.0%</c:formatCode>
                <c:ptCount val="6"/>
                <c:pt idx="0">
                  <c:v>9.3257151237824396E-2</c:v>
                </c:pt>
                <c:pt idx="1">
                  <c:v>0.42023800519297605</c:v>
                </c:pt>
                <c:pt idx="2" formatCode="0%">
                  <c:v>0.59</c:v>
                </c:pt>
                <c:pt idx="3" formatCode="0%">
                  <c:v>0.77</c:v>
                </c:pt>
                <c:pt idx="4" formatCode="0%">
                  <c:v>0.53</c:v>
                </c:pt>
                <c:pt idx="5" formatCode="0%">
                  <c:v>0.77</c:v>
                </c:pt>
              </c:numCache>
            </c:numRef>
          </c:val>
        </c:ser>
        <c:ser>
          <c:idx val="1"/>
          <c:order val="1"/>
          <c:tx>
            <c:strRef>
              <c:f>Feuil2!$A$22</c:f>
              <c:strCache>
                <c:ptCount val="1"/>
                <c:pt idx="0">
                  <c:v>Chômeur</c:v>
                </c:pt>
              </c:strCache>
            </c:strRef>
          </c:tx>
          <c:invertIfNegative val="0"/>
          <c:dLbls>
            <c:spPr>
              <a:noFill/>
              <a:ln>
                <a:noFill/>
              </a:ln>
              <a:effectLst/>
            </c:spPr>
            <c:txPr>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Feuil2!$B$19:$G$20</c:f>
              <c:multiLvlStrCache>
                <c:ptCount val="6"/>
                <c:lvl>
                  <c:pt idx="2">
                    <c:v>Chômeur ou inactif</c:v>
                  </c:pt>
                  <c:pt idx="3">
                    <c:v>En emploi</c:v>
                  </c:pt>
                  <c:pt idx="4">
                    <c:v>Chômeur ou inactif</c:v>
                  </c:pt>
                  <c:pt idx="5">
                    <c:v>En emploi</c:v>
                  </c:pt>
                </c:lvl>
                <c:lvl>
                  <c:pt idx="0">
                    <c:v>A l'entrée</c:v>
                  </c:pt>
                  <c:pt idx="1">
                    <c:v>A la sortie</c:v>
                  </c:pt>
                  <c:pt idx="2">
                    <c:v>Six mois après (suivant situation à l'entrée) - PI 8.1</c:v>
                  </c:pt>
                  <c:pt idx="4">
                    <c:v>Six mois après (suivant situation à l'entrée) - PI 8.3</c:v>
                  </c:pt>
                </c:lvl>
              </c:multiLvlStrCache>
            </c:multiLvlStrRef>
          </c:cat>
          <c:val>
            <c:numRef>
              <c:f>Feuil2!$B$22:$G$22</c:f>
              <c:numCache>
                <c:formatCode>0.0%</c:formatCode>
                <c:ptCount val="6"/>
                <c:pt idx="0">
                  <c:v>0.72671767580908009</c:v>
                </c:pt>
                <c:pt idx="1">
                  <c:v>0.40232064893832642</c:v>
                </c:pt>
                <c:pt idx="2" formatCode="0%">
                  <c:v>0.3</c:v>
                </c:pt>
                <c:pt idx="3" formatCode="0%">
                  <c:v>0.14000000000000001</c:v>
                </c:pt>
                <c:pt idx="4" formatCode="0%">
                  <c:v>0.32</c:v>
                </c:pt>
                <c:pt idx="5" formatCode="0%">
                  <c:v>0.12</c:v>
                </c:pt>
              </c:numCache>
            </c:numRef>
          </c:val>
        </c:ser>
        <c:ser>
          <c:idx val="2"/>
          <c:order val="2"/>
          <c:tx>
            <c:strRef>
              <c:f>Feuil2!$A$23</c:f>
              <c:strCache>
                <c:ptCount val="1"/>
                <c:pt idx="0">
                  <c:v>Inactif</c:v>
                </c:pt>
              </c:strCache>
            </c:strRef>
          </c:tx>
          <c:invertIfNegative val="0"/>
          <c:dLbls>
            <c:numFmt formatCode="0%" sourceLinked="0"/>
            <c:spPr>
              <a:noFill/>
              <a:ln>
                <a:noFill/>
              </a:ln>
              <a:effectLst/>
            </c:spPr>
            <c:txPr>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Feuil2!$B$19:$G$20</c:f>
              <c:multiLvlStrCache>
                <c:ptCount val="6"/>
                <c:lvl>
                  <c:pt idx="2">
                    <c:v>Chômeur ou inactif</c:v>
                  </c:pt>
                  <c:pt idx="3">
                    <c:v>En emploi</c:v>
                  </c:pt>
                  <c:pt idx="4">
                    <c:v>Chômeur ou inactif</c:v>
                  </c:pt>
                  <c:pt idx="5">
                    <c:v>En emploi</c:v>
                  </c:pt>
                </c:lvl>
                <c:lvl>
                  <c:pt idx="0">
                    <c:v>A l'entrée</c:v>
                  </c:pt>
                  <c:pt idx="1">
                    <c:v>A la sortie</c:v>
                  </c:pt>
                  <c:pt idx="2">
                    <c:v>Six mois après (suivant situation à l'entrée) - PI 8.1</c:v>
                  </c:pt>
                  <c:pt idx="4">
                    <c:v>Six mois après (suivant situation à l'entrée) - PI 8.3</c:v>
                  </c:pt>
                </c:lvl>
              </c:multiLvlStrCache>
            </c:multiLvlStrRef>
          </c:cat>
          <c:val>
            <c:numRef>
              <c:f>Feuil2!$B$23:$G$23</c:f>
              <c:numCache>
                <c:formatCode>0.0%</c:formatCode>
                <c:ptCount val="6"/>
                <c:pt idx="0">
                  <c:v>0.18002336399046606</c:v>
                </c:pt>
                <c:pt idx="1">
                  <c:v>5.701995889540188E-2</c:v>
                </c:pt>
                <c:pt idx="2" formatCode="0.00%">
                  <c:v>3.999999999999998E-2</c:v>
                </c:pt>
                <c:pt idx="3" formatCode="0.00%">
                  <c:v>3.9999999999999966E-2</c:v>
                </c:pt>
                <c:pt idx="4" formatCode="0.00%">
                  <c:v>0.1099999999999999</c:v>
                </c:pt>
                <c:pt idx="5" formatCode="0.00%">
                  <c:v>8.9999999999999983E-2</c:v>
                </c:pt>
              </c:numCache>
            </c:numRef>
          </c:val>
        </c:ser>
        <c:ser>
          <c:idx val="3"/>
          <c:order val="3"/>
          <c:tx>
            <c:strRef>
              <c:f>Feuil2!$A$24</c:f>
              <c:strCache>
                <c:ptCount val="1"/>
                <c:pt idx="0">
                  <c:v>Etudes ou formation</c:v>
                </c:pt>
              </c:strCache>
            </c:strRef>
          </c:tx>
          <c:invertIfNegative val="0"/>
          <c:dLbls>
            <c:numFmt formatCode="0%" sourceLinked="0"/>
            <c:spPr>
              <a:noFill/>
              <a:ln>
                <a:noFill/>
              </a:ln>
              <a:effectLst/>
            </c:spPr>
            <c:txPr>
              <a:bodyPr/>
              <a:lstStyle/>
              <a:p>
                <a:pPr>
                  <a:defRPr>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Feuil2!$B$19:$G$20</c:f>
              <c:multiLvlStrCache>
                <c:ptCount val="6"/>
                <c:lvl>
                  <c:pt idx="2">
                    <c:v>Chômeur ou inactif</c:v>
                  </c:pt>
                  <c:pt idx="3">
                    <c:v>En emploi</c:v>
                  </c:pt>
                  <c:pt idx="4">
                    <c:v>Chômeur ou inactif</c:v>
                  </c:pt>
                  <c:pt idx="5">
                    <c:v>En emploi</c:v>
                  </c:pt>
                </c:lvl>
                <c:lvl>
                  <c:pt idx="0">
                    <c:v>A l'entrée</c:v>
                  </c:pt>
                  <c:pt idx="1">
                    <c:v>A la sortie</c:v>
                  </c:pt>
                  <c:pt idx="2">
                    <c:v>Six mois après (suivant situation à l'entrée) - PI 8.1</c:v>
                  </c:pt>
                  <c:pt idx="4">
                    <c:v>Six mois après (suivant situation à l'entrée) - PI 8.3</c:v>
                  </c:pt>
                </c:lvl>
              </c:multiLvlStrCache>
            </c:multiLvlStrRef>
          </c:cat>
          <c:val>
            <c:numRef>
              <c:f>Feuil2!$B$24:$G$24</c:f>
              <c:numCache>
                <c:formatCode>0.0%</c:formatCode>
                <c:ptCount val="6"/>
                <c:pt idx="1">
                  <c:v>0.12042138697329573</c:v>
                </c:pt>
                <c:pt idx="2" formatCode="0%">
                  <c:v>7.0000000000000007E-2</c:v>
                </c:pt>
                <c:pt idx="3" formatCode="0%">
                  <c:v>0.05</c:v>
                </c:pt>
                <c:pt idx="4" formatCode="0%">
                  <c:v>0.04</c:v>
                </c:pt>
                <c:pt idx="5" formatCode="0%">
                  <c:v>0.02</c:v>
                </c:pt>
              </c:numCache>
            </c:numRef>
          </c:val>
        </c:ser>
        <c:dLbls>
          <c:showLegendKey val="0"/>
          <c:showVal val="0"/>
          <c:showCatName val="0"/>
          <c:showSerName val="0"/>
          <c:showPercent val="0"/>
          <c:showBubbleSize val="0"/>
        </c:dLbls>
        <c:gapWidth val="150"/>
        <c:overlap val="100"/>
        <c:axId val="220049376"/>
        <c:axId val="220049768"/>
      </c:barChart>
      <c:catAx>
        <c:axId val="220049376"/>
        <c:scaling>
          <c:orientation val="minMax"/>
        </c:scaling>
        <c:delete val="0"/>
        <c:axPos val="b"/>
        <c:numFmt formatCode="General" sourceLinked="0"/>
        <c:majorTickMark val="out"/>
        <c:minorTickMark val="none"/>
        <c:tickLblPos val="nextTo"/>
        <c:crossAx val="220049768"/>
        <c:crosses val="autoZero"/>
        <c:auto val="1"/>
        <c:lblAlgn val="ctr"/>
        <c:lblOffset val="100"/>
        <c:noMultiLvlLbl val="0"/>
      </c:catAx>
      <c:valAx>
        <c:axId val="220049768"/>
        <c:scaling>
          <c:orientation val="minMax"/>
        </c:scaling>
        <c:delete val="0"/>
        <c:axPos val="l"/>
        <c:majorGridlines/>
        <c:numFmt formatCode="0%" sourceLinked="1"/>
        <c:majorTickMark val="out"/>
        <c:minorTickMark val="none"/>
        <c:tickLblPos val="nextTo"/>
        <c:crossAx val="220049376"/>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Feuil1!$N$20</c:f>
              <c:strCache>
                <c:ptCount val="1"/>
                <c:pt idx="0">
                  <c:v>handicap</c:v>
                </c:pt>
              </c:strCache>
            </c:strRef>
          </c:tx>
          <c:spPr>
            <a:solidFill>
              <a:schemeClr val="accent1">
                <a:lumMod val="20000"/>
                <a:lumOff val="80000"/>
              </a:schemeClr>
            </a:solidFill>
            <a:ln>
              <a:solidFill>
                <a:schemeClr val="accent1">
                  <a:lumMod val="20000"/>
                  <a:lumOff val="80000"/>
                </a:schemeClr>
              </a:solidFill>
            </a:ln>
          </c:spPr>
          <c:invertIfNegative val="0"/>
          <c:val>
            <c:numRef>
              <c:f>Feuil1!$P$20</c:f>
              <c:numCache>
                <c:formatCode>0.0%</c:formatCode>
                <c:ptCount val="1"/>
                <c:pt idx="0">
                  <c:v>2.5352032474029725E-2</c:v>
                </c:pt>
              </c:numCache>
            </c:numRef>
          </c:val>
        </c:ser>
        <c:ser>
          <c:idx val="1"/>
          <c:order val="1"/>
          <c:tx>
            <c:strRef>
              <c:f>Feuil1!$N$25</c:f>
              <c:strCache>
                <c:ptCount val="1"/>
                <c:pt idx="0">
                  <c:v>minima sociaux</c:v>
                </c:pt>
              </c:strCache>
            </c:strRef>
          </c:tx>
          <c:spPr>
            <a:solidFill>
              <a:schemeClr val="tx2">
                <a:lumMod val="40000"/>
                <a:lumOff val="60000"/>
              </a:schemeClr>
            </a:solidFill>
            <a:ln>
              <a:solidFill>
                <a:schemeClr val="accent1"/>
              </a:solidFill>
            </a:ln>
          </c:spPr>
          <c:invertIfNegative val="0"/>
          <c:val>
            <c:numRef>
              <c:f>Feuil1!$P$25</c:f>
              <c:numCache>
                <c:formatCode>0.0%</c:formatCode>
                <c:ptCount val="1"/>
                <c:pt idx="0">
                  <c:v>3.8394146996815329E-2</c:v>
                </c:pt>
              </c:numCache>
            </c:numRef>
          </c:val>
        </c:ser>
        <c:ser>
          <c:idx val="2"/>
          <c:order val="2"/>
          <c:tx>
            <c:strRef>
              <c:f>Feuil1!$N$30</c:f>
              <c:strCache>
                <c:ptCount val="1"/>
                <c:pt idx="0">
                  <c:v>sdf</c:v>
                </c:pt>
              </c:strCache>
            </c:strRef>
          </c:tx>
          <c:spPr>
            <a:solidFill>
              <a:schemeClr val="tx2">
                <a:lumMod val="60000"/>
                <a:lumOff val="40000"/>
              </a:schemeClr>
            </a:solidFill>
          </c:spPr>
          <c:invertIfNegative val="0"/>
          <c:val>
            <c:numRef>
              <c:f>Feuil1!$P$30</c:f>
              <c:numCache>
                <c:formatCode>0.0%</c:formatCode>
                <c:ptCount val="1"/>
                <c:pt idx="0">
                  <c:v>1.223857782365728E-2</c:v>
                </c:pt>
              </c:numCache>
            </c:numRef>
          </c:val>
        </c:ser>
        <c:ser>
          <c:idx val="3"/>
          <c:order val="3"/>
          <c:tx>
            <c:strRef>
              <c:f>Feuil1!$N$35</c:f>
              <c:strCache>
                <c:ptCount val="1"/>
                <c:pt idx="0">
                  <c:v>origine étrangère</c:v>
                </c:pt>
              </c:strCache>
            </c:strRef>
          </c:tx>
          <c:spPr>
            <a:solidFill>
              <a:schemeClr val="tx2">
                <a:lumMod val="75000"/>
              </a:schemeClr>
            </a:solidFill>
          </c:spPr>
          <c:invertIfNegative val="0"/>
          <c:val>
            <c:numRef>
              <c:f>Feuil1!$P$35</c:f>
              <c:numCache>
                <c:formatCode>0.0%</c:formatCode>
                <c:ptCount val="1"/>
                <c:pt idx="0">
                  <c:v>0.23221166735883672</c:v>
                </c:pt>
              </c:numCache>
            </c:numRef>
          </c:val>
        </c:ser>
        <c:ser>
          <c:idx val="4"/>
          <c:order val="4"/>
          <c:tx>
            <c:strRef>
              <c:f>Feuil1!$N$40</c:f>
              <c:strCache>
                <c:ptCount val="1"/>
                <c:pt idx="0">
                  <c:v>né à l'étranger</c:v>
                </c:pt>
              </c:strCache>
            </c:strRef>
          </c:tx>
          <c:spPr>
            <a:solidFill>
              <a:schemeClr val="accent6">
                <a:lumMod val="20000"/>
                <a:lumOff val="80000"/>
              </a:schemeClr>
            </a:solidFill>
          </c:spPr>
          <c:invertIfNegative val="0"/>
          <c:val>
            <c:numRef>
              <c:f>Feuil1!$P$40</c:f>
              <c:numCache>
                <c:formatCode>0.0%</c:formatCode>
                <c:ptCount val="1"/>
                <c:pt idx="0">
                  <c:v>0.15644837801534583</c:v>
                </c:pt>
              </c:numCache>
            </c:numRef>
          </c:val>
        </c:ser>
        <c:ser>
          <c:idx val="5"/>
          <c:order val="5"/>
          <c:tx>
            <c:strRef>
              <c:f>Feuil1!$N$43</c:f>
              <c:strCache>
                <c:ptCount val="1"/>
                <c:pt idx="0">
                  <c:v>qpv</c:v>
                </c:pt>
              </c:strCache>
            </c:strRef>
          </c:tx>
          <c:spPr>
            <a:solidFill>
              <a:schemeClr val="accent6">
                <a:lumMod val="60000"/>
                <a:lumOff val="40000"/>
              </a:schemeClr>
            </a:solidFill>
          </c:spPr>
          <c:invertIfNegative val="0"/>
          <c:val>
            <c:numRef>
              <c:f>Feuil1!$P$43</c:f>
              <c:numCache>
                <c:formatCode>0.0%</c:formatCode>
                <c:ptCount val="1"/>
                <c:pt idx="0">
                  <c:v>0.12007412835295447</c:v>
                </c:pt>
              </c:numCache>
            </c:numRef>
          </c:val>
        </c:ser>
        <c:dLbls>
          <c:showLegendKey val="0"/>
          <c:showVal val="0"/>
          <c:showCatName val="0"/>
          <c:showSerName val="0"/>
          <c:showPercent val="0"/>
          <c:showBubbleSize val="0"/>
        </c:dLbls>
        <c:gapWidth val="150"/>
        <c:axId val="220054472"/>
        <c:axId val="220054864"/>
      </c:barChart>
      <c:catAx>
        <c:axId val="220054472"/>
        <c:scaling>
          <c:orientation val="minMax"/>
        </c:scaling>
        <c:delete val="1"/>
        <c:axPos val="b"/>
        <c:majorTickMark val="none"/>
        <c:minorTickMark val="none"/>
        <c:tickLblPos val="nextTo"/>
        <c:crossAx val="220054864"/>
        <c:crosses val="autoZero"/>
        <c:auto val="1"/>
        <c:lblAlgn val="ctr"/>
        <c:lblOffset val="100"/>
        <c:noMultiLvlLbl val="0"/>
      </c:catAx>
      <c:valAx>
        <c:axId val="220054864"/>
        <c:scaling>
          <c:orientation val="minMax"/>
        </c:scaling>
        <c:delete val="0"/>
        <c:axPos val="l"/>
        <c:majorGridlines/>
        <c:numFmt formatCode="0%" sourceLinked="0"/>
        <c:majorTickMark val="none"/>
        <c:minorTickMark val="none"/>
        <c:tickLblPos val="nextTo"/>
        <c:crossAx val="220054472"/>
        <c:crosses val="autoZero"/>
        <c:crossBetween val="between"/>
      </c:val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12212-0CAF-4431-8DAB-B229F79601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E8893CE-D997-4CC1-99F3-173D5337E771}">
      <dgm:prSet phldrT="[Texte]" custT="1"/>
      <dgm:spPr/>
      <dgm:t>
        <a:bodyPr/>
        <a:lstStyle/>
        <a:p>
          <a:r>
            <a:rPr lang="fr-FR" sz="1800" b="1" dirty="0" smtClean="0">
              <a:ea typeface="MS PGothic" pitchFamily="34" charset="-128"/>
              <a:cs typeface="Arial" charset="0"/>
            </a:rPr>
            <a:t>3 </a:t>
          </a:r>
          <a:r>
            <a:rPr lang="fr-FR" sz="1800" b="1" dirty="0" smtClean="0">
              <a:solidFill>
                <a:schemeClr val="bg1"/>
              </a:solidFill>
              <a:ea typeface="MS PGothic" pitchFamily="34" charset="-128"/>
              <a:cs typeface="Arial" charset="0"/>
            </a:rPr>
            <a:t>objectifs</a:t>
          </a:r>
        </a:p>
        <a:p>
          <a:r>
            <a:rPr lang="fr-FR" sz="1800" b="1" dirty="0" smtClean="0">
              <a:solidFill>
                <a:schemeClr val="bg1"/>
              </a:solidFill>
              <a:ea typeface="MS PGothic" pitchFamily="34" charset="-128"/>
              <a:cs typeface="Arial" charset="0"/>
            </a:rPr>
            <a:t>1,6 Md € </a:t>
          </a:r>
        </a:p>
        <a:p>
          <a:r>
            <a:rPr lang="fr-FR" sz="1800" b="1" dirty="0" smtClean="0">
              <a:solidFill>
                <a:schemeClr val="bg1"/>
              </a:solidFill>
              <a:ea typeface="MS PGothic" pitchFamily="34" charset="-128"/>
              <a:cs typeface="Arial" charset="0"/>
            </a:rPr>
            <a:t>(</a:t>
          </a:r>
          <a:r>
            <a:rPr lang="fr-FR" sz="1800" b="0" dirty="0" smtClean="0">
              <a:solidFill>
                <a:schemeClr val="bg1"/>
              </a:solidFill>
              <a:ea typeface="MS PGothic" pitchFamily="34" charset="-128"/>
              <a:cs typeface="Arial" charset="0"/>
            </a:rPr>
            <a:t>56% des crédits UE)</a:t>
          </a:r>
          <a:endParaRPr lang="fr-FR" sz="1800" b="1" dirty="0" smtClean="0">
            <a:solidFill>
              <a:schemeClr val="bg1"/>
            </a:solidFill>
            <a:ea typeface="MS PGothic" pitchFamily="34" charset="-128"/>
            <a:cs typeface="Arial" charset="0"/>
          </a:endParaRPr>
        </a:p>
      </dgm:t>
    </dgm:pt>
    <dgm:pt modelId="{8A113793-68AC-4496-A3F1-939162F0EAE0}" type="parTrans" cxnId="{FACA1021-6B7B-4EC2-B1ED-7C2ADEA0112D}">
      <dgm:prSet/>
      <dgm:spPr/>
      <dgm:t>
        <a:bodyPr/>
        <a:lstStyle/>
        <a:p>
          <a:endParaRPr lang="fr-FR"/>
        </a:p>
      </dgm:t>
    </dgm:pt>
    <dgm:pt modelId="{8650FF7A-3F5B-4D0B-A507-F742E9EB4D1C}" type="sibTrans" cxnId="{FACA1021-6B7B-4EC2-B1ED-7C2ADEA0112D}">
      <dgm:prSet/>
      <dgm:spPr/>
      <dgm:t>
        <a:bodyPr/>
        <a:lstStyle/>
        <a:p>
          <a:endParaRPr lang="fr-FR"/>
        </a:p>
      </dgm:t>
    </dgm:pt>
    <dgm:pt modelId="{9E087256-6890-4441-B4AC-CC0E136D8F1F}">
      <dgm:prSet phldrT="[Texte]" custT="1"/>
      <dgm:spPr/>
      <dgm:t>
        <a:bodyPr/>
        <a:lstStyle/>
        <a:p>
          <a:endParaRPr lang="fr-FR" sz="1400" b="1" dirty="0">
            <a:solidFill>
              <a:schemeClr val="tx2"/>
            </a:solidFill>
          </a:endParaRPr>
        </a:p>
      </dgm:t>
    </dgm:pt>
    <dgm:pt modelId="{7BA4F7B7-F40A-42B9-A787-AB943DCC6FED}" type="parTrans" cxnId="{957CDD68-B71F-4555-A43E-5072D4FB9DFF}">
      <dgm:prSet/>
      <dgm:spPr/>
      <dgm:t>
        <a:bodyPr/>
        <a:lstStyle/>
        <a:p>
          <a:endParaRPr lang="fr-FR"/>
        </a:p>
      </dgm:t>
    </dgm:pt>
    <dgm:pt modelId="{2B6E2338-A2BE-43AB-97FD-C53EB54FE21E}" type="sibTrans" cxnId="{957CDD68-B71F-4555-A43E-5072D4FB9DFF}">
      <dgm:prSet/>
      <dgm:spPr/>
      <dgm:t>
        <a:bodyPr/>
        <a:lstStyle/>
        <a:p>
          <a:endParaRPr lang="fr-FR"/>
        </a:p>
      </dgm:t>
    </dgm:pt>
    <dgm:pt modelId="{7ACBA684-C052-4AE4-9A7D-0297FFE54A05}">
      <dgm:prSet phldrT="[Texte]" custT="1"/>
      <dgm:spPr/>
      <dgm:t>
        <a:bodyPr/>
        <a:lstStyle/>
        <a:p>
          <a:r>
            <a:rPr lang="fr-FR" sz="1800" b="1" dirty="0" smtClean="0">
              <a:solidFill>
                <a:schemeClr val="bg1"/>
              </a:solidFill>
              <a:ea typeface="MS PGothic" pitchFamily="34" charset="-128"/>
              <a:cs typeface="Arial" charset="0"/>
            </a:rPr>
            <a:t>1,3 million de participants</a:t>
          </a:r>
        </a:p>
        <a:p>
          <a:r>
            <a:rPr lang="fr-FR" sz="1800" b="1" dirty="0" smtClean="0">
              <a:solidFill>
                <a:schemeClr val="bg1"/>
              </a:solidFill>
              <a:ea typeface="MS PGothic" pitchFamily="34" charset="-128"/>
              <a:cs typeface="Arial" charset="0"/>
            </a:rPr>
            <a:t> (70% des participants du PON FSE)</a:t>
          </a:r>
          <a:endParaRPr lang="fr-FR" sz="1800" b="1" dirty="0">
            <a:solidFill>
              <a:schemeClr val="bg1"/>
            </a:solidFill>
            <a:ea typeface="MS PGothic" pitchFamily="34" charset="-128"/>
            <a:cs typeface="Arial" charset="0"/>
          </a:endParaRPr>
        </a:p>
      </dgm:t>
    </dgm:pt>
    <dgm:pt modelId="{15CC1D8B-6A67-449A-BD7C-95A6123A762E}" type="parTrans" cxnId="{C867B3F1-588B-4C1D-9B68-45EC5F8C2BBF}">
      <dgm:prSet/>
      <dgm:spPr/>
      <dgm:t>
        <a:bodyPr/>
        <a:lstStyle/>
        <a:p>
          <a:endParaRPr lang="fr-FR"/>
        </a:p>
      </dgm:t>
    </dgm:pt>
    <dgm:pt modelId="{F8C9E43B-A3D2-4463-B834-05775E0B6DC5}" type="sibTrans" cxnId="{C867B3F1-588B-4C1D-9B68-45EC5F8C2BBF}">
      <dgm:prSet/>
      <dgm:spPr/>
      <dgm:t>
        <a:bodyPr/>
        <a:lstStyle/>
        <a:p>
          <a:endParaRPr lang="fr-FR"/>
        </a:p>
      </dgm:t>
    </dgm:pt>
    <dgm:pt modelId="{B9C0F9BE-E131-4A4D-B08E-4671D7862C23}">
      <dgm:prSet phldrT="[Texte]" custT="1"/>
      <dgm:spPr/>
      <dgm:t>
        <a:bodyPr/>
        <a:lstStyle/>
        <a:p>
          <a:r>
            <a:rPr lang="fr-FR" sz="1400" b="1" dirty="0" smtClean="0">
              <a:solidFill>
                <a:srgbClr val="004494"/>
              </a:solidFill>
            </a:rPr>
            <a:t>405 000 participants/an (282 000 personnes physiques/an)</a:t>
          </a:r>
          <a:endParaRPr lang="fr-FR" sz="1400" b="1" dirty="0">
            <a:solidFill>
              <a:srgbClr val="004494"/>
            </a:solidFill>
          </a:endParaRPr>
        </a:p>
      </dgm:t>
    </dgm:pt>
    <dgm:pt modelId="{818A917B-B439-4381-ACAA-2639CD44FEFD}" type="parTrans" cxnId="{D380982C-9C6B-477C-BA96-1CB624669F36}">
      <dgm:prSet/>
      <dgm:spPr/>
      <dgm:t>
        <a:bodyPr/>
        <a:lstStyle/>
        <a:p>
          <a:endParaRPr lang="fr-FR"/>
        </a:p>
      </dgm:t>
    </dgm:pt>
    <dgm:pt modelId="{BB3EC4BC-7706-4974-A3B3-5B0DD2FC688A}" type="sibTrans" cxnId="{D380982C-9C6B-477C-BA96-1CB624669F36}">
      <dgm:prSet/>
      <dgm:spPr/>
      <dgm:t>
        <a:bodyPr/>
        <a:lstStyle/>
        <a:p>
          <a:endParaRPr lang="fr-FR"/>
        </a:p>
      </dgm:t>
    </dgm:pt>
    <dgm:pt modelId="{7F578D99-0F27-439A-BB5B-173A0D01C4AD}">
      <dgm:prSet phldrT="[Texte]" custT="1"/>
      <dgm:spPr/>
      <dgm:t>
        <a:bodyPr/>
        <a:lstStyle/>
        <a:p>
          <a:r>
            <a:rPr lang="fr-FR" sz="1400" dirty="0" smtClean="0">
              <a:solidFill>
                <a:srgbClr val="004494"/>
              </a:solidFill>
            </a:rPr>
            <a:t>OS 1  : Augmenter le nombre de parcours intégrés</a:t>
          </a:r>
          <a:endParaRPr lang="fr-FR" sz="1400" dirty="0">
            <a:solidFill>
              <a:srgbClr val="004494"/>
            </a:solidFill>
          </a:endParaRPr>
        </a:p>
      </dgm:t>
    </dgm:pt>
    <dgm:pt modelId="{F3B127E5-1890-4D27-BE34-052201EF96FB}" type="parTrans" cxnId="{544D53FF-3A22-4D40-A584-EBF374BC1FB6}">
      <dgm:prSet/>
      <dgm:spPr/>
      <dgm:t>
        <a:bodyPr/>
        <a:lstStyle/>
        <a:p>
          <a:endParaRPr lang="fr-FR"/>
        </a:p>
      </dgm:t>
    </dgm:pt>
    <dgm:pt modelId="{2E1F5D74-D942-495E-AEC8-6DF801172534}" type="sibTrans" cxnId="{544D53FF-3A22-4D40-A584-EBF374BC1FB6}">
      <dgm:prSet/>
      <dgm:spPr/>
      <dgm:t>
        <a:bodyPr/>
        <a:lstStyle/>
        <a:p>
          <a:endParaRPr lang="fr-FR"/>
        </a:p>
      </dgm:t>
    </dgm:pt>
    <dgm:pt modelId="{C9FE5987-627C-457D-97B1-69E2F745B044}">
      <dgm:prSet phldrT="[Texte]" custT="1"/>
      <dgm:spPr/>
      <dgm:t>
        <a:bodyPr/>
        <a:lstStyle/>
        <a:p>
          <a:r>
            <a:rPr lang="fr-FR" sz="1400" dirty="0" smtClean="0">
              <a:solidFill>
                <a:srgbClr val="004494"/>
              </a:solidFill>
            </a:rPr>
            <a:t>OS 2 : Mobiliser les employeurs et des entreprises</a:t>
          </a:r>
          <a:endParaRPr lang="fr-FR" sz="1400" dirty="0">
            <a:solidFill>
              <a:srgbClr val="004494"/>
            </a:solidFill>
          </a:endParaRPr>
        </a:p>
      </dgm:t>
    </dgm:pt>
    <dgm:pt modelId="{5F7DEEE9-72F1-4AE6-B17B-7E78E2EBA110}" type="parTrans" cxnId="{E2925E92-634E-457B-94A0-9EE9F50909E4}">
      <dgm:prSet/>
      <dgm:spPr/>
      <dgm:t>
        <a:bodyPr/>
        <a:lstStyle/>
        <a:p>
          <a:endParaRPr lang="fr-FR"/>
        </a:p>
      </dgm:t>
    </dgm:pt>
    <dgm:pt modelId="{2F4A0093-AD9C-47C0-B122-0368EBE71D7A}" type="sibTrans" cxnId="{E2925E92-634E-457B-94A0-9EE9F50909E4}">
      <dgm:prSet/>
      <dgm:spPr/>
      <dgm:t>
        <a:bodyPr/>
        <a:lstStyle/>
        <a:p>
          <a:endParaRPr lang="fr-FR"/>
        </a:p>
      </dgm:t>
    </dgm:pt>
    <dgm:pt modelId="{72D1A700-A573-4D41-9AD5-9A0F1E7A016F}">
      <dgm:prSet phldrT="[Texte]" custT="1"/>
      <dgm:spPr/>
      <dgm:t>
        <a:bodyPr/>
        <a:lstStyle/>
        <a:p>
          <a:r>
            <a:rPr lang="fr-FR" sz="1400" dirty="0" smtClean="0">
              <a:solidFill>
                <a:srgbClr val="004494"/>
              </a:solidFill>
            </a:rPr>
            <a:t>OS 3 : Développer les projets de coordination et d’animation  et l’ESS</a:t>
          </a:r>
          <a:endParaRPr lang="fr-FR" sz="1400" dirty="0">
            <a:solidFill>
              <a:srgbClr val="004494"/>
            </a:solidFill>
          </a:endParaRPr>
        </a:p>
      </dgm:t>
    </dgm:pt>
    <dgm:pt modelId="{B4656CFF-BF63-43B8-A141-EB95EB3F6B07}" type="parTrans" cxnId="{D2D0BAEB-02CC-471D-8116-C8EB8528C812}">
      <dgm:prSet/>
      <dgm:spPr/>
      <dgm:t>
        <a:bodyPr/>
        <a:lstStyle/>
        <a:p>
          <a:endParaRPr lang="fr-FR"/>
        </a:p>
      </dgm:t>
    </dgm:pt>
    <dgm:pt modelId="{484FC51A-0D4C-48C6-895C-DB0E0266807F}" type="sibTrans" cxnId="{D2D0BAEB-02CC-471D-8116-C8EB8528C812}">
      <dgm:prSet/>
      <dgm:spPr/>
      <dgm:t>
        <a:bodyPr/>
        <a:lstStyle/>
        <a:p>
          <a:endParaRPr lang="fr-FR"/>
        </a:p>
      </dgm:t>
    </dgm:pt>
    <dgm:pt modelId="{2F890D6D-341F-4D1C-8FA3-1C7B7238B609}">
      <dgm:prSet custT="1"/>
      <dgm:spPr/>
      <dgm:t>
        <a:bodyPr/>
        <a:lstStyle/>
        <a:p>
          <a:r>
            <a:rPr lang="fr-FR" sz="1400" b="1" dirty="0" smtClean="0">
              <a:solidFill>
                <a:srgbClr val="004494"/>
              </a:solidFill>
            </a:rPr>
            <a:t>250 M€ FSE/an, soit 17% des dépenses dédiées à l’insertion des publics éloignés de l’emploi </a:t>
          </a:r>
          <a:r>
            <a:rPr lang="fr-FR" sz="1400" b="0" dirty="0" smtClean="0">
              <a:solidFill>
                <a:srgbClr val="004494"/>
              </a:solidFill>
            </a:rPr>
            <a:t>(hors alloc. et aides au poste)</a:t>
          </a:r>
          <a:endParaRPr lang="fr-FR" sz="1400" b="0" dirty="0">
            <a:solidFill>
              <a:srgbClr val="FF0000"/>
            </a:solidFill>
          </a:endParaRPr>
        </a:p>
      </dgm:t>
    </dgm:pt>
    <dgm:pt modelId="{BDC01A4C-218B-4445-9C08-5463B87354D2}" type="parTrans" cxnId="{90432528-4DA8-4C78-AF88-2CD68A14F392}">
      <dgm:prSet/>
      <dgm:spPr/>
      <dgm:t>
        <a:bodyPr/>
        <a:lstStyle/>
        <a:p>
          <a:endParaRPr lang="fr-FR"/>
        </a:p>
      </dgm:t>
    </dgm:pt>
    <dgm:pt modelId="{4ADFD486-C7CD-4D64-9154-095221811F7B}" type="sibTrans" cxnId="{90432528-4DA8-4C78-AF88-2CD68A14F392}">
      <dgm:prSet/>
      <dgm:spPr/>
      <dgm:t>
        <a:bodyPr/>
        <a:lstStyle/>
        <a:p>
          <a:endParaRPr lang="fr-FR"/>
        </a:p>
      </dgm:t>
    </dgm:pt>
    <dgm:pt modelId="{28A7E822-2F49-48C0-B9DA-1A4CB7E59FCC}">
      <dgm:prSet phldrT="[Texte]" custT="1"/>
      <dgm:spPr/>
      <dgm:t>
        <a:bodyPr/>
        <a:lstStyle/>
        <a:p>
          <a:r>
            <a:rPr lang="fr-FR" sz="1400" dirty="0" smtClean="0">
              <a:solidFill>
                <a:srgbClr val="004494"/>
              </a:solidFill>
            </a:rPr>
            <a:t>1 Md € déjà programmé</a:t>
          </a:r>
          <a:endParaRPr lang="fr-FR" sz="1400" dirty="0">
            <a:solidFill>
              <a:srgbClr val="004494"/>
            </a:solidFill>
          </a:endParaRPr>
        </a:p>
      </dgm:t>
    </dgm:pt>
    <dgm:pt modelId="{393D9483-DD3E-40A2-B5EF-C938E641E51A}" type="parTrans" cxnId="{D3E99DEB-0DCE-4A1B-8742-ACB8B523F9D5}">
      <dgm:prSet/>
      <dgm:spPr/>
      <dgm:t>
        <a:bodyPr/>
        <a:lstStyle/>
        <a:p>
          <a:endParaRPr lang="fr-FR"/>
        </a:p>
      </dgm:t>
    </dgm:pt>
    <dgm:pt modelId="{FCBEDBFF-50FD-4902-B262-A93A9A3525FC}" type="sibTrans" cxnId="{D3E99DEB-0DCE-4A1B-8742-ACB8B523F9D5}">
      <dgm:prSet/>
      <dgm:spPr/>
      <dgm:t>
        <a:bodyPr/>
        <a:lstStyle/>
        <a:p>
          <a:endParaRPr lang="fr-FR"/>
        </a:p>
      </dgm:t>
    </dgm:pt>
    <dgm:pt modelId="{CF814E64-FD16-4715-8D6B-BF1D97511B69}">
      <dgm:prSet phldrT="[Texte]" custT="1"/>
      <dgm:spPr/>
      <dgm:t>
        <a:bodyPr/>
        <a:lstStyle/>
        <a:p>
          <a:r>
            <a:rPr lang="fr-FR" sz="1400" dirty="0" smtClean="0">
              <a:solidFill>
                <a:srgbClr val="004494"/>
              </a:solidFill>
            </a:rPr>
            <a:t>74% allocataires de minima sociaux (contre 55% tous axes confondus)</a:t>
          </a:r>
          <a:endParaRPr lang="fr-FR" sz="1400" dirty="0">
            <a:solidFill>
              <a:srgbClr val="004494"/>
            </a:solidFill>
          </a:endParaRPr>
        </a:p>
      </dgm:t>
    </dgm:pt>
    <dgm:pt modelId="{68C725FB-B2E7-4811-AE30-8DE201AE7E8F}" type="parTrans" cxnId="{D9A478FC-C38E-4C3F-BB18-9AC9B22E43AD}">
      <dgm:prSet/>
      <dgm:spPr/>
      <dgm:t>
        <a:bodyPr/>
        <a:lstStyle/>
        <a:p>
          <a:endParaRPr lang="fr-FR"/>
        </a:p>
      </dgm:t>
    </dgm:pt>
    <dgm:pt modelId="{25AA086A-8F88-4A6B-B9D4-EC9D06A8E8E3}" type="sibTrans" cxnId="{D9A478FC-C38E-4C3F-BB18-9AC9B22E43AD}">
      <dgm:prSet/>
      <dgm:spPr/>
      <dgm:t>
        <a:bodyPr/>
        <a:lstStyle/>
        <a:p>
          <a:endParaRPr lang="fr-FR"/>
        </a:p>
      </dgm:t>
    </dgm:pt>
    <dgm:pt modelId="{3C89DB97-BEB7-40BF-B511-DCB0D9325F27}">
      <dgm:prSet custT="1"/>
      <dgm:spPr/>
      <dgm:t>
        <a:bodyPr/>
        <a:lstStyle/>
        <a:p>
          <a:r>
            <a:rPr lang="fr-FR" sz="1400" dirty="0" smtClean="0">
              <a:solidFill>
                <a:srgbClr val="004494"/>
              </a:solidFill>
            </a:rPr>
            <a:t>8% sont en situation de handicap</a:t>
          </a:r>
          <a:endParaRPr lang="fr-FR" sz="1400" dirty="0">
            <a:solidFill>
              <a:srgbClr val="004494"/>
            </a:solidFill>
          </a:endParaRPr>
        </a:p>
      </dgm:t>
    </dgm:pt>
    <dgm:pt modelId="{940B863E-8E32-4ED3-A35C-F461D0A7AC36}" type="parTrans" cxnId="{9CAAC817-A82E-4112-83E8-096051DDC003}">
      <dgm:prSet/>
      <dgm:spPr/>
      <dgm:t>
        <a:bodyPr/>
        <a:lstStyle/>
        <a:p>
          <a:endParaRPr lang="fr-FR"/>
        </a:p>
      </dgm:t>
    </dgm:pt>
    <dgm:pt modelId="{89649C70-BF47-4A5D-9E42-28ED5AB388A3}" type="sibTrans" cxnId="{9CAAC817-A82E-4112-83E8-096051DDC003}">
      <dgm:prSet/>
      <dgm:spPr/>
      <dgm:t>
        <a:bodyPr/>
        <a:lstStyle/>
        <a:p>
          <a:endParaRPr lang="fr-FR"/>
        </a:p>
      </dgm:t>
    </dgm:pt>
    <dgm:pt modelId="{6C348394-8605-4757-86D5-9C94AFA37F6B}">
      <dgm:prSet phldrT="[Texte]" custT="1"/>
      <dgm:spPr/>
      <dgm:t>
        <a:bodyPr/>
        <a:lstStyle/>
        <a:p>
          <a:r>
            <a:rPr lang="fr-FR" sz="1400" b="0" dirty="0" smtClean="0">
              <a:solidFill>
                <a:srgbClr val="004494"/>
              </a:solidFill>
              <a:ea typeface="MS PGothic" pitchFamily="34" charset="-128"/>
              <a:cs typeface="Arial" charset="0"/>
            </a:rPr>
            <a:t>31% inactifs</a:t>
          </a:r>
          <a:r>
            <a:rPr lang="fr-FR" sz="1400" dirty="0" smtClean="0">
              <a:solidFill>
                <a:srgbClr val="004494"/>
              </a:solidFill>
            </a:rPr>
            <a:t>  (54% à 58% dans les Plie)</a:t>
          </a:r>
          <a:endParaRPr lang="fr-FR" sz="1400" dirty="0">
            <a:solidFill>
              <a:srgbClr val="004494"/>
            </a:solidFill>
          </a:endParaRPr>
        </a:p>
      </dgm:t>
    </dgm:pt>
    <dgm:pt modelId="{B68309A5-F30D-4619-9ECC-B9110EAF6E6D}" type="parTrans" cxnId="{40304333-F846-4C22-A0E6-86B7CB30494B}">
      <dgm:prSet/>
      <dgm:spPr/>
      <dgm:t>
        <a:bodyPr/>
        <a:lstStyle/>
        <a:p>
          <a:endParaRPr lang="fr-FR"/>
        </a:p>
      </dgm:t>
    </dgm:pt>
    <dgm:pt modelId="{C6067FDB-0891-4809-B29A-15985167BCED}" type="sibTrans" cxnId="{40304333-F846-4C22-A0E6-86B7CB30494B}">
      <dgm:prSet/>
      <dgm:spPr/>
      <dgm:t>
        <a:bodyPr/>
        <a:lstStyle/>
        <a:p>
          <a:endParaRPr lang="fr-FR"/>
        </a:p>
      </dgm:t>
    </dgm:pt>
    <dgm:pt modelId="{49CBAFF5-A40B-476F-AD69-54DD52BDF513}">
      <dgm:prSet custT="1"/>
      <dgm:spPr/>
      <dgm:t>
        <a:bodyPr/>
        <a:lstStyle/>
        <a:p>
          <a:r>
            <a:rPr lang="fr-FR" sz="1400" dirty="0" smtClean="0">
              <a:solidFill>
                <a:srgbClr val="004494"/>
              </a:solidFill>
            </a:rPr>
            <a:t>47% des participants vivent dans un ménage monoparental</a:t>
          </a:r>
          <a:endParaRPr lang="fr-FR" sz="1400" dirty="0">
            <a:solidFill>
              <a:srgbClr val="004494"/>
            </a:solidFill>
          </a:endParaRPr>
        </a:p>
      </dgm:t>
    </dgm:pt>
    <dgm:pt modelId="{091B7627-ED32-4B04-9391-6934A4A775BD}" type="parTrans" cxnId="{456485F7-3EE5-4054-BE8E-A8C9D296D3B8}">
      <dgm:prSet/>
      <dgm:spPr/>
      <dgm:t>
        <a:bodyPr/>
        <a:lstStyle/>
        <a:p>
          <a:endParaRPr lang="fr-FR"/>
        </a:p>
      </dgm:t>
    </dgm:pt>
    <dgm:pt modelId="{AE4FF6A4-FB1E-4EBE-9343-E98AF334A184}" type="sibTrans" cxnId="{456485F7-3EE5-4054-BE8E-A8C9D296D3B8}">
      <dgm:prSet/>
      <dgm:spPr/>
      <dgm:t>
        <a:bodyPr/>
        <a:lstStyle/>
        <a:p>
          <a:endParaRPr lang="fr-FR"/>
        </a:p>
      </dgm:t>
    </dgm:pt>
    <dgm:pt modelId="{46F371F3-D76B-4F48-9950-FC983793989E}">
      <dgm:prSet phldrT="[Texte]" custT="1"/>
      <dgm:spPr/>
      <dgm:t>
        <a:bodyPr/>
        <a:lstStyle/>
        <a:p>
          <a:r>
            <a:rPr lang="fr-FR" sz="1400" dirty="0" smtClean="0">
              <a:solidFill>
                <a:srgbClr val="004494"/>
              </a:solidFill>
            </a:rPr>
            <a:t>56 % chômeurs de longue durée (45% CLD parmi les chômeurs en France métropolitaine)</a:t>
          </a:r>
          <a:endParaRPr lang="fr-FR" sz="1400" dirty="0">
            <a:solidFill>
              <a:srgbClr val="FF0000"/>
            </a:solidFill>
          </a:endParaRPr>
        </a:p>
      </dgm:t>
    </dgm:pt>
    <dgm:pt modelId="{7009CA37-4D98-4B9F-A5B2-77A5D3AD7FD4}" type="parTrans" cxnId="{ABBDAA40-77BF-48F1-A737-404A0BD7BE68}">
      <dgm:prSet/>
      <dgm:spPr/>
      <dgm:t>
        <a:bodyPr/>
        <a:lstStyle/>
        <a:p>
          <a:endParaRPr lang="fr-FR"/>
        </a:p>
      </dgm:t>
    </dgm:pt>
    <dgm:pt modelId="{BFE235C7-EDF9-45F5-9FB7-0C2EC9464CD0}" type="sibTrans" cxnId="{ABBDAA40-77BF-48F1-A737-404A0BD7BE68}">
      <dgm:prSet/>
      <dgm:spPr/>
      <dgm:t>
        <a:bodyPr/>
        <a:lstStyle/>
        <a:p>
          <a:endParaRPr lang="fr-FR"/>
        </a:p>
      </dgm:t>
    </dgm:pt>
    <dgm:pt modelId="{EB1F6175-635B-4136-AF54-21DABF5EB8E0}">
      <dgm:prSet custT="1"/>
      <dgm:spPr/>
      <dgm:t>
        <a:bodyPr/>
        <a:lstStyle/>
        <a:p>
          <a:r>
            <a:rPr lang="fr-FR" sz="1400" b="1" dirty="0" smtClean="0">
              <a:solidFill>
                <a:srgbClr val="004494"/>
              </a:solidFill>
            </a:rPr>
            <a:t>Principaux </a:t>
          </a:r>
          <a:r>
            <a:rPr lang="fr-FR" sz="1400" b="1" dirty="0" err="1" smtClean="0">
              <a:solidFill>
                <a:srgbClr val="004494"/>
              </a:solidFill>
            </a:rPr>
            <a:t>cofinanceurs</a:t>
          </a:r>
          <a:r>
            <a:rPr lang="fr-FR" sz="1400" b="1" dirty="0" smtClean="0">
              <a:solidFill>
                <a:srgbClr val="004494"/>
              </a:solidFill>
            </a:rPr>
            <a:t> : l’Etat (39%) et les départements   (38,8%), part faible du privé (0,5%)</a:t>
          </a:r>
          <a:endParaRPr lang="fr-FR" sz="1400" b="1" dirty="0">
            <a:solidFill>
              <a:srgbClr val="FF0000"/>
            </a:solidFill>
          </a:endParaRPr>
        </a:p>
      </dgm:t>
    </dgm:pt>
    <dgm:pt modelId="{848FA96D-0D45-4185-890A-6D7D8F6BADD0}" type="parTrans" cxnId="{82BC8E05-511C-4F26-9108-63660C7C7973}">
      <dgm:prSet/>
      <dgm:spPr/>
      <dgm:t>
        <a:bodyPr/>
        <a:lstStyle/>
        <a:p>
          <a:endParaRPr lang="fr-FR"/>
        </a:p>
      </dgm:t>
    </dgm:pt>
    <dgm:pt modelId="{FDD56E6F-DBF0-46E6-911F-819BCCEA2A28}" type="sibTrans" cxnId="{82BC8E05-511C-4F26-9108-63660C7C7973}">
      <dgm:prSet/>
      <dgm:spPr/>
      <dgm:t>
        <a:bodyPr/>
        <a:lstStyle/>
        <a:p>
          <a:endParaRPr lang="fr-FR"/>
        </a:p>
      </dgm:t>
    </dgm:pt>
    <dgm:pt modelId="{863DF9F7-2E6F-42D0-BE05-9764BC854809}">
      <dgm:prSet phldrT="[Texte]" custT="1"/>
      <dgm:spPr/>
      <dgm:t>
        <a:bodyPr/>
        <a:lstStyle/>
        <a:p>
          <a:r>
            <a:rPr lang="fr-FR" sz="1400" dirty="0" smtClean="0">
              <a:solidFill>
                <a:srgbClr val="004494"/>
              </a:solidFill>
            </a:rPr>
            <a:t>72% de niveau de formation maximum du 1er cycle du secondaire</a:t>
          </a:r>
          <a:endParaRPr lang="fr-FR" sz="1400" dirty="0">
            <a:solidFill>
              <a:srgbClr val="FF0000"/>
            </a:solidFill>
          </a:endParaRPr>
        </a:p>
      </dgm:t>
    </dgm:pt>
    <dgm:pt modelId="{20957B1F-6B24-4E3E-9782-0DE50BF849D4}" type="parTrans" cxnId="{57E9D538-6A5C-4797-8332-9159053AAB86}">
      <dgm:prSet/>
      <dgm:spPr/>
      <dgm:t>
        <a:bodyPr/>
        <a:lstStyle/>
        <a:p>
          <a:endParaRPr lang="fr-FR"/>
        </a:p>
      </dgm:t>
    </dgm:pt>
    <dgm:pt modelId="{7439AB25-B6D9-4260-9CE2-08BCB61E1DF2}" type="sibTrans" cxnId="{57E9D538-6A5C-4797-8332-9159053AAB86}">
      <dgm:prSet/>
      <dgm:spPr/>
      <dgm:t>
        <a:bodyPr/>
        <a:lstStyle/>
        <a:p>
          <a:endParaRPr lang="fr-FR"/>
        </a:p>
      </dgm:t>
    </dgm:pt>
    <dgm:pt modelId="{38305831-06DD-4EA0-8F97-C2F0E3194B7D}" type="pres">
      <dgm:prSet presAssocID="{A4012212-0CAF-4431-8DAB-B229F79601A8}" presName="Name0" presStyleCnt="0">
        <dgm:presLayoutVars>
          <dgm:dir/>
          <dgm:animLvl val="lvl"/>
          <dgm:resizeHandles val="exact"/>
        </dgm:presLayoutVars>
      </dgm:prSet>
      <dgm:spPr/>
      <dgm:t>
        <a:bodyPr/>
        <a:lstStyle/>
        <a:p>
          <a:endParaRPr lang="fr-FR"/>
        </a:p>
      </dgm:t>
    </dgm:pt>
    <dgm:pt modelId="{FCCCEDE4-1D12-4419-BEA7-DE4B1F4C4607}" type="pres">
      <dgm:prSet presAssocID="{4E8893CE-D997-4CC1-99F3-173D5337E771}" presName="linNode" presStyleCnt="0"/>
      <dgm:spPr/>
      <dgm:t>
        <a:bodyPr/>
        <a:lstStyle/>
        <a:p>
          <a:endParaRPr lang="fr-FR"/>
        </a:p>
      </dgm:t>
    </dgm:pt>
    <dgm:pt modelId="{A4D2BCBC-0745-46AC-A8AA-A644D52A706A}" type="pres">
      <dgm:prSet presAssocID="{4E8893CE-D997-4CC1-99F3-173D5337E771}" presName="parentText" presStyleLbl="node1" presStyleIdx="0" presStyleCnt="2" custLinFactNeighborX="303" custLinFactNeighborY="-4584">
        <dgm:presLayoutVars>
          <dgm:chMax val="1"/>
          <dgm:bulletEnabled val="1"/>
        </dgm:presLayoutVars>
      </dgm:prSet>
      <dgm:spPr/>
      <dgm:t>
        <a:bodyPr/>
        <a:lstStyle/>
        <a:p>
          <a:endParaRPr lang="fr-FR"/>
        </a:p>
      </dgm:t>
    </dgm:pt>
    <dgm:pt modelId="{A3402066-A87D-4E81-A014-03955586194F}" type="pres">
      <dgm:prSet presAssocID="{4E8893CE-D997-4CC1-99F3-173D5337E771}" presName="descendantText" presStyleLbl="alignAccFollowNode1" presStyleIdx="0" presStyleCnt="2" custScaleX="109193" custScaleY="110126">
        <dgm:presLayoutVars>
          <dgm:bulletEnabled val="1"/>
        </dgm:presLayoutVars>
      </dgm:prSet>
      <dgm:spPr/>
      <dgm:t>
        <a:bodyPr/>
        <a:lstStyle/>
        <a:p>
          <a:endParaRPr lang="fr-FR"/>
        </a:p>
      </dgm:t>
    </dgm:pt>
    <dgm:pt modelId="{5AD5766D-D696-49A6-9450-E7FCEB02EE34}" type="pres">
      <dgm:prSet presAssocID="{8650FF7A-3F5B-4D0B-A507-F742E9EB4D1C}" presName="sp" presStyleCnt="0"/>
      <dgm:spPr/>
      <dgm:t>
        <a:bodyPr/>
        <a:lstStyle/>
        <a:p>
          <a:endParaRPr lang="fr-FR"/>
        </a:p>
      </dgm:t>
    </dgm:pt>
    <dgm:pt modelId="{EE695556-60B4-4ADD-B65B-A6DDFFB59B91}" type="pres">
      <dgm:prSet presAssocID="{7ACBA684-C052-4AE4-9A7D-0297FFE54A05}" presName="linNode" presStyleCnt="0"/>
      <dgm:spPr/>
      <dgm:t>
        <a:bodyPr/>
        <a:lstStyle/>
        <a:p>
          <a:endParaRPr lang="fr-FR"/>
        </a:p>
      </dgm:t>
    </dgm:pt>
    <dgm:pt modelId="{C3AECF30-B2DB-43F6-BEE6-CF60A71F68CE}" type="pres">
      <dgm:prSet presAssocID="{7ACBA684-C052-4AE4-9A7D-0297FFE54A05}" presName="parentText" presStyleLbl="node1" presStyleIdx="1" presStyleCnt="2" custScaleX="98637" custScaleY="97709" custLinFactNeighborX="-2558" custLinFactNeighborY="-3919">
        <dgm:presLayoutVars>
          <dgm:chMax val="1"/>
          <dgm:bulletEnabled val="1"/>
        </dgm:presLayoutVars>
      </dgm:prSet>
      <dgm:spPr/>
      <dgm:t>
        <a:bodyPr/>
        <a:lstStyle/>
        <a:p>
          <a:endParaRPr lang="fr-FR"/>
        </a:p>
      </dgm:t>
    </dgm:pt>
    <dgm:pt modelId="{0CBA246C-1E84-4BB3-9D5C-211263A290BE}" type="pres">
      <dgm:prSet presAssocID="{7ACBA684-C052-4AE4-9A7D-0297FFE54A05}" presName="descendantText" presStyleLbl="alignAccFollowNode1" presStyleIdx="1" presStyleCnt="2" custScaleX="109434" custScaleY="124480" custLinFactNeighborX="40" custLinFactNeighborY="-565">
        <dgm:presLayoutVars>
          <dgm:bulletEnabled val="1"/>
        </dgm:presLayoutVars>
      </dgm:prSet>
      <dgm:spPr/>
      <dgm:t>
        <a:bodyPr/>
        <a:lstStyle/>
        <a:p>
          <a:endParaRPr lang="fr-FR"/>
        </a:p>
      </dgm:t>
    </dgm:pt>
  </dgm:ptLst>
  <dgm:cxnLst>
    <dgm:cxn modelId="{EE8C44BE-68A1-4583-A5E3-7A2C82AAA051}" type="presOf" srcId="{49CBAFF5-A40B-476F-AD69-54DD52BDF513}" destId="{0CBA246C-1E84-4BB3-9D5C-211263A290BE}" srcOrd="0" destOrd="5" presId="urn:microsoft.com/office/officeart/2005/8/layout/vList5"/>
    <dgm:cxn modelId="{456485F7-3EE5-4054-BE8E-A8C9D296D3B8}" srcId="{7ACBA684-C052-4AE4-9A7D-0297FFE54A05}" destId="{49CBAFF5-A40B-476F-AD69-54DD52BDF513}" srcOrd="5" destOrd="0" parTransId="{091B7627-ED32-4B04-9391-6934A4A775BD}" sibTransId="{AE4FF6A4-FB1E-4EBE-9343-E98AF334A184}"/>
    <dgm:cxn modelId="{9CAAC817-A82E-4112-83E8-096051DDC003}" srcId="{7ACBA684-C052-4AE4-9A7D-0297FFE54A05}" destId="{3C89DB97-BEB7-40BF-B511-DCB0D9325F27}" srcOrd="6" destOrd="0" parTransId="{940B863E-8E32-4ED3-A35C-F461D0A7AC36}" sibTransId="{89649C70-BF47-4A5D-9E42-28ED5AB388A3}"/>
    <dgm:cxn modelId="{D889A384-C9AB-4538-9948-56EEE55DB271}" type="presOf" srcId="{4E8893CE-D997-4CC1-99F3-173D5337E771}" destId="{A4D2BCBC-0745-46AC-A8AA-A644D52A706A}" srcOrd="0" destOrd="0" presId="urn:microsoft.com/office/officeart/2005/8/layout/vList5"/>
    <dgm:cxn modelId="{33806FF9-0942-4FF1-BD9C-B178FE035121}" type="presOf" srcId="{A4012212-0CAF-4431-8DAB-B229F79601A8}" destId="{38305831-06DD-4EA0-8F97-C2F0E3194B7D}" srcOrd="0" destOrd="0" presId="urn:microsoft.com/office/officeart/2005/8/layout/vList5"/>
    <dgm:cxn modelId="{42634AC4-93EC-4268-A6C4-22C6693B11B0}" type="presOf" srcId="{72D1A700-A573-4D41-9AD5-9A0F1E7A016F}" destId="{A3402066-A87D-4E81-A014-03955586194F}" srcOrd="0" destOrd="3" presId="urn:microsoft.com/office/officeart/2005/8/layout/vList5"/>
    <dgm:cxn modelId="{D2D0BAEB-02CC-471D-8116-C8EB8528C812}" srcId="{4E8893CE-D997-4CC1-99F3-173D5337E771}" destId="{72D1A700-A573-4D41-9AD5-9A0F1E7A016F}" srcOrd="3" destOrd="0" parTransId="{B4656CFF-BF63-43B8-A141-EB95EB3F6B07}" sibTransId="{484FC51A-0D4C-48C6-895C-DB0E0266807F}"/>
    <dgm:cxn modelId="{893B2650-7034-495F-B096-D152A7D191BD}" type="presOf" srcId="{2F890D6D-341F-4D1C-8FA3-1C7B7238B609}" destId="{A3402066-A87D-4E81-A014-03955586194F}" srcOrd="0" destOrd="5" presId="urn:microsoft.com/office/officeart/2005/8/layout/vList5"/>
    <dgm:cxn modelId="{64448F58-7FFF-4098-83F8-2ACDC5195A84}" type="presOf" srcId="{C9FE5987-627C-457D-97B1-69E2F745B044}" destId="{A3402066-A87D-4E81-A014-03955586194F}" srcOrd="0" destOrd="2" presId="urn:microsoft.com/office/officeart/2005/8/layout/vList5"/>
    <dgm:cxn modelId="{D9A478FC-C38E-4C3F-BB18-9AC9B22E43AD}" srcId="{7ACBA684-C052-4AE4-9A7D-0297FFE54A05}" destId="{CF814E64-FD16-4715-8D6B-BF1D97511B69}" srcOrd="1" destOrd="0" parTransId="{68C725FB-B2E7-4811-AE30-8DE201AE7E8F}" sibTransId="{25AA086A-8F88-4A6B-B9D4-EC9D06A8E8E3}"/>
    <dgm:cxn modelId="{CB5EC617-CF4F-4500-AE9F-6FB3A5A4100A}" type="presOf" srcId="{3C89DB97-BEB7-40BF-B511-DCB0D9325F27}" destId="{0CBA246C-1E84-4BB3-9D5C-211263A290BE}" srcOrd="0" destOrd="6" presId="urn:microsoft.com/office/officeart/2005/8/layout/vList5"/>
    <dgm:cxn modelId="{FACA1021-6B7B-4EC2-B1ED-7C2ADEA0112D}" srcId="{A4012212-0CAF-4431-8DAB-B229F79601A8}" destId="{4E8893CE-D997-4CC1-99F3-173D5337E771}" srcOrd="0" destOrd="0" parTransId="{8A113793-68AC-4496-A3F1-939162F0EAE0}" sibTransId="{8650FF7A-3F5B-4D0B-A507-F742E9EB4D1C}"/>
    <dgm:cxn modelId="{ABBDAA40-77BF-48F1-A737-404A0BD7BE68}" srcId="{7ACBA684-C052-4AE4-9A7D-0297FFE54A05}" destId="{46F371F3-D76B-4F48-9950-FC983793989E}" srcOrd="3" destOrd="0" parTransId="{7009CA37-4D98-4B9F-A5B2-77A5D3AD7FD4}" sibTransId="{BFE235C7-EDF9-45F5-9FB7-0C2EC9464CD0}"/>
    <dgm:cxn modelId="{2BA4CE4D-80D3-4F83-9E13-84D5CA6EFB1B}" type="presOf" srcId="{CF814E64-FD16-4715-8D6B-BF1D97511B69}" destId="{0CBA246C-1E84-4BB3-9D5C-211263A290BE}" srcOrd="0" destOrd="1" presId="urn:microsoft.com/office/officeart/2005/8/layout/vList5"/>
    <dgm:cxn modelId="{B89E2B59-01BA-4D7F-99C1-6AEBE07C4F1D}" type="presOf" srcId="{B9C0F9BE-E131-4A4D-B08E-4671D7862C23}" destId="{0CBA246C-1E84-4BB3-9D5C-211263A290BE}" srcOrd="0" destOrd="0" presId="urn:microsoft.com/office/officeart/2005/8/layout/vList5"/>
    <dgm:cxn modelId="{BC4B4D30-BF92-4C69-9263-C1DBFE3E194E}" type="presOf" srcId="{863DF9F7-2E6F-42D0-BE05-9764BC854809}" destId="{0CBA246C-1E84-4BB3-9D5C-211263A290BE}" srcOrd="0" destOrd="4" presId="urn:microsoft.com/office/officeart/2005/8/layout/vList5"/>
    <dgm:cxn modelId="{E2925E92-634E-457B-94A0-9EE9F50909E4}" srcId="{4E8893CE-D997-4CC1-99F3-173D5337E771}" destId="{C9FE5987-627C-457D-97B1-69E2F745B044}" srcOrd="2" destOrd="0" parTransId="{5F7DEEE9-72F1-4AE6-B17B-7E78E2EBA110}" sibTransId="{2F4A0093-AD9C-47C0-B122-0368EBE71D7A}"/>
    <dgm:cxn modelId="{D3E99DEB-0DCE-4A1B-8742-ACB8B523F9D5}" srcId="{4E8893CE-D997-4CC1-99F3-173D5337E771}" destId="{28A7E822-2F49-48C0-B9DA-1A4CB7E59FCC}" srcOrd="4" destOrd="0" parTransId="{393D9483-DD3E-40A2-B5EF-C938E641E51A}" sibTransId="{FCBEDBFF-50FD-4902-B262-A93A9A3525FC}"/>
    <dgm:cxn modelId="{D380982C-9C6B-477C-BA96-1CB624669F36}" srcId="{7ACBA684-C052-4AE4-9A7D-0297FFE54A05}" destId="{B9C0F9BE-E131-4A4D-B08E-4671D7862C23}" srcOrd="0" destOrd="0" parTransId="{818A917B-B439-4381-ACAA-2639CD44FEFD}" sibTransId="{BB3EC4BC-7706-4974-A3B3-5B0DD2FC688A}"/>
    <dgm:cxn modelId="{544D53FF-3A22-4D40-A584-EBF374BC1FB6}" srcId="{4E8893CE-D997-4CC1-99F3-173D5337E771}" destId="{7F578D99-0F27-439A-BB5B-173A0D01C4AD}" srcOrd="1" destOrd="0" parTransId="{F3B127E5-1890-4D27-BE34-052201EF96FB}" sibTransId="{2E1F5D74-D942-495E-AEC8-6DF801172534}"/>
    <dgm:cxn modelId="{40304333-F846-4C22-A0E6-86B7CB30494B}" srcId="{7ACBA684-C052-4AE4-9A7D-0297FFE54A05}" destId="{6C348394-8605-4757-86D5-9C94AFA37F6B}" srcOrd="2" destOrd="0" parTransId="{B68309A5-F30D-4619-9ECC-B9110EAF6E6D}" sibTransId="{C6067FDB-0891-4809-B29A-15985167BCED}"/>
    <dgm:cxn modelId="{90432528-4DA8-4C78-AF88-2CD68A14F392}" srcId="{4E8893CE-D997-4CC1-99F3-173D5337E771}" destId="{2F890D6D-341F-4D1C-8FA3-1C7B7238B609}" srcOrd="5" destOrd="0" parTransId="{BDC01A4C-218B-4445-9C08-5463B87354D2}" sibTransId="{4ADFD486-C7CD-4D64-9154-095221811F7B}"/>
    <dgm:cxn modelId="{C867B3F1-588B-4C1D-9B68-45EC5F8C2BBF}" srcId="{A4012212-0CAF-4431-8DAB-B229F79601A8}" destId="{7ACBA684-C052-4AE4-9A7D-0297FFE54A05}" srcOrd="1" destOrd="0" parTransId="{15CC1D8B-6A67-449A-BD7C-95A6123A762E}" sibTransId="{F8C9E43B-A3D2-4463-B834-05775E0B6DC5}"/>
    <dgm:cxn modelId="{2F50B999-5D65-444E-88E6-80F70D4A3AAB}" type="presOf" srcId="{EB1F6175-635B-4136-AF54-21DABF5EB8E0}" destId="{A3402066-A87D-4E81-A014-03955586194F}" srcOrd="0" destOrd="6" presId="urn:microsoft.com/office/officeart/2005/8/layout/vList5"/>
    <dgm:cxn modelId="{BA7F2054-4A80-46CD-8426-F48A6096DBBC}" type="presOf" srcId="{7F578D99-0F27-439A-BB5B-173A0D01C4AD}" destId="{A3402066-A87D-4E81-A014-03955586194F}" srcOrd="0" destOrd="1" presId="urn:microsoft.com/office/officeart/2005/8/layout/vList5"/>
    <dgm:cxn modelId="{C95AD0BD-0277-4203-882C-DAEBB0BD9478}" type="presOf" srcId="{28A7E822-2F49-48C0-B9DA-1A4CB7E59FCC}" destId="{A3402066-A87D-4E81-A014-03955586194F}" srcOrd="0" destOrd="4" presId="urn:microsoft.com/office/officeart/2005/8/layout/vList5"/>
    <dgm:cxn modelId="{21A797E7-5919-4D35-96A7-A1D855F0C831}" type="presOf" srcId="{6C348394-8605-4757-86D5-9C94AFA37F6B}" destId="{0CBA246C-1E84-4BB3-9D5C-211263A290BE}" srcOrd="0" destOrd="2" presId="urn:microsoft.com/office/officeart/2005/8/layout/vList5"/>
    <dgm:cxn modelId="{D2BB7D8D-7A3F-4014-9B63-EE6BCB08F0D2}" type="presOf" srcId="{9E087256-6890-4441-B4AC-CC0E136D8F1F}" destId="{A3402066-A87D-4E81-A014-03955586194F}" srcOrd="0" destOrd="0" presId="urn:microsoft.com/office/officeart/2005/8/layout/vList5"/>
    <dgm:cxn modelId="{82BC8E05-511C-4F26-9108-63660C7C7973}" srcId="{4E8893CE-D997-4CC1-99F3-173D5337E771}" destId="{EB1F6175-635B-4136-AF54-21DABF5EB8E0}" srcOrd="6" destOrd="0" parTransId="{848FA96D-0D45-4185-890A-6D7D8F6BADD0}" sibTransId="{FDD56E6F-DBF0-46E6-911F-819BCCEA2A28}"/>
    <dgm:cxn modelId="{400AD26E-062C-489A-8F7F-E087F34ADF2F}" type="presOf" srcId="{7ACBA684-C052-4AE4-9A7D-0297FFE54A05}" destId="{C3AECF30-B2DB-43F6-BEE6-CF60A71F68CE}" srcOrd="0" destOrd="0" presId="urn:microsoft.com/office/officeart/2005/8/layout/vList5"/>
    <dgm:cxn modelId="{57E9D538-6A5C-4797-8332-9159053AAB86}" srcId="{7ACBA684-C052-4AE4-9A7D-0297FFE54A05}" destId="{863DF9F7-2E6F-42D0-BE05-9764BC854809}" srcOrd="4" destOrd="0" parTransId="{20957B1F-6B24-4E3E-9782-0DE50BF849D4}" sibTransId="{7439AB25-B6D9-4260-9CE2-08BCB61E1DF2}"/>
    <dgm:cxn modelId="{957CDD68-B71F-4555-A43E-5072D4FB9DFF}" srcId="{4E8893CE-D997-4CC1-99F3-173D5337E771}" destId="{9E087256-6890-4441-B4AC-CC0E136D8F1F}" srcOrd="0" destOrd="0" parTransId="{7BA4F7B7-F40A-42B9-A787-AB943DCC6FED}" sibTransId="{2B6E2338-A2BE-43AB-97FD-C53EB54FE21E}"/>
    <dgm:cxn modelId="{6F76DF2B-78B6-41F5-ABE2-EB9E6E5231E1}" type="presOf" srcId="{46F371F3-D76B-4F48-9950-FC983793989E}" destId="{0CBA246C-1E84-4BB3-9D5C-211263A290BE}" srcOrd="0" destOrd="3" presId="urn:microsoft.com/office/officeart/2005/8/layout/vList5"/>
    <dgm:cxn modelId="{050ED62B-F719-4A1F-A35C-2852A02FB04C}" type="presParOf" srcId="{38305831-06DD-4EA0-8F97-C2F0E3194B7D}" destId="{FCCCEDE4-1D12-4419-BEA7-DE4B1F4C4607}" srcOrd="0" destOrd="0" presId="urn:microsoft.com/office/officeart/2005/8/layout/vList5"/>
    <dgm:cxn modelId="{DC6DBFF4-1BCF-4417-AE23-7EC71CDF08EC}" type="presParOf" srcId="{FCCCEDE4-1D12-4419-BEA7-DE4B1F4C4607}" destId="{A4D2BCBC-0745-46AC-A8AA-A644D52A706A}" srcOrd="0" destOrd="0" presId="urn:microsoft.com/office/officeart/2005/8/layout/vList5"/>
    <dgm:cxn modelId="{C70BEAC0-990B-4051-AF1D-A191C1AFFD40}" type="presParOf" srcId="{FCCCEDE4-1D12-4419-BEA7-DE4B1F4C4607}" destId="{A3402066-A87D-4E81-A014-03955586194F}" srcOrd="1" destOrd="0" presId="urn:microsoft.com/office/officeart/2005/8/layout/vList5"/>
    <dgm:cxn modelId="{4293061C-9259-49B1-BCCF-CBB514462369}" type="presParOf" srcId="{38305831-06DD-4EA0-8F97-C2F0E3194B7D}" destId="{5AD5766D-D696-49A6-9450-E7FCEB02EE34}" srcOrd="1" destOrd="0" presId="urn:microsoft.com/office/officeart/2005/8/layout/vList5"/>
    <dgm:cxn modelId="{89399212-2339-4378-AD1C-1B7BAC889DFE}" type="presParOf" srcId="{38305831-06DD-4EA0-8F97-C2F0E3194B7D}" destId="{EE695556-60B4-4ADD-B65B-A6DDFFB59B91}" srcOrd="2" destOrd="0" presId="urn:microsoft.com/office/officeart/2005/8/layout/vList5"/>
    <dgm:cxn modelId="{DF50A973-6C66-4523-9C34-44F74911101B}" type="presParOf" srcId="{EE695556-60B4-4ADD-B65B-A6DDFFB59B91}" destId="{C3AECF30-B2DB-43F6-BEE6-CF60A71F68CE}" srcOrd="0" destOrd="0" presId="urn:microsoft.com/office/officeart/2005/8/layout/vList5"/>
    <dgm:cxn modelId="{A52967EB-2B62-49EB-87DF-F809879E2DAB}" type="presParOf" srcId="{EE695556-60B4-4ADD-B65B-A6DDFFB59B91}" destId="{0CBA246C-1E84-4BB3-9D5C-211263A290BE}"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12212-0CAF-4431-8DAB-B229F79601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E8893CE-D997-4CC1-99F3-173D5337E771}">
      <dgm:prSet phldrT="[Texte]" custT="1"/>
      <dgm:spPr/>
      <dgm:t>
        <a:bodyPr/>
        <a:lstStyle/>
        <a:p>
          <a:pPr>
            <a:spcAft>
              <a:spcPct val="35000"/>
            </a:spcAft>
          </a:pPr>
          <a:r>
            <a:rPr lang="fr-FR" sz="1400" b="1" u="none" dirty="0" smtClean="0"/>
            <a:t>Nombre d’opérations par personne physique</a:t>
          </a:r>
        </a:p>
        <a:p>
          <a:pPr>
            <a:spcAft>
              <a:spcPct val="35000"/>
            </a:spcAft>
          </a:pPr>
          <a:r>
            <a:rPr lang="fr-FR" sz="1400" b="0" dirty="0" smtClean="0">
              <a:solidFill>
                <a:schemeClr val="bg1"/>
              </a:solidFill>
              <a:ea typeface="MS PGothic" pitchFamily="34" charset="-128"/>
              <a:cs typeface="Arial" charset="0"/>
            </a:rPr>
            <a:t>PLIE pivot  : 2,3 ou PLIE : 2,1 opérations/pers</a:t>
          </a:r>
        </a:p>
        <a:p>
          <a:pPr>
            <a:spcAft>
              <a:spcPct val="35000"/>
            </a:spcAft>
          </a:pPr>
          <a:r>
            <a:rPr lang="fr-FR" sz="1400" b="0" dirty="0" smtClean="0">
              <a:solidFill>
                <a:schemeClr val="bg1"/>
              </a:solidFill>
              <a:ea typeface="MS PGothic" pitchFamily="34" charset="-128"/>
              <a:cs typeface="Arial" charset="0"/>
            </a:rPr>
            <a:t>CD ou PE  : 1,4 opération/pers</a:t>
          </a:r>
        </a:p>
        <a:p>
          <a:pPr>
            <a:spcAft>
              <a:spcPts val="0"/>
            </a:spcAft>
          </a:pPr>
          <a:endParaRPr lang="fr-FR" sz="1400" b="0" dirty="0" smtClean="0">
            <a:solidFill>
              <a:schemeClr val="bg1"/>
            </a:solidFill>
            <a:ea typeface="MS PGothic" pitchFamily="34" charset="-128"/>
            <a:cs typeface="Arial" charset="0"/>
          </a:endParaRPr>
        </a:p>
        <a:p>
          <a:pPr>
            <a:spcAft>
              <a:spcPct val="35000"/>
            </a:spcAft>
          </a:pPr>
          <a:r>
            <a:rPr lang="fr-FR" sz="1400" b="0" dirty="0" smtClean="0">
              <a:solidFill>
                <a:schemeClr val="bg1"/>
              </a:solidFill>
              <a:ea typeface="MS PGothic" pitchFamily="34" charset="-128"/>
              <a:cs typeface="Arial" charset="0"/>
            </a:rPr>
            <a:t> </a:t>
          </a:r>
          <a:r>
            <a:rPr lang="fr-FR" sz="1400" b="1" u="none" dirty="0" smtClean="0">
              <a:solidFill>
                <a:schemeClr val="bg1"/>
              </a:solidFill>
            </a:rPr>
            <a:t>Durée de parcours</a:t>
          </a:r>
          <a:r>
            <a:rPr lang="fr-FR" sz="1400" b="0" dirty="0" smtClean="0">
              <a:solidFill>
                <a:schemeClr val="bg1"/>
              </a:solidFill>
              <a:ea typeface="MS PGothic" pitchFamily="34" charset="-128"/>
              <a:cs typeface="Arial" charset="0"/>
            </a:rPr>
            <a:t> </a:t>
          </a:r>
        </a:p>
        <a:p>
          <a:pPr>
            <a:spcAft>
              <a:spcPct val="35000"/>
            </a:spcAft>
          </a:pPr>
          <a:r>
            <a:rPr lang="fr-FR" sz="1400" b="0" dirty="0" smtClean="0">
              <a:solidFill>
                <a:schemeClr val="bg1"/>
              </a:solidFill>
              <a:ea typeface="MS PGothic" pitchFamily="34" charset="-128"/>
              <a:cs typeface="Arial" charset="0"/>
            </a:rPr>
            <a:t>Plie et Plie pivot : 16-17 mois</a:t>
          </a:r>
        </a:p>
        <a:p>
          <a:pPr>
            <a:spcAft>
              <a:spcPct val="35000"/>
            </a:spcAft>
          </a:pPr>
          <a:r>
            <a:rPr lang="fr-FR" sz="1400" b="0" dirty="0" smtClean="0">
              <a:solidFill>
                <a:schemeClr val="bg1"/>
              </a:solidFill>
              <a:ea typeface="MS PGothic" pitchFamily="34" charset="-128"/>
              <a:cs typeface="Arial" charset="0"/>
            </a:rPr>
            <a:t>CD : 10 mois</a:t>
          </a:r>
        </a:p>
        <a:p>
          <a:pPr>
            <a:spcAft>
              <a:spcPct val="35000"/>
            </a:spcAft>
          </a:pPr>
          <a:r>
            <a:rPr lang="fr-FR" sz="1400" b="0" dirty="0" smtClean="0">
              <a:solidFill>
                <a:schemeClr val="bg1"/>
              </a:solidFill>
              <a:ea typeface="MS PGothic" pitchFamily="34" charset="-128"/>
              <a:cs typeface="Arial" charset="0"/>
            </a:rPr>
            <a:t>PE : 9 mois</a:t>
          </a:r>
        </a:p>
        <a:p>
          <a:pPr>
            <a:spcAft>
              <a:spcPct val="35000"/>
            </a:spcAft>
          </a:pPr>
          <a:endParaRPr lang="fr-FR" sz="1400" b="0" dirty="0" smtClean="0">
            <a:solidFill>
              <a:schemeClr val="bg1"/>
            </a:solidFill>
            <a:ea typeface="MS PGothic" pitchFamily="34" charset="-128"/>
            <a:cs typeface="Arial" charset="0"/>
          </a:endParaRPr>
        </a:p>
        <a:p>
          <a:pPr>
            <a:spcAft>
              <a:spcPct val="35000"/>
            </a:spcAft>
          </a:pPr>
          <a:r>
            <a:rPr lang="fr-CA" sz="1400" b="1" dirty="0" smtClean="0">
              <a:solidFill>
                <a:schemeClr val="bg1"/>
              </a:solidFill>
            </a:rPr>
            <a:t>Nombre d’échanges entre la structure et le participant par mois</a:t>
          </a:r>
        </a:p>
        <a:p>
          <a:pPr>
            <a:spcAft>
              <a:spcPct val="35000"/>
            </a:spcAft>
          </a:pPr>
          <a:r>
            <a:rPr lang="fr-CA" sz="1400" b="0" dirty="0" smtClean="0">
              <a:solidFill>
                <a:schemeClr val="bg1"/>
              </a:solidFill>
              <a:ea typeface="MS PGothic" pitchFamily="34" charset="-128"/>
              <a:cs typeface="Arial" charset="0"/>
            </a:rPr>
            <a:t>3 en moyenne sur l’Axe 3</a:t>
          </a:r>
        </a:p>
        <a:p>
          <a:pPr>
            <a:spcAft>
              <a:spcPct val="35000"/>
            </a:spcAft>
          </a:pPr>
          <a:r>
            <a:rPr lang="fr-CA" sz="1400" b="0" dirty="0" smtClean="0">
              <a:solidFill>
                <a:schemeClr val="bg1"/>
              </a:solidFill>
              <a:ea typeface="MS PGothic" pitchFamily="34" charset="-128"/>
              <a:cs typeface="Arial" charset="0"/>
            </a:rPr>
            <a:t>2,5 pour les CD</a:t>
          </a:r>
        </a:p>
        <a:p>
          <a:pPr>
            <a:spcAft>
              <a:spcPct val="35000"/>
            </a:spcAft>
          </a:pPr>
          <a:r>
            <a:rPr lang="fr-CA" sz="1400" b="0" dirty="0" smtClean="0">
              <a:solidFill>
                <a:schemeClr val="bg1"/>
              </a:solidFill>
              <a:ea typeface="MS PGothic" pitchFamily="34" charset="-128"/>
              <a:cs typeface="Arial" charset="0"/>
            </a:rPr>
            <a:t>Près de 4 pour les OI de type Plie</a:t>
          </a:r>
        </a:p>
        <a:p>
          <a:pPr>
            <a:spcAft>
              <a:spcPct val="35000"/>
            </a:spcAft>
          </a:pPr>
          <a:endParaRPr lang="fr-CA" sz="1400" b="0" dirty="0" smtClean="0">
            <a:solidFill>
              <a:schemeClr val="bg1"/>
            </a:solidFill>
            <a:ea typeface="MS PGothic" pitchFamily="34" charset="-128"/>
            <a:cs typeface="Arial" charset="0"/>
          </a:endParaRPr>
        </a:p>
        <a:p>
          <a:pPr>
            <a:spcAft>
              <a:spcPct val="35000"/>
            </a:spcAft>
          </a:pPr>
          <a:r>
            <a:rPr lang="fr-FR" sz="1400" b="1" dirty="0" smtClean="0">
              <a:solidFill>
                <a:schemeClr val="bg1"/>
              </a:solidFill>
            </a:rPr>
            <a:t>Indices de précarité du public </a:t>
          </a:r>
        </a:p>
        <a:p>
          <a:pPr>
            <a:spcAft>
              <a:spcPct val="35000"/>
            </a:spcAft>
          </a:pPr>
          <a:r>
            <a:rPr lang="fr-FR" sz="1400" dirty="0" smtClean="0"/>
            <a:t>« Bénéficiaires minima sociaux de Cite 0-2 » </a:t>
          </a:r>
          <a:r>
            <a:rPr lang="fr-FR" sz="1400" b="1" dirty="0" smtClean="0">
              <a:solidFill>
                <a:schemeClr val="bg1"/>
              </a:solidFill>
            </a:rPr>
            <a:t> </a:t>
          </a:r>
        </a:p>
        <a:p>
          <a:pPr>
            <a:spcAft>
              <a:spcPct val="35000"/>
            </a:spcAft>
          </a:pPr>
          <a:r>
            <a:rPr lang="fr-FR" sz="1400" dirty="0" smtClean="0"/>
            <a:t>1 participant sur 2 pour PE et CD </a:t>
          </a:r>
        </a:p>
        <a:p>
          <a:pPr>
            <a:spcAft>
              <a:spcPct val="35000"/>
            </a:spcAft>
          </a:pPr>
          <a:r>
            <a:rPr lang="fr-FR" sz="1400" dirty="0" smtClean="0"/>
            <a:t>35 à 45% pour les Plie</a:t>
          </a:r>
        </a:p>
      </dgm:t>
    </dgm:pt>
    <dgm:pt modelId="{8A113793-68AC-4496-A3F1-939162F0EAE0}" type="parTrans" cxnId="{FACA1021-6B7B-4EC2-B1ED-7C2ADEA0112D}">
      <dgm:prSet/>
      <dgm:spPr/>
      <dgm:t>
        <a:bodyPr/>
        <a:lstStyle/>
        <a:p>
          <a:endParaRPr lang="fr-FR"/>
        </a:p>
      </dgm:t>
    </dgm:pt>
    <dgm:pt modelId="{8650FF7A-3F5B-4D0B-A507-F742E9EB4D1C}" type="sibTrans" cxnId="{FACA1021-6B7B-4EC2-B1ED-7C2ADEA0112D}">
      <dgm:prSet/>
      <dgm:spPr/>
      <dgm:t>
        <a:bodyPr/>
        <a:lstStyle/>
        <a:p>
          <a:endParaRPr lang="fr-FR"/>
        </a:p>
      </dgm:t>
    </dgm:pt>
    <dgm:pt modelId="{38305831-06DD-4EA0-8F97-C2F0E3194B7D}" type="pres">
      <dgm:prSet presAssocID="{A4012212-0CAF-4431-8DAB-B229F79601A8}" presName="Name0" presStyleCnt="0">
        <dgm:presLayoutVars>
          <dgm:dir/>
          <dgm:animLvl val="lvl"/>
          <dgm:resizeHandles val="exact"/>
        </dgm:presLayoutVars>
      </dgm:prSet>
      <dgm:spPr/>
      <dgm:t>
        <a:bodyPr/>
        <a:lstStyle/>
        <a:p>
          <a:endParaRPr lang="fr-FR"/>
        </a:p>
      </dgm:t>
    </dgm:pt>
    <dgm:pt modelId="{FCCCEDE4-1D12-4419-BEA7-DE4B1F4C4607}" type="pres">
      <dgm:prSet presAssocID="{4E8893CE-D997-4CC1-99F3-173D5337E771}" presName="linNode" presStyleCnt="0"/>
      <dgm:spPr/>
      <dgm:t>
        <a:bodyPr/>
        <a:lstStyle/>
        <a:p>
          <a:endParaRPr lang="fr-FR"/>
        </a:p>
      </dgm:t>
    </dgm:pt>
    <dgm:pt modelId="{A4D2BCBC-0745-46AC-A8AA-A644D52A706A}" type="pres">
      <dgm:prSet presAssocID="{4E8893CE-D997-4CC1-99F3-173D5337E771}" presName="parentText" presStyleLbl="node1" presStyleIdx="0" presStyleCnt="1" custScaleX="277778" custScaleY="360228" custLinFactNeighborX="303" custLinFactNeighborY="-4584">
        <dgm:presLayoutVars>
          <dgm:chMax val="1"/>
          <dgm:bulletEnabled val="1"/>
        </dgm:presLayoutVars>
      </dgm:prSet>
      <dgm:spPr/>
      <dgm:t>
        <a:bodyPr/>
        <a:lstStyle/>
        <a:p>
          <a:endParaRPr lang="fr-FR"/>
        </a:p>
      </dgm:t>
    </dgm:pt>
  </dgm:ptLst>
  <dgm:cxnLst>
    <dgm:cxn modelId="{5D861312-95E9-426C-8379-41189C1B096A}" type="presOf" srcId="{A4012212-0CAF-4431-8DAB-B229F79601A8}" destId="{38305831-06DD-4EA0-8F97-C2F0E3194B7D}" srcOrd="0" destOrd="0" presId="urn:microsoft.com/office/officeart/2005/8/layout/vList5"/>
    <dgm:cxn modelId="{FACA1021-6B7B-4EC2-B1ED-7C2ADEA0112D}" srcId="{A4012212-0CAF-4431-8DAB-B229F79601A8}" destId="{4E8893CE-D997-4CC1-99F3-173D5337E771}" srcOrd="0" destOrd="0" parTransId="{8A113793-68AC-4496-A3F1-939162F0EAE0}" sibTransId="{8650FF7A-3F5B-4D0B-A507-F742E9EB4D1C}"/>
    <dgm:cxn modelId="{21DFF86C-2A60-4B89-ADB6-EA5E080F17A9}" type="presOf" srcId="{4E8893CE-D997-4CC1-99F3-173D5337E771}" destId="{A4D2BCBC-0745-46AC-A8AA-A644D52A706A}" srcOrd="0" destOrd="0" presId="urn:microsoft.com/office/officeart/2005/8/layout/vList5"/>
    <dgm:cxn modelId="{7554B8C8-CEBA-47E3-AFF1-16E8B4CE2969}" type="presParOf" srcId="{38305831-06DD-4EA0-8F97-C2F0E3194B7D}" destId="{FCCCEDE4-1D12-4419-BEA7-DE4B1F4C4607}" srcOrd="0" destOrd="0" presId="urn:microsoft.com/office/officeart/2005/8/layout/vList5"/>
    <dgm:cxn modelId="{5900181B-40F7-4EAB-A02D-0B61C1755F98}" type="presParOf" srcId="{FCCCEDE4-1D12-4419-BEA7-DE4B1F4C4607}" destId="{A4D2BCBC-0745-46AC-A8AA-A644D52A706A}"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2BCBC-0745-46AC-A8AA-A644D52A706A}">
      <dsp:nvSpPr>
        <dsp:cNvPr id="0" name=""/>
        <dsp:cNvSpPr/>
      </dsp:nvSpPr>
      <dsp:spPr>
        <a:xfrm>
          <a:off x="4215" y="0"/>
          <a:ext cx="4316263" cy="50154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u="none" kern="1200" dirty="0" smtClean="0"/>
            <a:t>Nombre d’opérations par personne physique</a:t>
          </a:r>
        </a:p>
        <a:p>
          <a:pPr lvl="0" algn="ctr" defTabSz="622300">
            <a:lnSpc>
              <a:spcPct val="90000"/>
            </a:lnSpc>
            <a:spcBef>
              <a:spcPct val="0"/>
            </a:spcBef>
            <a:spcAft>
              <a:spcPct val="35000"/>
            </a:spcAft>
          </a:pPr>
          <a:r>
            <a:rPr lang="fr-FR" sz="1400" b="0" kern="1200" dirty="0" smtClean="0">
              <a:solidFill>
                <a:schemeClr val="bg1"/>
              </a:solidFill>
              <a:ea typeface="MS PGothic" pitchFamily="34" charset="-128"/>
              <a:cs typeface="Arial" charset="0"/>
            </a:rPr>
            <a:t>PLIE pivot  : 2,3 ou PLIE : 2,1 opérations/pers</a:t>
          </a:r>
        </a:p>
        <a:p>
          <a:pPr lvl="0" algn="ctr" defTabSz="622300">
            <a:lnSpc>
              <a:spcPct val="90000"/>
            </a:lnSpc>
            <a:spcBef>
              <a:spcPct val="0"/>
            </a:spcBef>
            <a:spcAft>
              <a:spcPct val="35000"/>
            </a:spcAft>
          </a:pPr>
          <a:r>
            <a:rPr lang="fr-FR" sz="1400" b="0" kern="1200" dirty="0" smtClean="0">
              <a:solidFill>
                <a:schemeClr val="bg1"/>
              </a:solidFill>
              <a:ea typeface="MS PGothic" pitchFamily="34" charset="-128"/>
              <a:cs typeface="Arial" charset="0"/>
            </a:rPr>
            <a:t>CD ou PE  : 1,4 opération/pers</a:t>
          </a:r>
        </a:p>
        <a:p>
          <a:pPr lvl="0" algn="ctr" defTabSz="622300">
            <a:lnSpc>
              <a:spcPct val="90000"/>
            </a:lnSpc>
            <a:spcBef>
              <a:spcPct val="0"/>
            </a:spcBef>
            <a:spcAft>
              <a:spcPts val="0"/>
            </a:spcAft>
          </a:pPr>
          <a:endParaRPr lang="fr-FR" sz="1400" b="0" kern="1200" dirty="0" smtClean="0">
            <a:solidFill>
              <a:schemeClr val="bg1"/>
            </a:solidFill>
            <a:ea typeface="MS PGothic" pitchFamily="34" charset="-128"/>
            <a:cs typeface="Arial" charset="0"/>
          </a:endParaRPr>
        </a:p>
        <a:p>
          <a:pPr lvl="0" algn="ctr" defTabSz="622300">
            <a:lnSpc>
              <a:spcPct val="90000"/>
            </a:lnSpc>
            <a:spcBef>
              <a:spcPct val="0"/>
            </a:spcBef>
            <a:spcAft>
              <a:spcPct val="35000"/>
            </a:spcAft>
          </a:pPr>
          <a:r>
            <a:rPr lang="fr-FR" sz="1400" b="0" kern="1200" dirty="0" smtClean="0">
              <a:solidFill>
                <a:schemeClr val="bg1"/>
              </a:solidFill>
              <a:ea typeface="MS PGothic" pitchFamily="34" charset="-128"/>
              <a:cs typeface="Arial" charset="0"/>
            </a:rPr>
            <a:t> </a:t>
          </a:r>
          <a:r>
            <a:rPr lang="fr-FR" sz="1400" b="1" u="none" kern="1200" dirty="0" smtClean="0">
              <a:solidFill>
                <a:schemeClr val="bg1"/>
              </a:solidFill>
            </a:rPr>
            <a:t>Durée de parcours</a:t>
          </a:r>
          <a:r>
            <a:rPr lang="fr-FR" sz="1400" b="0" kern="1200" dirty="0" smtClean="0">
              <a:solidFill>
                <a:schemeClr val="bg1"/>
              </a:solidFill>
              <a:ea typeface="MS PGothic" pitchFamily="34" charset="-128"/>
              <a:cs typeface="Arial" charset="0"/>
            </a:rPr>
            <a:t> </a:t>
          </a:r>
        </a:p>
        <a:p>
          <a:pPr lvl="0" algn="ctr" defTabSz="622300">
            <a:lnSpc>
              <a:spcPct val="90000"/>
            </a:lnSpc>
            <a:spcBef>
              <a:spcPct val="0"/>
            </a:spcBef>
            <a:spcAft>
              <a:spcPct val="35000"/>
            </a:spcAft>
          </a:pPr>
          <a:r>
            <a:rPr lang="fr-FR" sz="1400" b="0" kern="1200" dirty="0" smtClean="0">
              <a:solidFill>
                <a:schemeClr val="bg1"/>
              </a:solidFill>
              <a:ea typeface="MS PGothic" pitchFamily="34" charset="-128"/>
              <a:cs typeface="Arial" charset="0"/>
            </a:rPr>
            <a:t>Plie et Plie pivot : 16-17 mois</a:t>
          </a:r>
        </a:p>
        <a:p>
          <a:pPr lvl="0" algn="ctr" defTabSz="622300">
            <a:lnSpc>
              <a:spcPct val="90000"/>
            </a:lnSpc>
            <a:spcBef>
              <a:spcPct val="0"/>
            </a:spcBef>
            <a:spcAft>
              <a:spcPct val="35000"/>
            </a:spcAft>
          </a:pPr>
          <a:r>
            <a:rPr lang="fr-FR" sz="1400" b="0" kern="1200" dirty="0" smtClean="0">
              <a:solidFill>
                <a:schemeClr val="bg1"/>
              </a:solidFill>
              <a:ea typeface="MS PGothic" pitchFamily="34" charset="-128"/>
              <a:cs typeface="Arial" charset="0"/>
            </a:rPr>
            <a:t>CD : 10 mois</a:t>
          </a:r>
        </a:p>
        <a:p>
          <a:pPr lvl="0" algn="ctr" defTabSz="622300">
            <a:lnSpc>
              <a:spcPct val="90000"/>
            </a:lnSpc>
            <a:spcBef>
              <a:spcPct val="0"/>
            </a:spcBef>
            <a:spcAft>
              <a:spcPct val="35000"/>
            </a:spcAft>
          </a:pPr>
          <a:r>
            <a:rPr lang="fr-FR" sz="1400" b="0" kern="1200" dirty="0" smtClean="0">
              <a:solidFill>
                <a:schemeClr val="bg1"/>
              </a:solidFill>
              <a:ea typeface="MS PGothic" pitchFamily="34" charset="-128"/>
              <a:cs typeface="Arial" charset="0"/>
            </a:rPr>
            <a:t>PE : 9 mois</a:t>
          </a:r>
        </a:p>
        <a:p>
          <a:pPr lvl="0" algn="ctr" defTabSz="622300">
            <a:lnSpc>
              <a:spcPct val="90000"/>
            </a:lnSpc>
            <a:spcBef>
              <a:spcPct val="0"/>
            </a:spcBef>
            <a:spcAft>
              <a:spcPct val="35000"/>
            </a:spcAft>
          </a:pPr>
          <a:endParaRPr lang="fr-FR" sz="1400" b="0" kern="1200" dirty="0" smtClean="0">
            <a:solidFill>
              <a:schemeClr val="bg1"/>
            </a:solidFill>
            <a:ea typeface="MS PGothic" pitchFamily="34" charset="-128"/>
            <a:cs typeface="Arial" charset="0"/>
          </a:endParaRPr>
        </a:p>
        <a:p>
          <a:pPr lvl="0" algn="ctr" defTabSz="622300">
            <a:lnSpc>
              <a:spcPct val="90000"/>
            </a:lnSpc>
            <a:spcBef>
              <a:spcPct val="0"/>
            </a:spcBef>
            <a:spcAft>
              <a:spcPct val="35000"/>
            </a:spcAft>
          </a:pPr>
          <a:r>
            <a:rPr lang="fr-CA" sz="1400" b="1" kern="1200" dirty="0" smtClean="0">
              <a:solidFill>
                <a:schemeClr val="bg1"/>
              </a:solidFill>
            </a:rPr>
            <a:t>Nombre d’échanges entre la structure et le participant par mois</a:t>
          </a:r>
        </a:p>
        <a:p>
          <a:pPr lvl="0" algn="ctr" defTabSz="622300">
            <a:lnSpc>
              <a:spcPct val="90000"/>
            </a:lnSpc>
            <a:spcBef>
              <a:spcPct val="0"/>
            </a:spcBef>
            <a:spcAft>
              <a:spcPct val="35000"/>
            </a:spcAft>
          </a:pPr>
          <a:r>
            <a:rPr lang="fr-CA" sz="1400" b="0" kern="1200" dirty="0" smtClean="0">
              <a:solidFill>
                <a:schemeClr val="bg1"/>
              </a:solidFill>
              <a:ea typeface="MS PGothic" pitchFamily="34" charset="-128"/>
              <a:cs typeface="Arial" charset="0"/>
            </a:rPr>
            <a:t>3 en moyenne sur l’Axe 3</a:t>
          </a:r>
        </a:p>
        <a:p>
          <a:pPr lvl="0" algn="ctr" defTabSz="622300">
            <a:lnSpc>
              <a:spcPct val="90000"/>
            </a:lnSpc>
            <a:spcBef>
              <a:spcPct val="0"/>
            </a:spcBef>
            <a:spcAft>
              <a:spcPct val="35000"/>
            </a:spcAft>
          </a:pPr>
          <a:r>
            <a:rPr lang="fr-CA" sz="1400" b="0" kern="1200" dirty="0" smtClean="0">
              <a:solidFill>
                <a:schemeClr val="bg1"/>
              </a:solidFill>
              <a:ea typeface="MS PGothic" pitchFamily="34" charset="-128"/>
              <a:cs typeface="Arial" charset="0"/>
            </a:rPr>
            <a:t>2,5 pour les CD</a:t>
          </a:r>
        </a:p>
        <a:p>
          <a:pPr lvl="0" algn="ctr" defTabSz="622300">
            <a:lnSpc>
              <a:spcPct val="90000"/>
            </a:lnSpc>
            <a:spcBef>
              <a:spcPct val="0"/>
            </a:spcBef>
            <a:spcAft>
              <a:spcPct val="35000"/>
            </a:spcAft>
          </a:pPr>
          <a:r>
            <a:rPr lang="fr-CA" sz="1400" b="0" kern="1200" dirty="0" smtClean="0">
              <a:solidFill>
                <a:schemeClr val="bg1"/>
              </a:solidFill>
              <a:ea typeface="MS PGothic" pitchFamily="34" charset="-128"/>
              <a:cs typeface="Arial" charset="0"/>
            </a:rPr>
            <a:t>Près de 4 pour les OI de type Plie</a:t>
          </a:r>
        </a:p>
        <a:p>
          <a:pPr lvl="0" algn="ctr" defTabSz="622300">
            <a:lnSpc>
              <a:spcPct val="90000"/>
            </a:lnSpc>
            <a:spcBef>
              <a:spcPct val="0"/>
            </a:spcBef>
            <a:spcAft>
              <a:spcPct val="35000"/>
            </a:spcAft>
          </a:pPr>
          <a:endParaRPr lang="fr-CA" sz="1400" b="0" kern="1200" dirty="0" smtClean="0">
            <a:solidFill>
              <a:schemeClr val="bg1"/>
            </a:solidFill>
            <a:ea typeface="MS PGothic" pitchFamily="34" charset="-128"/>
            <a:cs typeface="Arial" charset="0"/>
          </a:endParaRPr>
        </a:p>
        <a:p>
          <a:pPr lvl="0" algn="ctr" defTabSz="622300">
            <a:lnSpc>
              <a:spcPct val="90000"/>
            </a:lnSpc>
            <a:spcBef>
              <a:spcPct val="0"/>
            </a:spcBef>
            <a:spcAft>
              <a:spcPct val="35000"/>
            </a:spcAft>
          </a:pPr>
          <a:r>
            <a:rPr lang="fr-FR" sz="1400" b="1" kern="1200" dirty="0" smtClean="0">
              <a:solidFill>
                <a:schemeClr val="bg1"/>
              </a:solidFill>
            </a:rPr>
            <a:t>Indices de précarité du public </a:t>
          </a:r>
        </a:p>
        <a:p>
          <a:pPr lvl="0" algn="ctr" defTabSz="622300">
            <a:lnSpc>
              <a:spcPct val="90000"/>
            </a:lnSpc>
            <a:spcBef>
              <a:spcPct val="0"/>
            </a:spcBef>
            <a:spcAft>
              <a:spcPct val="35000"/>
            </a:spcAft>
          </a:pPr>
          <a:r>
            <a:rPr lang="fr-FR" sz="1400" kern="1200" dirty="0" smtClean="0"/>
            <a:t>« Bénéficiaires minima sociaux de Cite 0-2 » </a:t>
          </a:r>
          <a:r>
            <a:rPr lang="fr-FR" sz="1400" b="1" kern="1200" dirty="0" smtClean="0">
              <a:solidFill>
                <a:schemeClr val="bg1"/>
              </a:solidFill>
            </a:rPr>
            <a:t> </a:t>
          </a:r>
        </a:p>
        <a:p>
          <a:pPr lvl="0" algn="ctr" defTabSz="622300">
            <a:lnSpc>
              <a:spcPct val="90000"/>
            </a:lnSpc>
            <a:spcBef>
              <a:spcPct val="0"/>
            </a:spcBef>
            <a:spcAft>
              <a:spcPct val="35000"/>
            </a:spcAft>
          </a:pPr>
          <a:r>
            <a:rPr lang="fr-FR" sz="1400" kern="1200" dirty="0" smtClean="0"/>
            <a:t>1 participant sur 2 pour PE et CD </a:t>
          </a:r>
        </a:p>
        <a:p>
          <a:pPr lvl="0" algn="ctr" defTabSz="622300">
            <a:lnSpc>
              <a:spcPct val="90000"/>
            </a:lnSpc>
            <a:spcBef>
              <a:spcPct val="0"/>
            </a:spcBef>
            <a:spcAft>
              <a:spcPct val="35000"/>
            </a:spcAft>
          </a:pPr>
          <a:r>
            <a:rPr lang="fr-FR" sz="1400" kern="1200" dirty="0" smtClean="0"/>
            <a:t>35 à 45% pour les Plie</a:t>
          </a:r>
        </a:p>
      </dsp:txBody>
      <dsp:txXfrm>
        <a:off x="214918" y="210703"/>
        <a:ext cx="3894857" cy="45940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0.01736</cdr:x>
      <cdr:y>0.39683</cdr:y>
    </cdr:from>
    <cdr:to>
      <cdr:x>0.95498</cdr:x>
      <cdr:y>0.39683</cdr:y>
    </cdr:to>
    <cdr:cxnSp macro="">
      <cdr:nvCxnSpPr>
        <cdr:cNvPr id="3" name="Connecteur droit 2"/>
        <cdr:cNvCxnSpPr/>
      </cdr:nvCxnSpPr>
      <cdr:spPr>
        <a:xfrm xmlns:a="http://schemas.openxmlformats.org/drawingml/2006/main">
          <a:off x="144016" y="1800200"/>
          <a:ext cx="7776864" cy="0"/>
        </a:xfrm>
        <a:prstGeom xmlns:a="http://schemas.openxmlformats.org/drawingml/2006/main" prst="line">
          <a:avLst/>
        </a:prstGeom>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charset="0"/>
                <a:ea typeface="ＭＳ Ｐゴシック" charset="0"/>
              </a:defRPr>
            </a:lvl1pPr>
          </a:lstStyle>
          <a:p>
            <a:pPr>
              <a:defRPr/>
            </a:pPr>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smtClean="0">
                <a:latin typeface="Calibri" charset="0"/>
                <a:ea typeface="ＭＳ Ｐゴシック" charset="0"/>
              </a:defRPr>
            </a:lvl1pPr>
          </a:lstStyle>
          <a:p>
            <a:pPr>
              <a:defRPr/>
            </a:pPr>
            <a:fld id="{935FDE97-5296-4392-84C1-0EA4DDD0087A}" type="datetimeFigureOut">
              <a:rPr lang="fr-FR"/>
              <a:pPr>
                <a:defRPr/>
              </a:pPr>
              <a:t>14/06/2019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alibri" charset="0"/>
                <a:ea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smtClean="0">
                <a:latin typeface="Calibri" charset="0"/>
                <a:ea typeface="ＭＳ Ｐゴシック" charset="0"/>
              </a:defRPr>
            </a:lvl1pPr>
          </a:lstStyle>
          <a:p>
            <a:pPr>
              <a:defRPr/>
            </a:pPr>
            <a:fld id="{8BCA4F6D-DB02-4FB8-97FF-9DD335238844}" type="slidenum">
              <a:rPr lang="fr-FR"/>
              <a:pPr>
                <a:defRPr/>
              </a:pPr>
              <a:t>‹N°›</a:t>
            </a:fld>
            <a:endParaRPr lang="fr-FR"/>
          </a:p>
        </p:txBody>
      </p:sp>
    </p:spTree>
    <p:extLst>
      <p:ext uri="{BB962C8B-B14F-4D97-AF65-F5344CB8AC3E}">
        <p14:creationId xmlns:p14="http://schemas.microsoft.com/office/powerpoint/2010/main" val="22946435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pPr>
              <a:defRPr/>
            </a:pPr>
            <a:fld id="{8BCA4F6D-DB02-4FB8-97FF-9DD335238844}" type="slidenum">
              <a:rPr lang="fr-FR" smtClean="0"/>
              <a:pPr>
                <a:defRPr/>
              </a:pPr>
              <a:t>1</a:t>
            </a:fld>
            <a:endParaRPr lang="fr-FR"/>
          </a:p>
        </p:txBody>
      </p:sp>
    </p:spTree>
    <p:extLst>
      <p:ext uri="{BB962C8B-B14F-4D97-AF65-F5344CB8AC3E}">
        <p14:creationId xmlns:p14="http://schemas.microsoft.com/office/powerpoint/2010/main" val="168125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Les 3 axes</a:t>
            </a:r>
            <a:r>
              <a:rPr lang="fr-FR" baseline="0" dirty="0" smtClean="0"/>
              <a:t> d’interventions progressent à un rythme équivalent, même si l’axe 1 apparait en retrait. Les transferts </a:t>
            </a:r>
            <a:r>
              <a:rPr lang="fr-FR" baseline="0" dirty="0" err="1" smtClean="0"/>
              <a:t>etre</a:t>
            </a:r>
            <a:r>
              <a:rPr lang="fr-FR" baseline="0" dirty="0" smtClean="0"/>
              <a:t> axes devraient permettre de rééquilibrer ce profil de programmation.</a:t>
            </a: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34</a:t>
            </a:fld>
            <a:endParaRPr lang="fr-FR" dirty="0"/>
          </a:p>
        </p:txBody>
      </p:sp>
    </p:spTree>
    <p:extLst>
      <p:ext uri="{BB962C8B-B14F-4D97-AF65-F5344CB8AC3E}">
        <p14:creationId xmlns:p14="http://schemas.microsoft.com/office/powerpoint/2010/main" val="315622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a:t>
            </a: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35</a:t>
            </a:fld>
            <a:endParaRPr lang="fr-FR" dirty="0"/>
          </a:p>
        </p:txBody>
      </p:sp>
    </p:spTree>
    <p:extLst>
      <p:ext uri="{BB962C8B-B14F-4D97-AF65-F5344CB8AC3E}">
        <p14:creationId xmlns:p14="http://schemas.microsoft.com/office/powerpoint/2010/main" val="424345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Hormis</a:t>
            </a:r>
            <a:r>
              <a:rPr lang="fr-FR" baseline="0" dirty="0" smtClean="0"/>
              <a:t> 3 régions qui </a:t>
            </a:r>
            <a:r>
              <a:rPr lang="fr-FR" baseline="0" dirty="0" err="1" smtClean="0"/>
              <a:t>présententles</a:t>
            </a:r>
            <a:r>
              <a:rPr lang="fr-FR" baseline="0" dirty="0" smtClean="0"/>
              <a:t> OI semblent plutôt en avance en termes de programmation, cela est peut </a:t>
            </a:r>
            <a:r>
              <a:rPr lang="fr-FR" baseline="0" dirty="0" err="1" smtClean="0"/>
              <a:t>etre</a:t>
            </a:r>
            <a:r>
              <a:rPr lang="fr-FR" baseline="0" dirty="0" smtClean="0"/>
              <a:t> du à un problème de base : le renouvellement des subventions globales va permettre de redéfinir les maquettes</a:t>
            </a: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36</a:t>
            </a:fld>
            <a:endParaRPr lang="fr-FR" dirty="0"/>
          </a:p>
        </p:txBody>
      </p:sp>
    </p:spTree>
    <p:extLst>
      <p:ext uri="{BB962C8B-B14F-4D97-AF65-F5344CB8AC3E}">
        <p14:creationId xmlns:p14="http://schemas.microsoft.com/office/powerpoint/2010/main" val="291230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Hormis</a:t>
            </a:r>
            <a:r>
              <a:rPr lang="fr-FR" baseline="0" dirty="0" smtClean="0"/>
              <a:t> 3 régions qui </a:t>
            </a:r>
            <a:r>
              <a:rPr lang="fr-FR" baseline="0" dirty="0" err="1" smtClean="0"/>
              <a:t>présententles</a:t>
            </a:r>
            <a:r>
              <a:rPr lang="fr-FR" baseline="0" dirty="0" smtClean="0"/>
              <a:t> OI semblent plutôt en avance en termes de programmation, cela est peut </a:t>
            </a:r>
            <a:r>
              <a:rPr lang="fr-FR" baseline="0" dirty="0" err="1" smtClean="0"/>
              <a:t>etre</a:t>
            </a:r>
            <a:r>
              <a:rPr lang="fr-FR" baseline="0" dirty="0" smtClean="0"/>
              <a:t> du à un problème de base : le renouvellement des subventions globales va permettre de redéfinir les maquettes</a:t>
            </a: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37</a:t>
            </a:fld>
            <a:endParaRPr lang="fr-FR" dirty="0"/>
          </a:p>
        </p:txBody>
      </p:sp>
    </p:spTree>
    <p:extLst>
      <p:ext uri="{BB962C8B-B14F-4D97-AF65-F5344CB8AC3E}">
        <p14:creationId xmlns:p14="http://schemas.microsoft.com/office/powerpoint/2010/main" val="291230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Les niveaux de programmation sont</a:t>
            </a:r>
            <a:r>
              <a:rPr lang="fr-FR" baseline="0" dirty="0" smtClean="0"/>
              <a:t> très importants et doivent nous amener à regarder le niveau de programmation net, c’est-à-dire tenant compte des sous réalisation et des rejet de dépenses, La diapo présente le taux de sous réalisation, par région, en distinguant les opérations gérées par l’Etat et par les OI.</a:t>
            </a:r>
          </a:p>
          <a:p>
            <a:endParaRPr lang="fr-FR" baseline="0" dirty="0" smtClean="0"/>
          </a:p>
          <a:p>
            <a:r>
              <a:rPr lang="fr-FR" baseline="0" dirty="0" smtClean="0"/>
              <a:t>Ces taux ont été calculés sur les seules opérations ayant donné lieu à un bilan final</a:t>
            </a:r>
          </a:p>
          <a:p>
            <a:r>
              <a:rPr lang="fr-FR" baseline="0" dirty="0" smtClean="0"/>
              <a:t>Le taux général de sous réalisation atteint les 10%, mais certaines régions atteignent des montant plus élevés. Le profil n’apparait pas fondamentalement différent au sein d’une région entre les OI et l’Etat.</a:t>
            </a:r>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38</a:t>
            </a:fld>
            <a:endParaRPr lang="fr-FR" dirty="0"/>
          </a:p>
        </p:txBody>
      </p:sp>
    </p:spTree>
    <p:extLst>
      <p:ext uri="{BB962C8B-B14F-4D97-AF65-F5344CB8AC3E}">
        <p14:creationId xmlns:p14="http://schemas.microsoft.com/office/powerpoint/2010/main" val="2123136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Les objectifs de dépenses pour l’année 2018 ont été calés sur l’objectif de DO 2019 : en effet les objectifs 2018 ont déjà été atteints,</a:t>
            </a: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40</a:t>
            </a:fld>
            <a:endParaRPr lang="fr-FR" dirty="0"/>
          </a:p>
        </p:txBody>
      </p:sp>
    </p:spTree>
    <p:extLst>
      <p:ext uri="{BB962C8B-B14F-4D97-AF65-F5344CB8AC3E}">
        <p14:creationId xmlns:p14="http://schemas.microsoft.com/office/powerpoint/2010/main" val="3020233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Les objectifs de dépenses pour l’année 2018 ont été calés sur l’objectif de DO 2019 : en effet les objectifs 2018 ont déjà été atteints,</a:t>
            </a: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41</a:t>
            </a:fld>
            <a:endParaRPr lang="fr-FR" dirty="0"/>
          </a:p>
        </p:txBody>
      </p:sp>
    </p:spTree>
    <p:extLst>
      <p:ext uri="{BB962C8B-B14F-4D97-AF65-F5344CB8AC3E}">
        <p14:creationId xmlns:p14="http://schemas.microsoft.com/office/powerpoint/2010/main" val="3020233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Les objectifs de dépenses pour l’année 2018 ont été calés sur l’objectif de DO 2019 : en effet les objectifs 2018 ont déjà été atteints,</a:t>
            </a: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42</a:t>
            </a:fld>
            <a:endParaRPr lang="fr-FR" dirty="0"/>
          </a:p>
        </p:txBody>
      </p:sp>
    </p:spTree>
    <p:extLst>
      <p:ext uri="{BB962C8B-B14F-4D97-AF65-F5344CB8AC3E}">
        <p14:creationId xmlns:p14="http://schemas.microsoft.com/office/powerpoint/2010/main" val="3020233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Les niveaux de programmation sont</a:t>
            </a:r>
            <a:r>
              <a:rPr lang="fr-FR" baseline="0" dirty="0" smtClean="0"/>
              <a:t> très importants et doivent nous amener à regarder le niveau de programmation net, c’est-à-dire tenant compte des sous réalisation et des rejet de dépenses, La diapo présente le taux de sous réalisation, par région, en distinguant les opérations gérées par l’Etat et par les OI.</a:t>
            </a:r>
          </a:p>
          <a:p>
            <a:endParaRPr lang="fr-FR" baseline="0" dirty="0" smtClean="0"/>
          </a:p>
          <a:p>
            <a:r>
              <a:rPr lang="fr-FR" baseline="0" dirty="0" smtClean="0"/>
              <a:t>Ces taux ont été calculés sur les seules opérations ayant donné lieu à un bilan final</a:t>
            </a:r>
          </a:p>
          <a:p>
            <a:r>
              <a:rPr lang="fr-FR" baseline="0" dirty="0" smtClean="0"/>
              <a:t>Le taux général de sous réalisation atteint les 10%, mais certaines régions atteignent des montant plus élevés. Le profil n’apparait pas fondamentalement différent au sein d’une région entre les OI et l’Etat.</a:t>
            </a:r>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43</a:t>
            </a:fld>
            <a:endParaRPr lang="fr-FR" dirty="0"/>
          </a:p>
        </p:txBody>
      </p:sp>
    </p:spTree>
    <p:extLst>
      <p:ext uri="{BB962C8B-B14F-4D97-AF65-F5344CB8AC3E}">
        <p14:creationId xmlns:p14="http://schemas.microsoft.com/office/powerpoint/2010/main" val="2123136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44</a:t>
            </a:fld>
            <a:endParaRPr lang="fr-FR" dirty="0"/>
          </a:p>
        </p:txBody>
      </p:sp>
    </p:spTree>
    <p:extLst>
      <p:ext uri="{BB962C8B-B14F-4D97-AF65-F5344CB8AC3E}">
        <p14:creationId xmlns:p14="http://schemas.microsoft.com/office/powerpoint/2010/main" val="12215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pPr>
              <a:defRPr/>
            </a:pPr>
            <a:fld id="{8BCA4F6D-DB02-4FB8-97FF-9DD335238844}" type="slidenum">
              <a:rPr lang="fr-FR" smtClean="0"/>
              <a:pPr>
                <a:defRPr/>
              </a:pPr>
              <a:t>2</a:t>
            </a:fld>
            <a:endParaRPr lang="fr-FR"/>
          </a:p>
        </p:txBody>
      </p:sp>
    </p:spTree>
    <p:extLst>
      <p:ext uri="{BB962C8B-B14F-4D97-AF65-F5344CB8AC3E}">
        <p14:creationId xmlns:p14="http://schemas.microsoft.com/office/powerpoint/2010/main" val="1681257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45</a:t>
            </a:fld>
            <a:endParaRPr lang="fr-FR" dirty="0"/>
          </a:p>
        </p:txBody>
      </p:sp>
    </p:spTree>
    <p:extLst>
      <p:ext uri="{BB962C8B-B14F-4D97-AF65-F5344CB8AC3E}">
        <p14:creationId xmlns:p14="http://schemas.microsoft.com/office/powerpoint/2010/main" val="1001695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46</a:t>
            </a:fld>
            <a:endParaRPr lang="fr-FR" dirty="0"/>
          </a:p>
        </p:txBody>
      </p:sp>
    </p:spTree>
    <p:extLst>
      <p:ext uri="{BB962C8B-B14F-4D97-AF65-F5344CB8AC3E}">
        <p14:creationId xmlns:p14="http://schemas.microsoft.com/office/powerpoint/2010/main" val="1001695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47</a:t>
            </a:fld>
            <a:endParaRPr lang="fr-FR" dirty="0"/>
          </a:p>
        </p:txBody>
      </p:sp>
    </p:spTree>
    <p:extLst>
      <p:ext uri="{BB962C8B-B14F-4D97-AF65-F5344CB8AC3E}">
        <p14:creationId xmlns:p14="http://schemas.microsoft.com/office/powerpoint/2010/main" val="1221594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48</a:t>
            </a:fld>
            <a:endParaRPr lang="fr-FR" dirty="0"/>
          </a:p>
        </p:txBody>
      </p:sp>
    </p:spTree>
    <p:extLst>
      <p:ext uri="{BB962C8B-B14F-4D97-AF65-F5344CB8AC3E}">
        <p14:creationId xmlns:p14="http://schemas.microsoft.com/office/powerpoint/2010/main" val="77398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49</a:t>
            </a:fld>
            <a:endParaRPr lang="fr-FR" dirty="0"/>
          </a:p>
        </p:txBody>
      </p:sp>
    </p:spTree>
    <p:extLst>
      <p:ext uri="{BB962C8B-B14F-4D97-AF65-F5344CB8AC3E}">
        <p14:creationId xmlns:p14="http://schemas.microsoft.com/office/powerpoint/2010/main" val="11758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50</a:t>
            </a:fld>
            <a:endParaRPr lang="fr-FR" dirty="0"/>
          </a:p>
        </p:txBody>
      </p:sp>
    </p:spTree>
    <p:extLst>
      <p:ext uri="{BB962C8B-B14F-4D97-AF65-F5344CB8AC3E}">
        <p14:creationId xmlns:p14="http://schemas.microsoft.com/office/powerpoint/2010/main" val="1927288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51</a:t>
            </a:fld>
            <a:endParaRPr lang="fr-FR" dirty="0"/>
          </a:p>
        </p:txBody>
      </p:sp>
    </p:spTree>
    <p:extLst>
      <p:ext uri="{BB962C8B-B14F-4D97-AF65-F5344CB8AC3E}">
        <p14:creationId xmlns:p14="http://schemas.microsoft.com/office/powerpoint/2010/main" val="1001695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52</a:t>
            </a:fld>
            <a:endParaRPr lang="fr-FR" dirty="0"/>
          </a:p>
        </p:txBody>
      </p:sp>
    </p:spTree>
    <p:extLst>
      <p:ext uri="{BB962C8B-B14F-4D97-AF65-F5344CB8AC3E}">
        <p14:creationId xmlns:p14="http://schemas.microsoft.com/office/powerpoint/2010/main" val="1301886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53</a:t>
            </a:fld>
            <a:endParaRPr lang="fr-FR" dirty="0"/>
          </a:p>
        </p:txBody>
      </p:sp>
    </p:spTree>
    <p:extLst>
      <p:ext uri="{BB962C8B-B14F-4D97-AF65-F5344CB8AC3E}">
        <p14:creationId xmlns:p14="http://schemas.microsoft.com/office/powerpoint/2010/main" val="3766160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26649">
              <a:defRPr/>
            </a:pPr>
            <a:fld id="{36441B25-C4D1-47DB-817D-B9C4FC5392FB}" type="slidenum">
              <a:rPr lang="en-GB">
                <a:solidFill>
                  <a:srgbClr val="000000"/>
                </a:solidFill>
              </a:rPr>
              <a:pPr defTabSz="926649">
                <a:defRPr/>
              </a:pPr>
              <a:t>54</a:t>
            </a:fld>
            <a:endParaRPr lang="en-GB">
              <a:solidFill>
                <a:srgbClr val="000000"/>
              </a:solidFill>
            </a:endParaRPr>
          </a:p>
        </p:txBody>
      </p:sp>
    </p:spTree>
    <p:extLst>
      <p:ext uri="{BB962C8B-B14F-4D97-AF65-F5344CB8AC3E}">
        <p14:creationId xmlns:p14="http://schemas.microsoft.com/office/powerpoint/2010/main" val="327703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pPr>
              <a:defRPr/>
            </a:pPr>
            <a:fld id="{8BCA4F6D-DB02-4FB8-97FF-9DD335238844}" type="slidenum">
              <a:rPr lang="fr-FR" smtClean="0"/>
              <a:pPr>
                <a:defRPr/>
              </a:pPr>
              <a:t>17</a:t>
            </a:fld>
            <a:endParaRPr lang="fr-FR"/>
          </a:p>
        </p:txBody>
      </p:sp>
    </p:spTree>
    <p:extLst>
      <p:ext uri="{BB962C8B-B14F-4D97-AF65-F5344CB8AC3E}">
        <p14:creationId xmlns:p14="http://schemas.microsoft.com/office/powerpoint/2010/main" val="1681257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268871" y="4714876"/>
            <a:ext cx="6424497" cy="4467225"/>
          </a:xfrm>
        </p:spPr>
        <p:txBody>
          <a:bodyPr/>
          <a:lstStyle/>
          <a:p>
            <a:pPr algn="just" defTabSz="930799">
              <a:defRPr/>
            </a:pPr>
            <a:endParaRPr lang="en-IE" b="1" u="sng" baseline="0" dirty="0"/>
          </a:p>
        </p:txBody>
      </p:sp>
      <p:sp>
        <p:nvSpPr>
          <p:cNvPr id="4" name="Slide Number Placeholder 3"/>
          <p:cNvSpPr>
            <a:spLocks noGrp="1"/>
          </p:cNvSpPr>
          <p:nvPr>
            <p:ph type="sldNum" sz="quarter" idx="10"/>
          </p:nvPr>
        </p:nvSpPr>
        <p:spPr/>
        <p:txBody>
          <a:bodyPr/>
          <a:lstStyle/>
          <a:p>
            <a:pPr defTabSz="926649">
              <a:defRPr/>
            </a:pPr>
            <a:fld id="{36441B25-C4D1-47DB-817D-B9C4FC5392FB}" type="slidenum">
              <a:rPr lang="en-GB">
                <a:solidFill>
                  <a:srgbClr val="000000"/>
                </a:solidFill>
              </a:rPr>
              <a:pPr defTabSz="926649">
                <a:defRPr/>
              </a:pPr>
              <a:t>55</a:t>
            </a:fld>
            <a:endParaRPr lang="en-GB">
              <a:solidFill>
                <a:srgbClr val="000000"/>
              </a:solidFill>
            </a:endParaRPr>
          </a:p>
        </p:txBody>
      </p:sp>
    </p:spTree>
    <p:extLst>
      <p:ext uri="{BB962C8B-B14F-4D97-AF65-F5344CB8AC3E}">
        <p14:creationId xmlns:p14="http://schemas.microsoft.com/office/powerpoint/2010/main" val="2088221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9525"/>
            <a:ext cx="4962525" cy="3722688"/>
          </a:xfrm>
        </p:spPr>
      </p:sp>
      <p:sp>
        <p:nvSpPr>
          <p:cNvPr id="3" name="Notes Placeholder 2"/>
          <p:cNvSpPr>
            <a:spLocks noGrp="1"/>
          </p:cNvSpPr>
          <p:nvPr>
            <p:ph type="body" idx="1"/>
          </p:nvPr>
        </p:nvSpPr>
        <p:spPr>
          <a:xfrm>
            <a:off x="270186" y="3763302"/>
            <a:ext cx="6332726" cy="6161750"/>
          </a:xfrm>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56</a:t>
            </a:fld>
            <a:endParaRPr lang="en-GB"/>
          </a:p>
        </p:txBody>
      </p:sp>
    </p:spTree>
    <p:extLst>
      <p:ext uri="{BB962C8B-B14F-4D97-AF65-F5344CB8AC3E}">
        <p14:creationId xmlns:p14="http://schemas.microsoft.com/office/powerpoint/2010/main" val="2710205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defTabSz="930912">
              <a:defRPr/>
            </a:pPr>
            <a:fld id="{36441B25-C4D1-47DB-817D-B9C4FC5392FB}" type="slidenum">
              <a:rPr lang="en-GB">
                <a:solidFill>
                  <a:srgbClr val="000000"/>
                </a:solidFill>
              </a:rPr>
              <a:pPr defTabSz="930912">
                <a:defRPr/>
              </a:pPr>
              <a:t>57</a:t>
            </a:fld>
            <a:endParaRPr lang="en-GB">
              <a:solidFill>
                <a:srgbClr val="000000"/>
              </a:solidFill>
            </a:endParaRPr>
          </a:p>
        </p:txBody>
      </p:sp>
    </p:spTree>
    <p:extLst>
      <p:ext uri="{BB962C8B-B14F-4D97-AF65-F5344CB8AC3E}">
        <p14:creationId xmlns:p14="http://schemas.microsoft.com/office/powerpoint/2010/main" val="3285708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defTabSz="930912">
              <a:defRPr/>
            </a:pPr>
            <a:endParaRPr lang="en-IE" baseline="0" dirty="0" smtClean="0"/>
          </a:p>
        </p:txBody>
      </p:sp>
      <p:sp>
        <p:nvSpPr>
          <p:cNvPr id="4" name="Slide Number Placeholder 3"/>
          <p:cNvSpPr>
            <a:spLocks noGrp="1"/>
          </p:cNvSpPr>
          <p:nvPr>
            <p:ph type="sldNum" sz="quarter" idx="10"/>
          </p:nvPr>
        </p:nvSpPr>
        <p:spPr/>
        <p:txBody>
          <a:bodyPr/>
          <a:lstStyle/>
          <a:p>
            <a:pPr defTabSz="930912">
              <a:defRPr/>
            </a:pPr>
            <a:fld id="{36441B25-C4D1-47DB-817D-B9C4FC5392FB}" type="slidenum">
              <a:rPr lang="en-GB">
                <a:solidFill>
                  <a:srgbClr val="000000"/>
                </a:solidFill>
              </a:rPr>
              <a:pPr defTabSz="930912">
                <a:defRPr/>
              </a:pPr>
              <a:t>58</a:t>
            </a:fld>
            <a:endParaRPr lang="en-GB">
              <a:solidFill>
                <a:srgbClr val="000000"/>
              </a:solidFill>
            </a:endParaRPr>
          </a:p>
        </p:txBody>
      </p:sp>
    </p:spTree>
    <p:extLst>
      <p:ext uri="{BB962C8B-B14F-4D97-AF65-F5344CB8AC3E}">
        <p14:creationId xmlns:p14="http://schemas.microsoft.com/office/powerpoint/2010/main" val="400935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60</a:t>
            </a:fld>
            <a:endParaRPr lang="en-GB"/>
          </a:p>
        </p:txBody>
      </p:sp>
    </p:spTree>
    <p:extLst>
      <p:ext uri="{BB962C8B-B14F-4D97-AF65-F5344CB8AC3E}">
        <p14:creationId xmlns:p14="http://schemas.microsoft.com/office/powerpoint/2010/main" val="2590054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169397" y="4714876"/>
            <a:ext cx="6542518" cy="4467225"/>
          </a:xfrm>
        </p:spPr>
        <p:txBody>
          <a:bodyPr/>
          <a:lstStyle/>
          <a:p>
            <a:pPr defTabSz="930912">
              <a:defRPr/>
            </a:pPr>
            <a:endParaRPr lang="en-IE" baseline="0" dirty="0" smtClean="0"/>
          </a:p>
        </p:txBody>
      </p:sp>
      <p:sp>
        <p:nvSpPr>
          <p:cNvPr id="4" name="Slide Number Placeholder 3"/>
          <p:cNvSpPr>
            <a:spLocks noGrp="1"/>
          </p:cNvSpPr>
          <p:nvPr>
            <p:ph type="sldNum" sz="quarter" idx="10"/>
          </p:nvPr>
        </p:nvSpPr>
        <p:spPr/>
        <p:txBody>
          <a:bodyPr/>
          <a:lstStyle/>
          <a:p>
            <a:pPr defTabSz="930912">
              <a:defRPr/>
            </a:pPr>
            <a:fld id="{36441B25-C4D1-47DB-817D-B9C4FC5392FB}" type="slidenum">
              <a:rPr lang="en-GB">
                <a:solidFill>
                  <a:srgbClr val="000000"/>
                </a:solidFill>
              </a:rPr>
              <a:pPr defTabSz="930912">
                <a:defRPr/>
              </a:pPr>
              <a:t>61</a:t>
            </a:fld>
            <a:endParaRPr lang="en-GB">
              <a:solidFill>
                <a:srgbClr val="000000"/>
              </a:solidFill>
            </a:endParaRPr>
          </a:p>
        </p:txBody>
      </p:sp>
    </p:spTree>
    <p:extLst>
      <p:ext uri="{BB962C8B-B14F-4D97-AF65-F5344CB8AC3E}">
        <p14:creationId xmlns:p14="http://schemas.microsoft.com/office/powerpoint/2010/main" val="3084093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defTabSz="931025">
              <a:defRPr/>
            </a:pPr>
            <a:endParaRPr lang="en-GB"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63</a:t>
            </a:fld>
            <a:endParaRPr lang="en-GB"/>
          </a:p>
        </p:txBody>
      </p:sp>
    </p:spTree>
    <p:extLst>
      <p:ext uri="{BB962C8B-B14F-4D97-AF65-F5344CB8AC3E}">
        <p14:creationId xmlns:p14="http://schemas.microsoft.com/office/powerpoint/2010/main" val="801537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2" y="4303749"/>
            <a:ext cx="6693368" cy="6043940"/>
          </a:xfrm>
        </p:spPr>
        <p:txBody>
          <a:bodyPr/>
          <a:lstStyle/>
          <a:p>
            <a:endParaRPr lang="en-GB" dirty="0"/>
          </a:p>
        </p:txBody>
      </p:sp>
      <p:sp>
        <p:nvSpPr>
          <p:cNvPr id="4" name="Slide Number Placeholder 3"/>
          <p:cNvSpPr>
            <a:spLocks noGrp="1"/>
          </p:cNvSpPr>
          <p:nvPr>
            <p:ph type="sldNum" sz="quarter" idx="10"/>
          </p:nvPr>
        </p:nvSpPr>
        <p:spPr/>
        <p:txBody>
          <a:bodyPr/>
          <a:lstStyle/>
          <a:p>
            <a:pPr defTabSz="926536">
              <a:defRPr/>
            </a:pPr>
            <a:fld id="{36441B25-C4D1-47DB-817D-B9C4FC5392FB}" type="slidenum">
              <a:rPr lang="en-GB">
                <a:solidFill>
                  <a:srgbClr val="000000"/>
                </a:solidFill>
              </a:rPr>
              <a:pPr defTabSz="926536">
                <a:defRPr/>
              </a:pPr>
              <a:t>64</a:t>
            </a:fld>
            <a:endParaRPr lang="en-GB">
              <a:solidFill>
                <a:srgbClr val="000000"/>
              </a:solidFill>
            </a:endParaRPr>
          </a:p>
        </p:txBody>
      </p:sp>
    </p:spTree>
    <p:extLst>
      <p:ext uri="{BB962C8B-B14F-4D97-AF65-F5344CB8AC3E}">
        <p14:creationId xmlns:p14="http://schemas.microsoft.com/office/powerpoint/2010/main" val="1260115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solidFill>
                  <a:prstClr val="black"/>
                </a:solidFill>
              </a:rPr>
              <a:pPr/>
              <a:t>65</a:t>
            </a:fld>
            <a:endParaRPr lang="fr-FR" dirty="0">
              <a:solidFill>
                <a:prstClr val="black"/>
              </a:solidFill>
            </a:endParaRPr>
          </a:p>
        </p:txBody>
      </p:sp>
    </p:spTree>
    <p:extLst>
      <p:ext uri="{BB962C8B-B14F-4D97-AF65-F5344CB8AC3E}">
        <p14:creationId xmlns:p14="http://schemas.microsoft.com/office/powerpoint/2010/main" val="1221594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solidFill>
                  <a:prstClr val="black"/>
                </a:solidFill>
              </a:rPr>
              <a:pPr/>
              <a:t>66</a:t>
            </a:fld>
            <a:endParaRPr lang="fr-FR" dirty="0">
              <a:solidFill>
                <a:prstClr val="black"/>
              </a:solidFill>
            </a:endParaRPr>
          </a:p>
        </p:txBody>
      </p:sp>
    </p:spTree>
    <p:extLst>
      <p:ext uri="{BB962C8B-B14F-4D97-AF65-F5344CB8AC3E}">
        <p14:creationId xmlns:p14="http://schemas.microsoft.com/office/powerpoint/2010/main" val="100169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pPr>
              <a:defRPr/>
            </a:pPr>
            <a:fld id="{8BCA4F6D-DB02-4FB8-97FF-9DD335238844}" type="slidenum">
              <a:rPr lang="fr-FR" smtClean="0"/>
              <a:pPr>
                <a:defRPr/>
              </a:pPr>
              <a:t>22</a:t>
            </a:fld>
            <a:endParaRPr lang="fr-FR"/>
          </a:p>
        </p:txBody>
      </p:sp>
    </p:spTree>
    <p:extLst>
      <p:ext uri="{BB962C8B-B14F-4D97-AF65-F5344CB8AC3E}">
        <p14:creationId xmlns:p14="http://schemas.microsoft.com/office/powerpoint/2010/main" val="1681257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solidFill>
                  <a:prstClr val="black"/>
                </a:solidFill>
              </a:rPr>
              <a:pPr/>
              <a:t>67</a:t>
            </a:fld>
            <a:endParaRPr lang="fr-FR" dirty="0">
              <a:solidFill>
                <a:prstClr val="black"/>
              </a:solidFill>
            </a:endParaRPr>
          </a:p>
        </p:txBody>
      </p:sp>
    </p:spTree>
    <p:extLst>
      <p:ext uri="{BB962C8B-B14F-4D97-AF65-F5344CB8AC3E}">
        <p14:creationId xmlns:p14="http://schemas.microsoft.com/office/powerpoint/2010/main" val="1001695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solidFill>
                  <a:prstClr val="black"/>
                </a:solidFill>
              </a:rPr>
              <a:pPr/>
              <a:t>68</a:t>
            </a:fld>
            <a:endParaRPr lang="fr-FR" dirty="0">
              <a:solidFill>
                <a:prstClr val="black"/>
              </a:solidFill>
            </a:endParaRPr>
          </a:p>
        </p:txBody>
      </p:sp>
    </p:spTree>
    <p:extLst>
      <p:ext uri="{BB962C8B-B14F-4D97-AF65-F5344CB8AC3E}">
        <p14:creationId xmlns:p14="http://schemas.microsoft.com/office/powerpoint/2010/main" val="1001695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solidFill>
                  <a:prstClr val="black"/>
                </a:solidFill>
              </a:rPr>
              <a:pPr/>
              <a:t>69</a:t>
            </a:fld>
            <a:endParaRPr lang="fr-FR" dirty="0">
              <a:solidFill>
                <a:prstClr val="black"/>
              </a:solidFill>
            </a:endParaRPr>
          </a:p>
        </p:txBody>
      </p:sp>
    </p:spTree>
    <p:extLst>
      <p:ext uri="{BB962C8B-B14F-4D97-AF65-F5344CB8AC3E}">
        <p14:creationId xmlns:p14="http://schemas.microsoft.com/office/powerpoint/2010/main" val="1001695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solidFill>
                  <a:prstClr val="black"/>
                </a:solidFill>
              </a:rPr>
              <a:pPr/>
              <a:t>70</a:t>
            </a:fld>
            <a:endParaRPr lang="fr-FR" dirty="0">
              <a:solidFill>
                <a:prstClr val="black"/>
              </a:solidFill>
            </a:endParaRPr>
          </a:p>
        </p:txBody>
      </p:sp>
    </p:spTree>
    <p:extLst>
      <p:ext uri="{BB962C8B-B14F-4D97-AF65-F5344CB8AC3E}">
        <p14:creationId xmlns:p14="http://schemas.microsoft.com/office/powerpoint/2010/main" val="100169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pPr>
              <a:defRPr/>
            </a:pPr>
            <a:fld id="{8BCA4F6D-DB02-4FB8-97FF-9DD335238844}" type="slidenum">
              <a:rPr lang="fr-FR" smtClean="0"/>
              <a:pPr>
                <a:defRPr/>
              </a:pPr>
              <a:t>23</a:t>
            </a:fld>
            <a:endParaRPr lang="fr-FR"/>
          </a:p>
        </p:txBody>
      </p:sp>
    </p:spTree>
    <p:extLst>
      <p:ext uri="{BB962C8B-B14F-4D97-AF65-F5344CB8AC3E}">
        <p14:creationId xmlns:p14="http://schemas.microsoft.com/office/powerpoint/2010/main" val="168125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30</a:t>
            </a:fld>
            <a:endParaRPr lang="fr-FR" dirty="0"/>
          </a:p>
        </p:txBody>
      </p:sp>
    </p:spTree>
    <p:extLst>
      <p:ext uri="{BB962C8B-B14F-4D97-AF65-F5344CB8AC3E}">
        <p14:creationId xmlns:p14="http://schemas.microsoft.com/office/powerpoint/2010/main" val="80843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Les niveaux de programmation sont</a:t>
            </a:r>
            <a:r>
              <a:rPr lang="fr-FR" baseline="0" dirty="0" smtClean="0"/>
              <a:t> très importants et doivent nous amener à regarder le niveau de programmation net, c’est-à-dire tenant compte des sous réalisation et des rejet de dépenses, La diapo présente le taux de sous réalisation, par région, en distinguant les opérations gérées par l’Etat et par les OI.</a:t>
            </a:r>
          </a:p>
          <a:p>
            <a:endParaRPr lang="fr-FR" baseline="0" dirty="0" smtClean="0"/>
          </a:p>
          <a:p>
            <a:r>
              <a:rPr lang="fr-FR" baseline="0" dirty="0" smtClean="0"/>
              <a:t>Ces taux ont été calculés sur les seules opérations ayant donné lieu à un bilan final</a:t>
            </a:r>
          </a:p>
          <a:p>
            <a:r>
              <a:rPr lang="fr-FR" baseline="0" dirty="0" smtClean="0"/>
              <a:t>Le taux général de sous réalisation atteint les 10%, mais certaines régions atteignent des montant plus élevés. Le profil n’apparait pas fondamentalement différent au sein d’une région entre les OI et l’Etat.</a:t>
            </a:r>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31</a:t>
            </a:fld>
            <a:endParaRPr lang="fr-FR" dirty="0"/>
          </a:p>
        </p:txBody>
      </p:sp>
    </p:spTree>
    <p:extLst>
      <p:ext uri="{BB962C8B-B14F-4D97-AF65-F5344CB8AC3E}">
        <p14:creationId xmlns:p14="http://schemas.microsoft.com/office/powerpoint/2010/main" val="212313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Les niveaux de programmation sont</a:t>
            </a:r>
            <a:r>
              <a:rPr lang="fr-FR" baseline="0" dirty="0" smtClean="0"/>
              <a:t> très importants et doivent nous amener à regarder le niveau de programmation net, c’est-à-dire tenant compte des sous réalisation et des rejet de dépenses, La diapo présente le taux de sous réalisation, par région, en distinguant les opérations gérées par l’Etat et par les OI.</a:t>
            </a:r>
          </a:p>
          <a:p>
            <a:endParaRPr lang="fr-FR" baseline="0" dirty="0" smtClean="0"/>
          </a:p>
          <a:p>
            <a:r>
              <a:rPr lang="fr-FR" baseline="0" dirty="0" smtClean="0"/>
              <a:t>Ces taux ont été calculés sur les seules opérations ayant donné lieu à un bilan final</a:t>
            </a:r>
          </a:p>
          <a:p>
            <a:r>
              <a:rPr lang="fr-FR" baseline="0" dirty="0" smtClean="0"/>
              <a:t>Le taux général de sous réalisation atteint les 10%, mais certaines régions atteignent des montant plus élevés. Le profil n’apparait pas fondamentalement différent au sein d’une région entre les OI et l’Etat.</a:t>
            </a:r>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32</a:t>
            </a:fld>
            <a:endParaRPr lang="fr-FR" dirty="0"/>
          </a:p>
        </p:txBody>
      </p:sp>
    </p:spTree>
    <p:extLst>
      <p:ext uri="{BB962C8B-B14F-4D97-AF65-F5344CB8AC3E}">
        <p14:creationId xmlns:p14="http://schemas.microsoft.com/office/powerpoint/2010/main" val="212313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dirty="0" smtClean="0"/>
              <a:t>Le niveau de la programmation progresse par rapport à la dernière réunion de réseau (47% en octobre 2010),</a:t>
            </a:r>
            <a:r>
              <a:rPr lang="fr-FR" baseline="0" dirty="0" smtClean="0"/>
              <a:t> le niveau atteint correspond à la programmation des tranches annuelles 2014 à 2017. il n’y a donc pas d’avance de programmation.</a:t>
            </a:r>
          </a:p>
          <a:p>
            <a:endParaRPr lang="fr-FR" baseline="0" dirty="0" smtClean="0"/>
          </a:p>
          <a:p>
            <a:r>
              <a:rPr lang="fr-FR" baseline="0" dirty="0" smtClean="0"/>
              <a:t>La relative faiblesse des montant payé UE tient sans doute à un mauvais remplissage de la donnée dans MDFSE : rappel de la nécessité de saisir les paiements,</a:t>
            </a:r>
          </a:p>
          <a:p>
            <a:r>
              <a:rPr lang="fr-FR" baseline="0" dirty="0" smtClean="0"/>
              <a:t>Pour les dépenses internes, le paiement doit être saisi avec une date correspondant à la date de certification des dépenses,</a:t>
            </a:r>
            <a:endParaRPr lang="fr-FR" dirty="0"/>
          </a:p>
        </p:txBody>
      </p:sp>
      <p:sp>
        <p:nvSpPr>
          <p:cNvPr id="4" name="Espace réservé du numéro de diapositive 3"/>
          <p:cNvSpPr>
            <a:spLocks noGrp="1"/>
          </p:cNvSpPr>
          <p:nvPr>
            <p:ph type="sldNum" sz="quarter" idx="10"/>
          </p:nvPr>
        </p:nvSpPr>
        <p:spPr/>
        <p:txBody>
          <a:bodyPr/>
          <a:lstStyle/>
          <a:p>
            <a:fld id="{A43D3F48-2119-446F-B6CA-970C9B5EB7E2}" type="slidenum">
              <a:rPr lang="fr-FR" smtClean="0"/>
              <a:t>33</a:t>
            </a:fld>
            <a:endParaRPr lang="fr-FR" dirty="0"/>
          </a:p>
        </p:txBody>
      </p:sp>
    </p:spTree>
    <p:extLst>
      <p:ext uri="{BB962C8B-B14F-4D97-AF65-F5344CB8AC3E}">
        <p14:creationId xmlns:p14="http://schemas.microsoft.com/office/powerpoint/2010/main" val="252104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smtClean="0"/>
            </a:lvl1pPr>
          </a:lstStyle>
          <a:p>
            <a:pPr>
              <a:defRPr/>
            </a:pPr>
            <a:fld id="{76C12ECE-993D-4FAA-B92B-A1C3B484E285}" type="datetime1">
              <a:rPr lang="fr-FR"/>
              <a:pPr>
                <a:defRPr/>
              </a:pPr>
              <a:t>14/06/2019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8675688" y="6308727"/>
            <a:ext cx="468312" cy="365125"/>
          </a:xfrm>
        </p:spPr>
        <p:txBody>
          <a:bodyPr/>
          <a:lstStyle>
            <a:lvl1pPr>
              <a:defRPr b="1" smtClean="0">
                <a:solidFill>
                  <a:schemeClr val="accent5">
                    <a:lumMod val="50000"/>
                  </a:schemeClr>
                </a:solidFill>
                <a:latin typeface="Arial Narrow" pitchFamily="34" charset="0"/>
              </a:defRPr>
            </a:lvl1pPr>
          </a:lstStyle>
          <a:p>
            <a:pPr>
              <a:defRPr/>
            </a:pPr>
            <a:fld id="{C1BBBF17-EA65-4792-A218-51C04F08D636}"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0CD1ECD-13B5-47B0-BE57-0D73AE618FDE}" type="datetime1">
              <a:rPr lang="fr-FR"/>
              <a:pPr>
                <a:defRPr/>
              </a:pPr>
              <a:t>14/06/2019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781514D-F368-40F8-8150-E1017B4C5F29}"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64050E9-4E78-4E93-844C-566DAD9F520B}" type="datetime1">
              <a:rPr lang="fr-FR"/>
              <a:pPr>
                <a:defRPr/>
              </a:pPr>
              <a:t>14/06/2019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45E4A4C-3C68-4024-A0F7-21E90557CEED}"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a:solidFill>
                <a:srgbClr val="FFFFFF"/>
              </a:solidFill>
              <a:latin typeface="Verdana"/>
              <a:ea typeface="+mn-ea"/>
              <a:cs typeface="+mn-cs"/>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2" y="309600"/>
            <a:ext cx="1584325" cy="1100138"/>
          </a:xfrm>
          <a:prstGeom prst="rect">
            <a:avLst/>
          </a:prstGeom>
          <a:noFill/>
          <a:ln w="9525">
            <a:noFill/>
            <a:miter lim="800000"/>
            <a:headEnd/>
            <a:tailEnd/>
          </a:ln>
        </p:spPr>
      </p:pic>
      <p:sp>
        <p:nvSpPr>
          <p:cNvPr id="6" name="Rectangle 5"/>
          <p:cNvSpPr/>
          <p:nvPr userDrawn="1"/>
        </p:nvSpPr>
        <p:spPr>
          <a:xfrm>
            <a:off x="4230002"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5"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‹N°›</a:t>
            </a:fld>
            <a:endParaRPr lang="en-GB" dirty="0">
              <a:solidFill>
                <a:srgbClr val="FFFFFF"/>
              </a:solidFill>
            </a:endParaRPr>
          </a:p>
        </p:txBody>
      </p:sp>
    </p:spTree>
    <p:extLst>
      <p:ext uri="{BB962C8B-B14F-4D97-AF65-F5344CB8AC3E}">
        <p14:creationId xmlns:p14="http://schemas.microsoft.com/office/powerpoint/2010/main" val="10197721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5"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30"/>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‹N°›</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56093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834225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7483903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48480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Cliquer pour modifier le style de titre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52588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47802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7580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B70AD7B-5771-4812-B6F7-4ABC7D1EDD2D}" type="datetime1">
              <a:rPr lang="fr-FR"/>
              <a:pPr>
                <a:defRPr/>
              </a:pPr>
              <a:t>14/06/2019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EA56B67-1695-4C37-8AFF-3BA775AA63A5}"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185067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73346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1123950"/>
            <a:ext cx="6029325" cy="48974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700157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a:solidFill>
                <a:srgbClr val="FFFFFF"/>
              </a:solidFill>
              <a:latin typeface="Verdana"/>
              <a:ea typeface="+mn-ea"/>
              <a:cs typeface="+mn-cs"/>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2" y="309600"/>
            <a:ext cx="1584325" cy="1100138"/>
          </a:xfrm>
          <a:prstGeom prst="rect">
            <a:avLst/>
          </a:prstGeom>
          <a:noFill/>
          <a:ln w="9525">
            <a:noFill/>
            <a:miter lim="800000"/>
            <a:headEnd/>
            <a:tailEnd/>
          </a:ln>
        </p:spPr>
      </p:pic>
      <p:sp>
        <p:nvSpPr>
          <p:cNvPr id="6" name="Rectangle 5"/>
          <p:cNvSpPr/>
          <p:nvPr userDrawn="1"/>
        </p:nvSpPr>
        <p:spPr>
          <a:xfrm>
            <a:off x="4230002"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5"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‹N°›</a:t>
            </a:fld>
            <a:endParaRPr lang="en-GB" dirty="0">
              <a:solidFill>
                <a:srgbClr val="FFFFFF"/>
              </a:solidFill>
            </a:endParaRPr>
          </a:p>
        </p:txBody>
      </p:sp>
    </p:spTree>
    <p:extLst>
      <p:ext uri="{BB962C8B-B14F-4D97-AF65-F5344CB8AC3E}">
        <p14:creationId xmlns:p14="http://schemas.microsoft.com/office/powerpoint/2010/main" val="25289749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5"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30"/>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‹N°›</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992043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124302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5858741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1223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Cliquer pour modifier le style de titre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3309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54171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423397D-70F3-4832-A60C-4C239CD46820}" type="datetime1">
              <a:rPr lang="fr-FR"/>
              <a:pPr>
                <a:defRPr/>
              </a:pPr>
              <a:t>14/06/2019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CE10DE2-062A-49FF-8646-928CB168BB6E}"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818218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109043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583820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1123950"/>
            <a:ext cx="6029325" cy="48974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819684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D3A0E20E-2EAC-484D-9C1F-C5E30E89F146}"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BFF9578-A800-4A3E-A12F-2A6151ECFFB6}"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801587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4EDEB053-F05F-4573-8C14-66EDF0959D2F}"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1001AB4-8A10-4B4C-B93B-23926E8FC3D9}"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122174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E6DF6F3-ED14-41CB-86F6-BFE5C1D39B08}"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6B1F09C-7A65-486C-B97E-25E18FDF03BD}"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645901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B954A8FB-3C2B-45B9-ACDC-0B3B9AE4028A}"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B2C1151-60FB-48F4-AB0E-E4413B16C001}"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705721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A2CAFE7A-00C4-494A-AE1E-DB1EEBB76D58}"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71E0B5AF-75BD-4C23-9417-260F85477E12}"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503305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5D473D92-B315-41B3-8973-C26004F28F4A}"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9F0F899A-7D21-4477-B706-081BBD408F99}"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0006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39556E6-8123-43DA-9F46-F928949569FB}" type="datetime1">
              <a:rPr lang="fr-FR"/>
              <a:pPr>
                <a:defRPr/>
              </a:pPr>
              <a:t>14/06/2019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B2064B4-9004-4F68-AE0D-4490CFE38A6E}"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A05B79E-BB97-4D13-9D4E-BB7965E689FA}"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FC276EE-9958-4DA3-8C7D-01F59193948D}"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372433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3E5E608-04B6-4D9A-AFF9-74E29D56B32F}"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556E393-85A3-4EE9-BC33-FD945D39EC85}"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073056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ACAFA65-F7B4-4144-BD10-2556868B8CDD}"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27B2DA7-6375-453F-B426-E5BDE4CC85F9}"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4124174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88C7B30-D1A8-4768-BA02-C4FB7B881102}"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3484A75-DCAA-4267-899F-131E88403E38}"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624859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CEFDE36-5606-4C05-A682-5476EF248700}" type="datetime1">
              <a:rPr lang="fr-FR" smtClean="0">
                <a:solidFill>
                  <a:prstClr val="black">
                    <a:tint val="75000"/>
                  </a:prstClr>
                </a:solidFill>
              </a:rPr>
              <a:pPr>
                <a:defRPr/>
              </a:pPr>
              <a:t>14/06/2019</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6881C2A-798F-47A1-A04B-1CFB43F96B15}"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73732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7259C51-4C3E-43EE-A898-4C73BE7CDD60}" type="datetime1">
              <a:rPr lang="fr-FR"/>
              <a:pPr>
                <a:defRPr/>
              </a:pPr>
              <a:t>14/06/2019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ADE1BA9-69AB-4BEC-9AAA-0CB4BDBE1B7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A979B2B4-0920-448F-8663-A943A26FC5CC}" type="datetime1">
              <a:rPr lang="fr-FR"/>
              <a:pPr>
                <a:defRPr/>
              </a:pPr>
              <a:t>14/06/2019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6AE1713F-9846-4107-A020-34050C0CB02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C63DD59-2BEB-4B40-BE05-CAD59E3BA133}" type="datetime1">
              <a:rPr lang="fr-FR"/>
              <a:pPr>
                <a:defRPr/>
              </a:pPr>
              <a:t>14/06/2019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8A6330F-87E1-4134-9C87-3EE6AFC5F7A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C792405-6BD6-4520-BF48-17F5A3D6CFE2}" type="datetime1">
              <a:rPr lang="fr-FR"/>
              <a:pPr>
                <a:defRPr/>
              </a:pPr>
              <a:t>14/06/2019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2C3FD36-EDF6-4EB8-92A9-9BE3FB0FC71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606ED0D-942C-4E3C-8008-F1F755F052C5}" type="datetime1">
              <a:rPr lang="fr-FR"/>
              <a:pPr>
                <a:defRPr/>
              </a:pPr>
              <a:t>14/06/2019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E3C793B-F24C-477D-9D65-7AFE339034F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ＭＳ Ｐゴシック" charset="0"/>
              </a:defRPr>
            </a:lvl1pPr>
          </a:lstStyle>
          <a:p>
            <a:pPr>
              <a:defRPr/>
            </a:pPr>
            <a:fld id="{C8D00469-43A2-41DE-9148-0EBBB644FC40}" type="datetime1">
              <a:rPr lang="fr-FR"/>
              <a:pPr>
                <a:defRPr/>
              </a:pPr>
              <a:t>14/06/2019</a:t>
            </a:fld>
            <a:endParaRPr lang="fr-F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defRPr>
            </a:lvl1pPr>
          </a:lstStyle>
          <a:p>
            <a:pPr>
              <a:defRPr/>
            </a:pPr>
            <a:fld id="{03318440-A33A-405A-856A-A482157154F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Ipm. ipm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Et dolor fragum</a:t>
            </a:r>
            <a:endParaRPr lang="en-GB" dirty="0" smtClean="0"/>
          </a:p>
          <a:p>
            <a:pPr lvl="1"/>
            <a:r>
              <a:rPr lang="en-GB"/>
              <a:t>Et dolor fragum</a:t>
            </a:r>
            <a:endParaRPr lang="en-GB" dirty="0" smtClean="0"/>
          </a:p>
          <a:p>
            <a:pPr lvl="2"/>
            <a:r>
              <a:rPr lang="en-GB"/>
              <a:t>Et dolor 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ea typeface="+mn-ea"/>
                <a:cs typeface="+mn-cs"/>
              </a:rPr>
              <a:pPr>
                <a:defRPr/>
              </a:pPr>
              <a:t>‹N°›</a:t>
            </a:fld>
            <a:endParaRPr lang="en-GB" dirty="0">
              <a:solidFill>
                <a:srgbClr val="000000"/>
              </a:solidFill>
              <a:ea typeface="+mn-ea"/>
              <a:cs typeface="+mn-cs"/>
            </a:endParaRPr>
          </a:p>
        </p:txBody>
      </p:sp>
    </p:spTree>
    <p:extLst>
      <p:ext uri="{BB962C8B-B14F-4D97-AF65-F5344CB8AC3E}">
        <p14:creationId xmlns:p14="http://schemas.microsoft.com/office/powerpoint/2010/main" val="37168911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Ipm. ipm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Et dolor fragum</a:t>
            </a:r>
            <a:endParaRPr lang="en-GB" dirty="0" smtClean="0"/>
          </a:p>
          <a:p>
            <a:pPr lvl="1"/>
            <a:r>
              <a:rPr lang="en-GB"/>
              <a:t>Et dolor fragum</a:t>
            </a:r>
            <a:endParaRPr lang="en-GB" dirty="0" smtClean="0"/>
          </a:p>
          <a:p>
            <a:pPr lvl="2"/>
            <a:r>
              <a:rPr lang="en-GB"/>
              <a:t>Et dolor 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ea typeface="+mn-ea"/>
                <a:cs typeface="+mn-cs"/>
              </a:rPr>
              <a:pPr>
                <a:defRPr/>
              </a:pPr>
              <a:t>‹N°›</a:t>
            </a:fld>
            <a:endParaRPr lang="en-GB" dirty="0">
              <a:solidFill>
                <a:srgbClr val="000000"/>
              </a:solidFill>
              <a:ea typeface="+mn-ea"/>
              <a:cs typeface="+mn-cs"/>
            </a:endParaRPr>
          </a:p>
        </p:txBody>
      </p:sp>
    </p:spTree>
    <p:extLst>
      <p:ext uri="{BB962C8B-B14F-4D97-AF65-F5344CB8AC3E}">
        <p14:creationId xmlns:p14="http://schemas.microsoft.com/office/powerpoint/2010/main" val="42700632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D3D9A24-4B04-4814-809F-525450C4C30F}" type="datetime1">
              <a:rPr lang="fr-FR" smtClean="0">
                <a:solidFill>
                  <a:prstClr val="black">
                    <a:tint val="75000"/>
                  </a:prstClr>
                </a:solidFill>
                <a:ea typeface="+mn-ea"/>
              </a:rPr>
              <a:pPr>
                <a:defRPr/>
              </a:pPr>
              <a:t>14/06/2019</a:t>
            </a:fld>
            <a:endParaRPr lang="fr-FR" dirty="0">
              <a:solidFill>
                <a:prstClr val="black">
                  <a:tint val="75000"/>
                </a:prstClr>
              </a:solidFill>
              <a:ea typeface="+mn-ea"/>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dirty="0">
              <a:solidFill>
                <a:prstClr val="black">
                  <a:tint val="75000"/>
                </a:prstClr>
              </a:solidFill>
              <a:ea typeface="+mn-ea"/>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9784457-0DE3-4B66-A8EF-C359B10763D7}" type="slidenum">
              <a:rPr lang="fr-FR">
                <a:solidFill>
                  <a:prstClr val="black">
                    <a:tint val="75000"/>
                  </a:prstClr>
                </a:solidFill>
                <a:ea typeface="+mn-ea"/>
              </a:rPr>
              <a:pPr>
                <a:defRPr/>
              </a:pPr>
              <a:t>‹N°›</a:t>
            </a:fld>
            <a:endParaRPr lang="fr-FR" dirty="0">
              <a:solidFill>
                <a:prstClr val="black">
                  <a:tint val="75000"/>
                </a:prstClr>
              </a:solidFill>
              <a:ea typeface="+mn-ea"/>
            </a:endParaRPr>
          </a:p>
        </p:txBody>
      </p:sp>
    </p:spTree>
    <p:extLst>
      <p:ext uri="{BB962C8B-B14F-4D97-AF65-F5344CB8AC3E}">
        <p14:creationId xmlns:p14="http://schemas.microsoft.com/office/powerpoint/2010/main" val="26338494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image" Target="../media/image10.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image" Target="../media/image10.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image" Target="../media/image10.png"/><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image" Target="../media/image10.png"/><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image" Target="../media/image10.png"/><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image" Target="../media/image10.pn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w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w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w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www.fse.gouv.fr/evaluat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emf"/><Relationship Id="rId7" Type="http://schemas.openxmlformats.org/officeDocument/2006/relationships/diagramQuickStyle" Target="../diagrams/quickStyle1.xml"/><Relationship Id="rId2" Type="http://schemas.openxmlformats.org/officeDocument/2006/relationships/image" Target="../media/image7.wmf"/><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w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hart" Target="../charts/chart1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wm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chart" Target="../charts/chart16.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wmf"/><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4.emf"/><Relationship Id="rId3" Type="http://schemas.openxmlformats.org/officeDocument/2006/relationships/image" Target="../media/image7.wmf"/><Relationship Id="rId7" Type="http://schemas.openxmlformats.org/officeDocument/2006/relationships/diagramLayout" Target="../diagrams/layout2.xml"/><Relationship Id="rId12" Type="http://schemas.openxmlformats.org/officeDocument/2006/relationships/package" Target="../embeddings/Microsoft_Excel_Worksheet5.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Data" Target="../diagrams/data2.xml"/><Relationship Id="rId11" Type="http://schemas.openxmlformats.org/officeDocument/2006/relationships/oleObject" Target="../embeddings/oleObject1.bin"/><Relationship Id="rId5" Type="http://schemas.openxmlformats.org/officeDocument/2006/relationships/image" Target="../media/image10.png"/><Relationship Id="rId10" Type="http://schemas.microsoft.com/office/2007/relationships/diagramDrawing" Target="../diagrams/drawing2.xml"/><Relationship Id="rId4" Type="http://schemas.openxmlformats.org/officeDocument/2006/relationships/image" Target="../media/image9.emf"/><Relationship Id="rId9"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wmf"/><Relationship Id="rId1" Type="http://schemas.openxmlformats.org/officeDocument/2006/relationships/slideLayout" Target="../slideLayouts/slideLayout1.xml"/><Relationship Id="rId5" Type="http://schemas.openxmlformats.org/officeDocument/2006/relationships/chart" Target="../charts/chart1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0.png"/><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6.wmf"/><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chart" Target="../charts/chart2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image" Target="../media/image10.png"/><Relationship Id="rId4" Type="http://schemas.openxmlformats.org/officeDocument/2006/relationships/image" Target="../media/image9.emf"/></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image" Target="../media/image10.png"/><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7" Type="http://schemas.openxmlformats.org/officeDocument/2006/relationships/chart" Target="../charts/chart3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chart" Target="../charts/chart33.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chart" Target="../charts/chart3.xml"/><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10.png"/><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35.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37.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chart" Target="../charts/chart4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chart" Target="../charts/chart39.xml"/></Relationships>
</file>

<file path=ppt/slides/_rels/slide44.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6.wmf"/><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6.wmf"/><Relationship Id="rId4" Type="http://schemas.openxmlformats.org/officeDocument/2006/relationships/image" Target="../media/image8.wmf"/></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10.png"/><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emf"/><Relationship Id="rId2" Type="http://schemas.openxmlformats.org/officeDocument/2006/relationships/notesSlide" Target="../notesSlides/notesSlide38.xml"/><Relationship Id="rId1" Type="http://schemas.openxmlformats.org/officeDocument/2006/relationships/slideLayout" Target="../slideLayouts/slideLayout36.xml"/><Relationship Id="rId6" Type="http://schemas.openxmlformats.org/officeDocument/2006/relationships/image" Target="../media/image15.emf"/><Relationship Id="rId5" Type="http://schemas.openxmlformats.org/officeDocument/2006/relationships/image" Target="../media/image6.wmf"/><Relationship Id="rId4" Type="http://schemas.openxmlformats.org/officeDocument/2006/relationships/image" Target="../media/image8.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10.png"/><Relationship Id="rId4" Type="http://schemas.openxmlformats.org/officeDocument/2006/relationships/image" Target="../media/image9.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10.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a:stretch>
            <a:fillRect/>
          </a:stretch>
        </p:blipFill>
        <p:spPr bwMode="auto">
          <a:xfrm>
            <a:off x="1" y="0"/>
            <a:ext cx="1331913" cy="4292600"/>
          </a:xfrm>
          <a:prstGeom prst="rect">
            <a:avLst/>
          </a:prstGeom>
          <a:noFill/>
          <a:ln w="9525">
            <a:noFill/>
            <a:miter lim="800000"/>
            <a:headEnd/>
            <a:tailEnd/>
          </a:ln>
        </p:spPr>
      </p:pic>
      <p:pic>
        <p:nvPicPr>
          <p:cNvPr id="15362" name="Picture 3"/>
          <p:cNvPicPr>
            <a:picLocks noChangeAspect="1" noChangeArrowheads="1"/>
          </p:cNvPicPr>
          <p:nvPr/>
        </p:nvPicPr>
        <p:blipFill>
          <a:blip r:embed="rId4"/>
          <a:srcRect/>
          <a:stretch>
            <a:fillRect/>
          </a:stretch>
        </p:blipFill>
        <p:spPr bwMode="auto">
          <a:xfrm>
            <a:off x="0" y="6165850"/>
            <a:ext cx="2051050" cy="693738"/>
          </a:xfrm>
          <a:prstGeom prst="rect">
            <a:avLst/>
          </a:prstGeom>
          <a:noFill/>
          <a:ln w="9525">
            <a:noFill/>
            <a:miter lim="800000"/>
            <a:headEnd/>
            <a:tailEnd/>
          </a:ln>
        </p:spPr>
      </p:pic>
      <p:pic>
        <p:nvPicPr>
          <p:cNvPr id="15363" name="Picture 4"/>
          <p:cNvPicPr>
            <a:picLocks noChangeAspect="1" noChangeArrowheads="1"/>
          </p:cNvPicPr>
          <p:nvPr/>
        </p:nvPicPr>
        <p:blipFill>
          <a:blip r:embed="rId5"/>
          <a:srcRect/>
          <a:stretch>
            <a:fillRect/>
          </a:stretch>
        </p:blipFill>
        <p:spPr bwMode="auto">
          <a:xfrm>
            <a:off x="7019925" y="188913"/>
            <a:ext cx="1885950" cy="217487"/>
          </a:xfrm>
          <a:prstGeom prst="rect">
            <a:avLst/>
          </a:prstGeom>
          <a:noFill/>
          <a:ln w="9525">
            <a:noFill/>
            <a:miter lim="800000"/>
            <a:headEnd/>
            <a:tailEnd/>
          </a:ln>
        </p:spPr>
      </p:pic>
      <p:pic>
        <p:nvPicPr>
          <p:cNvPr id="15364" name="Picture 5"/>
          <p:cNvPicPr>
            <a:picLocks noChangeAspect="1" noChangeArrowheads="1"/>
          </p:cNvPicPr>
          <p:nvPr/>
        </p:nvPicPr>
        <p:blipFill>
          <a:blip r:embed="rId6"/>
          <a:srcRect/>
          <a:stretch>
            <a:fillRect/>
          </a:stretch>
        </p:blipFill>
        <p:spPr bwMode="auto">
          <a:xfrm>
            <a:off x="1" y="4292602"/>
            <a:ext cx="1331913" cy="1584325"/>
          </a:xfrm>
          <a:prstGeom prst="rect">
            <a:avLst/>
          </a:prstGeom>
          <a:noFill/>
          <a:ln w="9525">
            <a:noFill/>
            <a:miter lim="800000"/>
            <a:headEnd/>
            <a:tailEnd/>
          </a:ln>
        </p:spPr>
      </p:pic>
      <p:sp>
        <p:nvSpPr>
          <p:cNvPr id="15365" name="Text Box 6"/>
          <p:cNvSpPr txBox="1">
            <a:spLocks noChangeArrowheads="1"/>
          </p:cNvSpPr>
          <p:nvPr/>
        </p:nvSpPr>
        <p:spPr bwMode="auto">
          <a:xfrm>
            <a:off x="1607473" y="908720"/>
            <a:ext cx="7140992" cy="1656184"/>
          </a:xfrm>
          <a:prstGeom prst="rect">
            <a:avLst/>
          </a:prstGeom>
          <a:noFill/>
          <a:ln w="9525">
            <a:noFill/>
            <a:miter lim="800000"/>
            <a:headEnd/>
            <a:tailEnd/>
          </a:ln>
        </p:spPr>
        <p:txBody>
          <a:bodyPr anchor="ctr" anchorCtr="0"/>
          <a:lstStyle/>
          <a:p>
            <a:pPr algn="ctr">
              <a:buSzPct val="100000"/>
            </a:pPr>
            <a:endParaRPr lang="fr-FR" sz="2000" b="1" dirty="0"/>
          </a:p>
        </p:txBody>
      </p:sp>
      <p:sp>
        <p:nvSpPr>
          <p:cNvPr id="15370" name="ZoneTexte 2"/>
          <p:cNvSpPr txBox="1">
            <a:spLocks noChangeArrowheads="1"/>
          </p:cNvSpPr>
          <p:nvPr/>
        </p:nvSpPr>
        <p:spPr bwMode="auto">
          <a:xfrm>
            <a:off x="1357044" y="2200992"/>
            <a:ext cx="7689202" cy="2304256"/>
          </a:xfrm>
          <a:prstGeom prst="rect">
            <a:avLst/>
          </a:prstGeom>
          <a:noFill/>
          <a:ln w="9525">
            <a:noFill/>
            <a:miter lim="800000"/>
            <a:headEnd/>
            <a:tailEnd/>
          </a:ln>
        </p:spPr>
        <p:txBody>
          <a:bodyPr/>
          <a:lstStyle/>
          <a:p>
            <a:pPr algn="ctr">
              <a:buSzPct val="100000"/>
            </a:pPr>
            <a:r>
              <a:rPr lang="fr-FR" sz="3200" dirty="0">
                <a:solidFill>
                  <a:srgbClr val="1F497D"/>
                </a:solidFill>
              </a:rPr>
              <a:t>Comité national de suivi</a:t>
            </a:r>
          </a:p>
          <a:p>
            <a:pPr algn="ctr">
              <a:buSzPct val="100000"/>
            </a:pPr>
            <a:r>
              <a:rPr lang="fr-FR" sz="3200" dirty="0">
                <a:solidFill>
                  <a:srgbClr val="1F497D"/>
                </a:solidFill>
              </a:rPr>
              <a:t>13 juin </a:t>
            </a:r>
            <a:r>
              <a:rPr lang="fr-FR" sz="3200" dirty="0" smtClean="0">
                <a:solidFill>
                  <a:srgbClr val="1F497D"/>
                </a:solidFill>
              </a:rPr>
              <a:t>2019</a:t>
            </a:r>
            <a:endParaRPr lang="fr-FR" sz="3600" b="1" cap="all" dirty="0" smtClean="0">
              <a:solidFill>
                <a:srgbClr val="0070C0"/>
              </a:solidFill>
              <a:latin typeface="+mj-lt"/>
              <a:cs typeface="+mj-cs"/>
            </a:endParaRPr>
          </a:p>
          <a:p>
            <a:pPr algn="ctr">
              <a:buSzPct val="100000"/>
            </a:pPr>
            <a:endParaRPr lang="fr-FR" sz="2800" b="1" dirty="0">
              <a:solidFill>
                <a:srgbClr val="1F497D"/>
              </a:solidFill>
            </a:endParaRPr>
          </a:p>
          <a:p>
            <a:pPr algn="ctr">
              <a:buSzPct val="100000"/>
            </a:pPr>
            <a:endParaRPr lang="fr-FR" sz="3600" b="1" cap="all" dirty="0" smtClean="0">
              <a:solidFill>
                <a:srgbClr val="0070C0"/>
              </a:solidFill>
              <a:latin typeface="+mj-lt"/>
              <a:cs typeface="+mj-cs"/>
            </a:endParaRPr>
          </a:p>
        </p:txBody>
      </p:sp>
      <p:sp>
        <p:nvSpPr>
          <p:cNvPr id="3" name="Rectangle 2"/>
          <p:cNvSpPr/>
          <p:nvPr/>
        </p:nvSpPr>
        <p:spPr>
          <a:xfrm>
            <a:off x="1607472" y="4480597"/>
            <a:ext cx="7188346" cy="369332"/>
          </a:xfrm>
          <a:prstGeom prst="rect">
            <a:avLst/>
          </a:prstGeom>
        </p:spPr>
        <p:txBody>
          <a:bodyPr wrap="square">
            <a:spAutoFit/>
          </a:bodyPr>
          <a:lstStyle/>
          <a:p>
            <a:pPr marL="82550" lvl="1" algn="ctr">
              <a:buSzPct val="100000"/>
              <a:tabLst>
                <a:tab pos="82550" algn="l"/>
              </a:tabLst>
            </a:pPr>
            <a:r>
              <a:rPr lang="fr-FR" dirty="0">
                <a:solidFill>
                  <a:srgbClr val="1F497D"/>
                </a:solidFill>
                <a:cs typeface="Arial" panose="020B0604020202020204" pitchFamily="34" charset="0"/>
              </a:rPr>
              <a:t>	</a:t>
            </a:r>
            <a:endParaRPr lang="fr-FR" dirty="0">
              <a:solidFill>
                <a:schemeClr val="tx2"/>
              </a:solidFill>
              <a:latin typeface="+mn-lt"/>
              <a:cs typeface="Arial" panose="020B0604020202020204" pitchFamily="34" charset="0"/>
            </a:endParaRPr>
          </a:p>
        </p:txBody>
      </p:sp>
      <p:grpSp>
        <p:nvGrpSpPr>
          <p:cNvPr id="15" name="Groupe 14"/>
          <p:cNvGrpSpPr/>
          <p:nvPr/>
        </p:nvGrpSpPr>
        <p:grpSpPr>
          <a:xfrm>
            <a:off x="3419872" y="6220145"/>
            <a:ext cx="4898256" cy="637857"/>
            <a:chOff x="3419872" y="6220143"/>
            <a:chExt cx="4898256" cy="637857"/>
          </a:xfrm>
        </p:grpSpPr>
        <p:pic>
          <p:nvPicPr>
            <p:cNvPr id="16" name="Picture 31"/>
            <p:cNvPicPr>
              <a:picLocks noChangeAspect="1" noChangeArrowheads="1"/>
            </p:cNvPicPr>
            <p:nvPr/>
          </p:nvPicPr>
          <p:blipFill>
            <a:blip r:embed="rId7"/>
            <a:srcRect/>
            <a:stretch>
              <a:fillRect/>
            </a:stretch>
          </p:blipFill>
          <p:spPr bwMode="auto">
            <a:xfrm>
              <a:off x="4413857" y="6237288"/>
              <a:ext cx="703263" cy="479425"/>
            </a:xfrm>
            <a:prstGeom prst="rect">
              <a:avLst/>
            </a:prstGeom>
            <a:noFill/>
            <a:ln w="9525">
              <a:noFill/>
              <a:miter lim="800000"/>
              <a:headEnd/>
              <a:tailEnd/>
            </a:ln>
          </p:spPr>
        </p:pic>
        <p:sp>
          <p:nvSpPr>
            <p:cNvPr id="17"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8"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9" name="Image 18" descr="https://paco.intranet.social.gouv.fr/servicescommuns/DICOM/outils/Documents/travail_72.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spTree>
    <p:extLst>
      <p:ext uri="{BB962C8B-B14F-4D97-AF65-F5344CB8AC3E}">
        <p14:creationId xmlns:p14="http://schemas.microsoft.com/office/powerpoint/2010/main" val="3883645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 + enquête février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187625" y="60325"/>
            <a:ext cx="828092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FSE</a:t>
            </a:r>
          </a:p>
          <a:p>
            <a:pPr>
              <a:buSzPct val="100000"/>
            </a:pPr>
            <a:r>
              <a:rPr lang="fr-FR" sz="1400" b="1" dirty="0" smtClean="0">
                <a:solidFill>
                  <a:schemeClr val="bg1"/>
                </a:solidFill>
              </a:rPr>
              <a:t>Axe 1 - Situation sur le marché du travail : des évolutions favorables</a:t>
            </a:r>
            <a:endParaRPr lang="fr-FR" sz="1400" dirty="0">
              <a:solidFill>
                <a:schemeClr val="bg1"/>
              </a:solidFill>
            </a:endParaRP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4" name="Graphique 13"/>
          <p:cNvGraphicFramePr>
            <a:graphicFrameLocks/>
          </p:cNvGraphicFramePr>
          <p:nvPr>
            <p:extLst>
              <p:ext uri="{D42A27DB-BD31-4B8C-83A1-F6EECF244321}">
                <p14:modId xmlns:p14="http://schemas.microsoft.com/office/powerpoint/2010/main" val="1558184019"/>
              </p:ext>
            </p:extLst>
          </p:nvPr>
        </p:nvGraphicFramePr>
        <p:xfrm>
          <a:off x="519113" y="1124746"/>
          <a:ext cx="8105775" cy="453650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5760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FSE</a:t>
            </a:r>
          </a:p>
          <a:p>
            <a:pPr>
              <a:buSzPct val="100000"/>
            </a:pPr>
            <a:r>
              <a:rPr lang="fr-FR" sz="1600" b="1" dirty="0" smtClean="0">
                <a:solidFill>
                  <a:schemeClr val="bg1"/>
                </a:solidFill>
              </a:rPr>
              <a:t>Participants </a:t>
            </a:r>
            <a:r>
              <a:rPr lang="fr-FR" sz="1600" b="1" dirty="0">
                <a:solidFill>
                  <a:schemeClr val="bg1"/>
                </a:solidFill>
              </a:rPr>
              <a:t>A</a:t>
            </a:r>
            <a:r>
              <a:rPr lang="fr-FR" sz="1600" b="1" dirty="0" smtClean="0">
                <a:solidFill>
                  <a:schemeClr val="bg1"/>
                </a:solidFill>
              </a:rPr>
              <a:t>xe 2 « formation des actifs et GPEC » : Deux types de publics distincts</a:t>
            </a:r>
            <a:endParaRPr lang="fr-FR" sz="1600" dirty="0">
              <a:solidFill>
                <a:schemeClr val="bg1"/>
              </a:solidFill>
            </a:endParaRPr>
          </a:p>
        </p:txBody>
      </p:sp>
      <p:sp>
        <p:nvSpPr>
          <p:cNvPr id="11" name="ZoneTexte 10"/>
          <p:cNvSpPr txBox="1"/>
          <p:nvPr/>
        </p:nvSpPr>
        <p:spPr>
          <a:xfrm>
            <a:off x="187332" y="3527811"/>
            <a:ext cx="4121698" cy="1200329"/>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Des niveaux scolaires variés </a:t>
            </a:r>
            <a:r>
              <a:rPr lang="fr-FR" dirty="0" smtClean="0">
                <a:solidFill>
                  <a:schemeClr val="tx2">
                    <a:lumMod val="75000"/>
                  </a:schemeClr>
                </a:solidFill>
              </a:rPr>
              <a:t>: près de la moitié a un niveau inférieur à la fin du collège mais 30 % niveau études supérieures</a:t>
            </a:r>
            <a:endParaRPr lang="fr-FR" dirty="0">
              <a:solidFill>
                <a:schemeClr val="tx2">
                  <a:lumMod val="75000"/>
                </a:schemeClr>
              </a:solidFill>
            </a:endParaRPr>
          </a:p>
        </p:txBody>
      </p:sp>
      <p:sp>
        <p:nvSpPr>
          <p:cNvPr id="4" name="ZoneTexte 3"/>
          <p:cNvSpPr txBox="1"/>
          <p:nvPr/>
        </p:nvSpPr>
        <p:spPr>
          <a:xfrm>
            <a:off x="187332" y="2251612"/>
            <a:ext cx="4121699" cy="1200329"/>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85% ont 25 ans et plus</a:t>
            </a:r>
          </a:p>
          <a:p>
            <a:pPr marL="265113" algn="just"/>
            <a:r>
              <a:rPr lang="fr-FR" b="1" dirty="0" smtClean="0">
                <a:solidFill>
                  <a:schemeClr val="tx2">
                    <a:lumMod val="75000"/>
                  </a:schemeClr>
                </a:solidFill>
              </a:rPr>
              <a:t>10% ont 55 ans et plus, </a:t>
            </a:r>
            <a:r>
              <a:rPr lang="fr-FR" dirty="0" smtClean="0">
                <a:solidFill>
                  <a:schemeClr val="tx2">
                    <a:lumMod val="75000"/>
                  </a:schemeClr>
                </a:solidFill>
              </a:rPr>
              <a:t>notamment parmi les chômeurs en contrat de sécurisation professionnelle</a:t>
            </a:r>
            <a:endParaRPr lang="fr-FR" dirty="0">
              <a:solidFill>
                <a:schemeClr val="tx2">
                  <a:lumMod val="75000"/>
                </a:schemeClr>
              </a:solidFill>
            </a:endParaRPr>
          </a:p>
        </p:txBody>
      </p:sp>
      <p:sp>
        <p:nvSpPr>
          <p:cNvPr id="7" name="ZoneTexte 6"/>
          <p:cNvSpPr txBox="1"/>
          <p:nvPr/>
        </p:nvSpPr>
        <p:spPr>
          <a:xfrm>
            <a:off x="187331" y="1112637"/>
            <a:ext cx="4456677" cy="923330"/>
          </a:xfrm>
          <a:prstGeom prst="rect">
            <a:avLst/>
          </a:prstGeom>
          <a:noFill/>
        </p:spPr>
        <p:txBody>
          <a:bodyPr wrap="square" rtlCol="0">
            <a:spAutoFit/>
          </a:bodyPr>
          <a:lstStyle/>
          <a:p>
            <a:pPr marL="285750" indent="-285750">
              <a:buFont typeface="Wingdings" panose="05000000000000000000" pitchFamily="2" charset="2"/>
              <a:buChar char="Ø"/>
              <a:defRPr sz="1800" b="0" i="0" u="none" strike="noStrike" kern="1200" baseline="0">
                <a:solidFill>
                  <a:prstClr val="black"/>
                </a:solidFill>
                <a:latin typeface="+mn-lt"/>
                <a:ea typeface="+mn-ea"/>
                <a:cs typeface="+mn-cs"/>
              </a:defRPr>
            </a:pPr>
            <a:r>
              <a:rPr lang="fr-FR" b="1" dirty="0" smtClean="0">
                <a:solidFill>
                  <a:schemeClr val="tx2">
                    <a:lumMod val="75000"/>
                  </a:schemeClr>
                </a:solidFill>
              </a:rPr>
              <a:t>58 % d’hommes </a:t>
            </a:r>
            <a:r>
              <a:rPr lang="fr-FR" dirty="0" smtClean="0">
                <a:solidFill>
                  <a:schemeClr val="tx2">
                    <a:lumMod val="75000"/>
                  </a:schemeClr>
                </a:solidFill>
              </a:rPr>
              <a:t>sur la formation des actifs occupés et les chômeurs en contrat de sécurisation professionnelle</a:t>
            </a:r>
            <a:endParaRPr lang="fr-FR" dirty="0">
              <a:solidFill>
                <a:schemeClr val="tx2">
                  <a:lumMod val="75000"/>
                </a:schemeClr>
              </a:solidFill>
            </a:endParaRP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20" name="Graphique 19"/>
          <p:cNvGraphicFramePr>
            <a:graphicFrameLocks/>
          </p:cNvGraphicFramePr>
          <p:nvPr>
            <p:extLst>
              <p:ext uri="{D42A27DB-BD31-4B8C-83A1-F6EECF244321}">
                <p14:modId xmlns:p14="http://schemas.microsoft.com/office/powerpoint/2010/main" val="2646313812"/>
              </p:ext>
            </p:extLst>
          </p:nvPr>
        </p:nvGraphicFramePr>
        <p:xfrm>
          <a:off x="4764074" y="913281"/>
          <a:ext cx="4288261" cy="49510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8931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 + enquête février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FSE</a:t>
            </a:r>
          </a:p>
          <a:p>
            <a:pPr>
              <a:buSzPct val="100000"/>
            </a:pPr>
            <a:r>
              <a:rPr lang="fr-FR" sz="1600" b="1" dirty="0" smtClean="0">
                <a:solidFill>
                  <a:schemeClr val="bg1"/>
                </a:solidFill>
              </a:rPr>
              <a:t>Axe 2 - Situation sur le marché du travail : sécurisation des parcours par la formation</a:t>
            </a:r>
            <a:endParaRPr lang="fr-FR" sz="1600" dirty="0">
              <a:solidFill>
                <a:schemeClr val="bg1"/>
              </a:solidFill>
            </a:endParaRP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5" name="Graphique 14"/>
          <p:cNvGraphicFramePr>
            <a:graphicFrameLocks/>
          </p:cNvGraphicFramePr>
          <p:nvPr>
            <p:extLst>
              <p:ext uri="{D42A27DB-BD31-4B8C-83A1-F6EECF244321}">
                <p14:modId xmlns:p14="http://schemas.microsoft.com/office/powerpoint/2010/main" val="3259722179"/>
              </p:ext>
            </p:extLst>
          </p:nvPr>
        </p:nvGraphicFramePr>
        <p:xfrm>
          <a:off x="179513" y="749185"/>
          <a:ext cx="8726363" cy="49807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3194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FSE</a:t>
            </a:r>
          </a:p>
          <a:p>
            <a:pPr>
              <a:buSzPct val="100000"/>
            </a:pPr>
            <a:r>
              <a:rPr lang="fr-FR" sz="1600" b="1" dirty="0" smtClean="0">
                <a:solidFill>
                  <a:schemeClr val="bg1"/>
                </a:solidFill>
              </a:rPr>
              <a:t>Participants </a:t>
            </a:r>
            <a:r>
              <a:rPr lang="fr-FR" sz="1600" b="1" dirty="0">
                <a:solidFill>
                  <a:schemeClr val="bg1"/>
                </a:solidFill>
              </a:rPr>
              <a:t>A</a:t>
            </a:r>
            <a:r>
              <a:rPr lang="fr-FR" sz="1600" b="1" dirty="0" smtClean="0">
                <a:solidFill>
                  <a:schemeClr val="bg1"/>
                </a:solidFill>
              </a:rPr>
              <a:t>xe 3 « Inclusion active »: Un public très défavorisé</a:t>
            </a:r>
            <a:endParaRPr lang="fr-FR" sz="1600" dirty="0">
              <a:solidFill>
                <a:schemeClr val="bg1"/>
              </a:solidFill>
            </a:endParaRPr>
          </a:p>
        </p:txBody>
      </p:sp>
      <p:sp>
        <p:nvSpPr>
          <p:cNvPr id="10" name="ZoneTexte 9"/>
          <p:cNvSpPr txBox="1"/>
          <p:nvPr/>
        </p:nvSpPr>
        <p:spPr>
          <a:xfrm flipH="1">
            <a:off x="251521" y="3777261"/>
            <a:ext cx="5035845" cy="1754326"/>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tx2">
                    <a:lumMod val="75000"/>
                  </a:schemeClr>
                </a:solidFill>
              </a:rPr>
              <a:t>75 % aux minima </a:t>
            </a:r>
            <a:r>
              <a:rPr lang="en-US" b="1" dirty="0" err="1" smtClean="0">
                <a:solidFill>
                  <a:schemeClr val="tx2">
                    <a:lumMod val="75000"/>
                  </a:schemeClr>
                </a:solidFill>
              </a:rPr>
              <a:t>sociaux</a:t>
            </a:r>
            <a:r>
              <a:rPr lang="en-US" b="1" dirty="0" smtClean="0">
                <a:solidFill>
                  <a:schemeClr val="tx2">
                    <a:lumMod val="75000"/>
                  </a:schemeClr>
                </a:solidFill>
              </a:rPr>
              <a:t> ; 23 % QPV</a:t>
            </a:r>
          </a:p>
          <a:p>
            <a:pPr marL="285750" indent="-285750">
              <a:buFont typeface="Wingdings" panose="05000000000000000000" pitchFamily="2" charset="2"/>
              <a:buChar char="Ø"/>
            </a:pPr>
            <a:endParaRPr lang="en-US" b="1" dirty="0">
              <a:solidFill>
                <a:schemeClr val="tx2">
                  <a:lumMod val="75000"/>
                </a:schemeClr>
              </a:solidFill>
            </a:endParaRPr>
          </a:p>
          <a:p>
            <a:pPr marL="285750" indent="-285750">
              <a:buFont typeface="Wingdings" panose="05000000000000000000" pitchFamily="2" charset="2"/>
              <a:buChar char="Ø"/>
            </a:pPr>
            <a:r>
              <a:rPr lang="en-US" b="1" dirty="0" err="1" smtClean="0">
                <a:solidFill>
                  <a:schemeClr val="tx2">
                    <a:lumMod val="75000"/>
                  </a:schemeClr>
                </a:solidFill>
              </a:rPr>
              <a:t>Près</a:t>
            </a:r>
            <a:r>
              <a:rPr lang="en-US" b="1" dirty="0" smtClean="0">
                <a:solidFill>
                  <a:schemeClr val="tx2">
                    <a:lumMod val="75000"/>
                  </a:schemeClr>
                </a:solidFill>
              </a:rPr>
              <a:t> de 40 % de participants </a:t>
            </a:r>
            <a:r>
              <a:rPr lang="en-US" b="1" dirty="0" err="1" smtClean="0">
                <a:solidFill>
                  <a:schemeClr val="tx2">
                    <a:lumMod val="75000"/>
                  </a:schemeClr>
                </a:solidFill>
              </a:rPr>
              <a:t>d’origine</a:t>
            </a:r>
            <a:r>
              <a:rPr lang="en-US" b="1" dirty="0" smtClean="0">
                <a:solidFill>
                  <a:schemeClr val="tx2">
                    <a:lumMod val="75000"/>
                  </a:schemeClr>
                </a:solidFill>
              </a:rPr>
              <a:t> </a:t>
            </a:r>
          </a:p>
          <a:p>
            <a:r>
              <a:rPr lang="en-US" b="1" dirty="0">
                <a:solidFill>
                  <a:schemeClr val="tx2">
                    <a:lumMod val="75000"/>
                  </a:schemeClr>
                </a:solidFill>
              </a:rPr>
              <a:t> </a:t>
            </a:r>
            <a:r>
              <a:rPr lang="en-US" b="1" dirty="0" smtClean="0">
                <a:solidFill>
                  <a:schemeClr val="tx2">
                    <a:lumMod val="75000"/>
                  </a:schemeClr>
                </a:solidFill>
              </a:rPr>
              <a:t>    </a:t>
            </a:r>
            <a:r>
              <a:rPr lang="en-US" b="1" dirty="0" err="1" smtClean="0">
                <a:solidFill>
                  <a:schemeClr val="tx2">
                    <a:lumMod val="75000"/>
                  </a:schemeClr>
                </a:solidFill>
              </a:rPr>
              <a:t>étrangère</a:t>
            </a:r>
            <a:endParaRPr lang="en-US" b="1" dirty="0" smtClean="0">
              <a:solidFill>
                <a:schemeClr val="tx2">
                  <a:lumMod val="75000"/>
                </a:schemeClr>
              </a:solidFill>
            </a:endParaRPr>
          </a:p>
          <a:p>
            <a:pPr marL="285750" indent="-285750">
              <a:buFont typeface="Wingdings" panose="05000000000000000000" pitchFamily="2" charset="2"/>
              <a:buChar char="Ø"/>
            </a:pPr>
            <a:endParaRPr lang="en-US" b="1" dirty="0">
              <a:solidFill>
                <a:schemeClr val="tx2">
                  <a:lumMod val="75000"/>
                </a:schemeClr>
              </a:solidFill>
            </a:endParaRPr>
          </a:p>
          <a:p>
            <a:pPr marL="285750" indent="-285750">
              <a:buFont typeface="Wingdings" panose="05000000000000000000" pitchFamily="2" charset="2"/>
              <a:buChar char="Ø"/>
            </a:pPr>
            <a:r>
              <a:rPr lang="en-US" b="1" dirty="0" smtClean="0">
                <a:solidFill>
                  <a:schemeClr val="tx2">
                    <a:lumMod val="75000"/>
                  </a:schemeClr>
                </a:solidFill>
              </a:rPr>
              <a:t>8% de </a:t>
            </a:r>
            <a:r>
              <a:rPr lang="en-US" b="1" dirty="0" err="1" smtClean="0">
                <a:solidFill>
                  <a:schemeClr val="tx2">
                    <a:lumMod val="75000"/>
                  </a:schemeClr>
                </a:solidFill>
              </a:rPr>
              <a:t>personnes</a:t>
            </a:r>
            <a:r>
              <a:rPr lang="en-US" b="1" dirty="0" smtClean="0">
                <a:solidFill>
                  <a:schemeClr val="tx2">
                    <a:lumMod val="75000"/>
                  </a:schemeClr>
                </a:solidFill>
              </a:rPr>
              <a:t> </a:t>
            </a:r>
            <a:r>
              <a:rPr lang="en-US" b="1" dirty="0" err="1" smtClean="0">
                <a:solidFill>
                  <a:schemeClr val="tx2">
                    <a:lumMod val="75000"/>
                  </a:schemeClr>
                </a:solidFill>
              </a:rPr>
              <a:t>handicapées</a:t>
            </a:r>
            <a:r>
              <a:rPr lang="en-US" b="1" dirty="0" smtClean="0">
                <a:solidFill>
                  <a:schemeClr val="tx2">
                    <a:lumMod val="75000"/>
                  </a:schemeClr>
                </a:solidFill>
              </a:rPr>
              <a:t> </a:t>
            </a:r>
            <a:endParaRPr lang="en-US" b="1" dirty="0">
              <a:solidFill>
                <a:schemeClr val="tx2">
                  <a:lumMod val="75000"/>
                </a:schemeClr>
              </a:solidFill>
            </a:endParaRPr>
          </a:p>
        </p:txBody>
      </p:sp>
      <p:sp>
        <p:nvSpPr>
          <p:cNvPr id="11" name="ZoneTexte 10"/>
          <p:cNvSpPr txBox="1"/>
          <p:nvPr/>
        </p:nvSpPr>
        <p:spPr>
          <a:xfrm>
            <a:off x="179512" y="2420890"/>
            <a:ext cx="4585976" cy="1200329"/>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70% ont un niveau inférieur à la fin du collège </a:t>
            </a:r>
          </a:p>
          <a:p>
            <a:pPr marL="742950" lvl="1" indent="-285750" algn="just">
              <a:buFont typeface="Wingdings" panose="05000000000000000000" pitchFamily="2" charset="2"/>
              <a:buChar char="Ø"/>
            </a:pPr>
            <a:r>
              <a:rPr lang="fr-FR" b="1" dirty="0" smtClean="0">
                <a:solidFill>
                  <a:schemeClr val="tx2">
                    <a:lumMod val="75000"/>
                  </a:schemeClr>
                </a:solidFill>
              </a:rPr>
              <a:t>12 % seulement niveau études supérieures</a:t>
            </a:r>
            <a:endParaRPr lang="fr-FR" b="1" dirty="0">
              <a:solidFill>
                <a:schemeClr val="tx2">
                  <a:lumMod val="75000"/>
                </a:schemeClr>
              </a:solidFill>
            </a:endParaRPr>
          </a:p>
        </p:txBody>
      </p:sp>
      <p:sp>
        <p:nvSpPr>
          <p:cNvPr id="4" name="ZoneTexte 3"/>
          <p:cNvSpPr txBox="1"/>
          <p:nvPr/>
        </p:nvSpPr>
        <p:spPr>
          <a:xfrm>
            <a:off x="251520" y="1523805"/>
            <a:ext cx="4528706" cy="1200329"/>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83% ont plus de 25 ans</a:t>
            </a:r>
          </a:p>
          <a:p>
            <a:pPr marL="285750" indent="-285750" algn="just">
              <a:buFont typeface="Wingdings" panose="05000000000000000000" pitchFamily="2" charset="2"/>
              <a:buChar char="Ø"/>
            </a:pPr>
            <a:endParaRPr lang="fr-FR" b="1" dirty="0" smtClean="0">
              <a:solidFill>
                <a:schemeClr val="tx2">
                  <a:lumMod val="75000"/>
                </a:schemeClr>
              </a:solidFill>
            </a:endParaRPr>
          </a:p>
          <a:p>
            <a:pPr marL="285750" indent="-285750" algn="just">
              <a:buFont typeface="Wingdings" panose="05000000000000000000" pitchFamily="2" charset="2"/>
              <a:buChar char="Ø"/>
            </a:pPr>
            <a:r>
              <a:rPr lang="fr-FR" b="1" dirty="0" smtClean="0">
                <a:solidFill>
                  <a:schemeClr val="tx2">
                    <a:lumMod val="75000"/>
                  </a:schemeClr>
                </a:solidFill>
              </a:rPr>
              <a:t>9 % ont 55 ans et plus</a:t>
            </a:r>
          </a:p>
          <a:p>
            <a:pPr algn="just"/>
            <a:endParaRPr lang="fr-FR" b="1" dirty="0">
              <a:solidFill>
                <a:schemeClr val="tx2">
                  <a:lumMod val="75000"/>
                </a:schemeClr>
              </a:solidFill>
            </a:endParaRPr>
          </a:p>
        </p:txBody>
      </p:sp>
      <p:sp>
        <p:nvSpPr>
          <p:cNvPr id="7" name="ZoneTexte 6"/>
          <p:cNvSpPr txBox="1"/>
          <p:nvPr/>
        </p:nvSpPr>
        <p:spPr>
          <a:xfrm>
            <a:off x="290145" y="1112637"/>
            <a:ext cx="3219719" cy="369332"/>
          </a:xfrm>
          <a:prstGeom prst="rect">
            <a:avLst/>
          </a:prstGeom>
          <a:noFill/>
        </p:spPr>
        <p:txBody>
          <a:bodyPr wrap="square" rtlCol="0">
            <a:spAutoFit/>
          </a:bodyPr>
          <a:lstStyle/>
          <a:p>
            <a:pPr marL="285750" indent="-285750">
              <a:buFont typeface="Wingdings" panose="05000000000000000000" pitchFamily="2" charset="2"/>
              <a:buChar char="Ø"/>
              <a:defRPr sz="1800" b="0" i="0" u="none" strike="noStrike" kern="1200" baseline="0">
                <a:solidFill>
                  <a:prstClr val="black"/>
                </a:solidFill>
                <a:latin typeface="+mn-lt"/>
                <a:ea typeface="+mn-ea"/>
                <a:cs typeface="+mn-cs"/>
              </a:defRPr>
            </a:pPr>
            <a:r>
              <a:rPr lang="fr-FR" b="1" dirty="0" smtClean="0">
                <a:solidFill>
                  <a:schemeClr val="tx2">
                    <a:lumMod val="75000"/>
                  </a:schemeClr>
                </a:solidFill>
              </a:rPr>
              <a:t>51% d’hommes</a:t>
            </a:r>
            <a:endParaRPr lang="fr-FR" b="1" dirty="0">
              <a:solidFill>
                <a:schemeClr val="tx2">
                  <a:lumMod val="75000"/>
                </a:schemeClr>
              </a:solidFill>
            </a:endParaRP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20" name="Graphique 19"/>
          <p:cNvGraphicFramePr>
            <a:graphicFrameLocks/>
          </p:cNvGraphicFramePr>
          <p:nvPr>
            <p:extLst>
              <p:ext uri="{D42A27DB-BD31-4B8C-83A1-F6EECF244321}">
                <p14:modId xmlns:p14="http://schemas.microsoft.com/office/powerpoint/2010/main" val="170483249"/>
              </p:ext>
            </p:extLst>
          </p:nvPr>
        </p:nvGraphicFramePr>
        <p:xfrm>
          <a:off x="4780227" y="836712"/>
          <a:ext cx="4256270" cy="50155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8931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 + enquête février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187624" y="60325"/>
            <a:ext cx="8136904"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FSE</a:t>
            </a:r>
          </a:p>
          <a:p>
            <a:pPr>
              <a:buSzPct val="100000"/>
            </a:pPr>
            <a:r>
              <a:rPr lang="fr-FR" sz="1400" b="1" dirty="0" smtClean="0">
                <a:solidFill>
                  <a:schemeClr val="bg1"/>
                </a:solidFill>
              </a:rPr>
              <a:t>Axe 3 - Situation sur le marché du travail : Un accès à l’emploi en progression sensible 6 mois après la sortie</a:t>
            </a:r>
            <a:endParaRPr lang="fr-FR" sz="1400" dirty="0">
              <a:solidFill>
                <a:schemeClr val="bg1"/>
              </a:solidFill>
            </a:endParaRP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6" name="Graphique 15"/>
          <p:cNvGraphicFramePr>
            <a:graphicFrameLocks/>
          </p:cNvGraphicFramePr>
          <p:nvPr>
            <p:extLst>
              <p:ext uri="{D42A27DB-BD31-4B8C-83A1-F6EECF244321}">
                <p14:modId xmlns:p14="http://schemas.microsoft.com/office/powerpoint/2010/main" val="2537964339"/>
              </p:ext>
            </p:extLst>
          </p:nvPr>
        </p:nvGraphicFramePr>
        <p:xfrm>
          <a:off x="480939" y="799872"/>
          <a:ext cx="8424936" cy="48367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36602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IEJ</a:t>
            </a:r>
          </a:p>
          <a:p>
            <a:pPr>
              <a:buSzPct val="100000"/>
            </a:pPr>
            <a:r>
              <a:rPr lang="fr-FR" sz="1600" b="1" dirty="0" smtClean="0">
                <a:solidFill>
                  <a:schemeClr val="bg1"/>
                </a:solidFill>
              </a:rPr>
              <a:t>Participants IEJ : Un public jeune globalement peu qualifié</a:t>
            </a:r>
            <a:endParaRPr lang="fr-FR" sz="1600" dirty="0">
              <a:solidFill>
                <a:schemeClr val="bg1"/>
              </a:solidFill>
            </a:endParaRPr>
          </a:p>
        </p:txBody>
      </p:sp>
      <p:sp>
        <p:nvSpPr>
          <p:cNvPr id="10" name="ZoneTexte 9"/>
          <p:cNvSpPr txBox="1"/>
          <p:nvPr/>
        </p:nvSpPr>
        <p:spPr>
          <a:xfrm flipH="1">
            <a:off x="123709" y="3710363"/>
            <a:ext cx="4856337" cy="1723549"/>
          </a:xfrm>
          <a:prstGeom prst="rect">
            <a:avLst/>
          </a:prstGeom>
          <a:noFill/>
        </p:spPr>
        <p:txBody>
          <a:bodyPr wrap="square" rtlCol="0">
            <a:spAutoFit/>
          </a:bodyPr>
          <a:lstStyle/>
          <a:p>
            <a:pPr marL="285750" indent="-285750">
              <a:buFont typeface="Wingdings" panose="05000000000000000000" pitchFamily="2" charset="2"/>
              <a:buChar char="Ø"/>
            </a:pPr>
            <a:r>
              <a:rPr lang="en-US" b="1" dirty="0" err="1" smtClean="0">
                <a:solidFill>
                  <a:schemeClr val="tx2">
                    <a:lumMod val="75000"/>
                  </a:schemeClr>
                </a:solidFill>
              </a:rPr>
              <a:t>Très</a:t>
            </a:r>
            <a:r>
              <a:rPr lang="en-US" b="1" dirty="0" smtClean="0">
                <a:solidFill>
                  <a:schemeClr val="tx2">
                    <a:lumMod val="75000"/>
                  </a:schemeClr>
                </a:solidFill>
              </a:rPr>
              <a:t> </a:t>
            </a:r>
            <a:r>
              <a:rPr lang="en-US" b="1" dirty="0" err="1" smtClean="0">
                <a:solidFill>
                  <a:schemeClr val="tx2">
                    <a:lumMod val="75000"/>
                  </a:schemeClr>
                </a:solidFill>
              </a:rPr>
              <a:t>peu</a:t>
            </a:r>
            <a:r>
              <a:rPr lang="en-US" b="1" dirty="0" smtClean="0">
                <a:solidFill>
                  <a:schemeClr val="tx2">
                    <a:lumMod val="75000"/>
                  </a:schemeClr>
                </a:solidFill>
              </a:rPr>
              <a:t> de </a:t>
            </a:r>
            <a:r>
              <a:rPr lang="en-US" b="1" dirty="0" err="1" smtClean="0">
                <a:solidFill>
                  <a:schemeClr val="tx2">
                    <a:lumMod val="75000"/>
                  </a:schemeClr>
                </a:solidFill>
              </a:rPr>
              <a:t>bénéficiaires</a:t>
            </a:r>
            <a:r>
              <a:rPr lang="en-US" b="1" dirty="0" smtClean="0">
                <a:solidFill>
                  <a:schemeClr val="tx2">
                    <a:lumMod val="75000"/>
                  </a:schemeClr>
                </a:solidFill>
              </a:rPr>
              <a:t> des minima </a:t>
            </a:r>
            <a:r>
              <a:rPr lang="en-US" b="1" dirty="0" err="1" smtClean="0">
                <a:solidFill>
                  <a:schemeClr val="tx2">
                    <a:lumMod val="75000"/>
                  </a:schemeClr>
                </a:solidFill>
              </a:rPr>
              <a:t>sociaux</a:t>
            </a:r>
            <a:r>
              <a:rPr lang="en-US" b="1" dirty="0" smtClean="0">
                <a:solidFill>
                  <a:schemeClr val="tx2">
                    <a:lumMod val="75000"/>
                  </a:schemeClr>
                </a:solidFill>
              </a:rPr>
              <a:t> : </a:t>
            </a:r>
            <a:r>
              <a:rPr lang="en-US" b="1" dirty="0" err="1" smtClean="0">
                <a:solidFill>
                  <a:schemeClr val="tx2">
                    <a:lumMod val="75000"/>
                  </a:schemeClr>
                </a:solidFill>
              </a:rPr>
              <a:t>en</a:t>
            </a:r>
            <a:r>
              <a:rPr lang="en-US" b="1" dirty="0" smtClean="0">
                <a:solidFill>
                  <a:schemeClr val="tx2">
                    <a:lumMod val="75000"/>
                  </a:schemeClr>
                </a:solidFill>
              </a:rPr>
              <a:t> raison de </a:t>
            </a:r>
            <a:r>
              <a:rPr lang="en-US" b="1" dirty="0" err="1" smtClean="0">
                <a:solidFill>
                  <a:schemeClr val="tx2">
                    <a:lumMod val="75000"/>
                  </a:schemeClr>
                </a:solidFill>
              </a:rPr>
              <a:t>l’âge</a:t>
            </a:r>
            <a:r>
              <a:rPr lang="en-US" b="1" dirty="0" smtClean="0">
                <a:solidFill>
                  <a:schemeClr val="tx2">
                    <a:lumMod val="75000"/>
                  </a:schemeClr>
                </a:solidFill>
              </a:rPr>
              <a:t> des participants</a:t>
            </a:r>
          </a:p>
          <a:p>
            <a:endParaRPr lang="en-US" b="1" dirty="0">
              <a:solidFill>
                <a:schemeClr val="tx2">
                  <a:lumMod val="75000"/>
                </a:schemeClr>
              </a:solidFill>
            </a:endParaRPr>
          </a:p>
          <a:p>
            <a:pPr marL="285750" indent="-285750">
              <a:buFont typeface="Wingdings" panose="05000000000000000000" pitchFamily="2" charset="2"/>
              <a:buChar char="Ø"/>
            </a:pPr>
            <a:r>
              <a:rPr lang="en-US" b="1" dirty="0" smtClean="0">
                <a:solidFill>
                  <a:schemeClr val="tx2">
                    <a:lumMod val="75000"/>
                  </a:schemeClr>
                </a:solidFill>
              </a:rPr>
              <a:t>17 % QPV</a:t>
            </a:r>
          </a:p>
          <a:p>
            <a:endParaRPr lang="en-US" sz="1600" b="1" dirty="0">
              <a:solidFill>
                <a:schemeClr val="tx2">
                  <a:lumMod val="75000"/>
                </a:schemeClr>
              </a:solidFill>
            </a:endParaRPr>
          </a:p>
          <a:p>
            <a:pPr marL="285750" indent="-285750">
              <a:buFont typeface="Wingdings" panose="05000000000000000000" pitchFamily="2" charset="2"/>
              <a:buChar char="Ø"/>
            </a:pPr>
            <a:r>
              <a:rPr lang="en-US" b="1" dirty="0" smtClean="0">
                <a:solidFill>
                  <a:schemeClr val="tx2">
                    <a:lumMod val="75000"/>
                  </a:schemeClr>
                </a:solidFill>
              </a:rPr>
              <a:t>Un </a:t>
            </a:r>
            <a:r>
              <a:rPr lang="en-US" b="1" dirty="0" err="1" smtClean="0">
                <a:solidFill>
                  <a:schemeClr val="tx2">
                    <a:lumMod val="75000"/>
                  </a:schemeClr>
                </a:solidFill>
              </a:rPr>
              <a:t>peu</a:t>
            </a:r>
            <a:r>
              <a:rPr lang="en-US" b="1" dirty="0" smtClean="0">
                <a:solidFill>
                  <a:schemeClr val="tx2">
                    <a:lumMod val="75000"/>
                  </a:schemeClr>
                </a:solidFill>
              </a:rPr>
              <a:t> </a:t>
            </a:r>
            <a:r>
              <a:rPr lang="en-US" b="1" dirty="0" err="1">
                <a:solidFill>
                  <a:schemeClr val="tx2">
                    <a:lumMod val="75000"/>
                  </a:schemeClr>
                </a:solidFill>
              </a:rPr>
              <a:t>m</a:t>
            </a:r>
            <a:r>
              <a:rPr lang="en-US" b="1" dirty="0" err="1" smtClean="0">
                <a:solidFill>
                  <a:schemeClr val="tx2">
                    <a:lumMod val="75000"/>
                  </a:schemeClr>
                </a:solidFill>
              </a:rPr>
              <a:t>oins</a:t>
            </a:r>
            <a:r>
              <a:rPr lang="en-US" b="1" dirty="0" smtClean="0">
                <a:solidFill>
                  <a:schemeClr val="tx2">
                    <a:lumMod val="75000"/>
                  </a:schemeClr>
                </a:solidFill>
              </a:rPr>
              <a:t> d’1/4 </a:t>
            </a:r>
            <a:r>
              <a:rPr lang="en-US" b="1" dirty="0" err="1" smtClean="0">
                <a:solidFill>
                  <a:schemeClr val="tx2">
                    <a:lumMod val="75000"/>
                  </a:schemeClr>
                </a:solidFill>
              </a:rPr>
              <a:t>d’origine</a:t>
            </a:r>
            <a:r>
              <a:rPr lang="en-US" b="1" dirty="0" smtClean="0">
                <a:solidFill>
                  <a:schemeClr val="tx2">
                    <a:lumMod val="75000"/>
                  </a:schemeClr>
                </a:solidFill>
              </a:rPr>
              <a:t> </a:t>
            </a:r>
            <a:r>
              <a:rPr lang="en-US" b="1" dirty="0" err="1" smtClean="0">
                <a:solidFill>
                  <a:schemeClr val="tx2">
                    <a:lumMod val="75000"/>
                  </a:schemeClr>
                </a:solidFill>
              </a:rPr>
              <a:t>étrangère</a:t>
            </a:r>
            <a:endParaRPr lang="en-US" b="1" dirty="0" smtClean="0">
              <a:solidFill>
                <a:schemeClr val="tx2">
                  <a:lumMod val="75000"/>
                </a:schemeClr>
              </a:solidFill>
            </a:endParaRPr>
          </a:p>
        </p:txBody>
      </p:sp>
      <p:sp>
        <p:nvSpPr>
          <p:cNvPr id="11" name="ZoneTexte 10"/>
          <p:cNvSpPr txBox="1"/>
          <p:nvPr/>
        </p:nvSpPr>
        <p:spPr>
          <a:xfrm>
            <a:off x="216598" y="2328556"/>
            <a:ext cx="4548890" cy="923330"/>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56% ont un niveau inférieur à la fin du collège </a:t>
            </a:r>
          </a:p>
          <a:p>
            <a:pPr marL="742950" lvl="1" indent="-285750" algn="just">
              <a:buFont typeface="Wingdings" panose="05000000000000000000" pitchFamily="2" charset="2"/>
              <a:buChar char="Ø"/>
            </a:pPr>
            <a:r>
              <a:rPr lang="fr-FR" dirty="0" smtClean="0">
                <a:solidFill>
                  <a:schemeClr val="tx2">
                    <a:lumMod val="75000"/>
                  </a:schemeClr>
                </a:solidFill>
              </a:rPr>
              <a:t>18 % niveau études supérieures</a:t>
            </a:r>
            <a:endParaRPr lang="fr-FR" dirty="0">
              <a:solidFill>
                <a:schemeClr val="tx2">
                  <a:lumMod val="75000"/>
                </a:schemeClr>
              </a:solidFill>
            </a:endParaRPr>
          </a:p>
        </p:txBody>
      </p:sp>
      <p:sp>
        <p:nvSpPr>
          <p:cNvPr id="4" name="ZoneTexte 3"/>
          <p:cNvSpPr txBox="1"/>
          <p:nvPr/>
        </p:nvSpPr>
        <p:spPr>
          <a:xfrm>
            <a:off x="323528" y="1659208"/>
            <a:ext cx="4456698" cy="369332"/>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La moitié a 20 ans ou moins</a:t>
            </a:r>
            <a:endParaRPr lang="fr-FR" b="1" dirty="0">
              <a:solidFill>
                <a:schemeClr val="tx2">
                  <a:lumMod val="75000"/>
                </a:schemeClr>
              </a:solidFill>
            </a:endParaRPr>
          </a:p>
        </p:txBody>
      </p:sp>
      <p:sp>
        <p:nvSpPr>
          <p:cNvPr id="7" name="ZoneTexte 6"/>
          <p:cNvSpPr txBox="1"/>
          <p:nvPr/>
        </p:nvSpPr>
        <p:spPr>
          <a:xfrm>
            <a:off x="299665" y="1112637"/>
            <a:ext cx="3405127" cy="369332"/>
          </a:xfrm>
          <a:prstGeom prst="rect">
            <a:avLst/>
          </a:prstGeom>
          <a:noFill/>
        </p:spPr>
        <p:txBody>
          <a:bodyPr wrap="square" rtlCol="0">
            <a:spAutoFit/>
          </a:bodyPr>
          <a:lstStyle/>
          <a:p>
            <a:pPr marL="285750" indent="-285750">
              <a:buFont typeface="Wingdings" panose="05000000000000000000" pitchFamily="2" charset="2"/>
              <a:buChar char="Ø"/>
              <a:defRPr sz="1800" b="0" i="0" u="none" strike="noStrike" kern="1200" baseline="0">
                <a:solidFill>
                  <a:prstClr val="black"/>
                </a:solidFill>
                <a:latin typeface="+mn-lt"/>
                <a:ea typeface="+mn-ea"/>
                <a:cs typeface="+mn-cs"/>
              </a:defRPr>
            </a:pPr>
            <a:r>
              <a:rPr lang="fr-FR" b="1" dirty="0" smtClean="0">
                <a:solidFill>
                  <a:schemeClr val="tx2">
                    <a:lumMod val="75000"/>
                  </a:schemeClr>
                </a:solidFill>
              </a:rPr>
              <a:t>54% d’hommes</a:t>
            </a:r>
            <a:endParaRPr lang="fr-FR" b="1" dirty="0">
              <a:solidFill>
                <a:schemeClr val="tx2">
                  <a:lumMod val="75000"/>
                </a:schemeClr>
              </a:solidFill>
            </a:endParaRP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27" name="Graphique 26"/>
          <p:cNvGraphicFramePr>
            <a:graphicFrameLocks/>
          </p:cNvGraphicFramePr>
          <p:nvPr>
            <p:extLst>
              <p:ext uri="{D42A27DB-BD31-4B8C-83A1-F6EECF244321}">
                <p14:modId xmlns:p14="http://schemas.microsoft.com/office/powerpoint/2010/main" val="3828408217"/>
              </p:ext>
            </p:extLst>
          </p:nvPr>
        </p:nvGraphicFramePr>
        <p:xfrm>
          <a:off x="4592001" y="836713"/>
          <a:ext cx="4444496" cy="49685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74363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 + enquête février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331640" y="60325"/>
            <a:ext cx="828092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IEJ</a:t>
            </a:r>
          </a:p>
          <a:p>
            <a:pPr>
              <a:buSzPct val="100000"/>
            </a:pPr>
            <a:r>
              <a:rPr lang="fr-FR" sz="1400" b="1" dirty="0" smtClean="0">
                <a:solidFill>
                  <a:schemeClr val="bg1"/>
                </a:solidFill>
              </a:rPr>
              <a:t>Situation sur le marché du travail : Plus de 60 % des jeunes a une solution 6 mois après la sortie</a:t>
            </a:r>
            <a:endParaRPr lang="fr-FR" sz="1400" dirty="0">
              <a:solidFill>
                <a:schemeClr val="bg1"/>
              </a:solidFill>
            </a:endParaRP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sp>
        <p:nvSpPr>
          <p:cNvPr id="2" name="Rectangle 1"/>
          <p:cNvSpPr/>
          <p:nvPr/>
        </p:nvSpPr>
        <p:spPr>
          <a:xfrm>
            <a:off x="251520" y="3968580"/>
            <a:ext cx="8892480" cy="2369880"/>
          </a:xfrm>
          <a:prstGeom prst="rect">
            <a:avLst/>
          </a:prstGeom>
        </p:spPr>
        <p:txBody>
          <a:bodyPr wrap="square">
            <a:spAutoFit/>
          </a:bodyPr>
          <a:lstStyle/>
          <a:p>
            <a:pPr lvl="0"/>
            <a:r>
              <a:rPr lang="fr-CA" sz="1600" b="1" dirty="0">
                <a:solidFill>
                  <a:schemeClr val="tx2">
                    <a:lumMod val="75000"/>
                  </a:schemeClr>
                </a:solidFill>
              </a:rPr>
              <a:t>Des résultats appréciables : </a:t>
            </a:r>
          </a:p>
          <a:p>
            <a:pPr lvl="0"/>
            <a:endParaRPr lang="fr-CA" sz="1600" dirty="0" smtClean="0"/>
          </a:p>
          <a:p>
            <a:pPr lvl="0"/>
            <a:r>
              <a:rPr lang="fr-CA" sz="1600" dirty="0" smtClean="0"/>
              <a:t>- </a:t>
            </a:r>
            <a:r>
              <a:rPr lang="fr-CA" sz="1600" b="1" dirty="0">
                <a:solidFill>
                  <a:schemeClr val="tx2">
                    <a:lumMod val="75000"/>
                  </a:schemeClr>
                </a:solidFill>
              </a:rPr>
              <a:t>Plus de ¾ des participants en emploi en sortie immédiate le sont toujours 6 mois après</a:t>
            </a:r>
            <a:endParaRPr lang="fr-FR" sz="1600" b="1" dirty="0">
              <a:solidFill>
                <a:schemeClr val="tx2">
                  <a:lumMod val="75000"/>
                </a:schemeClr>
              </a:solidFill>
            </a:endParaRPr>
          </a:p>
          <a:p>
            <a:pPr lvl="0"/>
            <a:r>
              <a:rPr lang="fr-CA" sz="1600" b="1" dirty="0">
                <a:solidFill>
                  <a:schemeClr val="tx2">
                    <a:lumMod val="75000"/>
                  </a:schemeClr>
                </a:solidFill>
              </a:rPr>
              <a:t>- Près d’un quart en CDI à 6 mois et 1/3 </a:t>
            </a:r>
            <a:r>
              <a:rPr lang="fr-CA" sz="1600" b="1" dirty="0" smtClean="0">
                <a:solidFill>
                  <a:schemeClr val="tx2">
                    <a:lumMod val="75000"/>
                  </a:schemeClr>
                </a:solidFill>
              </a:rPr>
              <a:t>a un </a:t>
            </a:r>
            <a:r>
              <a:rPr lang="fr-CA" sz="1600" b="1" dirty="0">
                <a:solidFill>
                  <a:schemeClr val="tx2">
                    <a:lumMod val="75000"/>
                  </a:schemeClr>
                </a:solidFill>
              </a:rPr>
              <a:t>emploi « de qualité »</a:t>
            </a:r>
          </a:p>
          <a:p>
            <a:r>
              <a:rPr lang="fr-CA" sz="1600" b="1" dirty="0">
                <a:solidFill>
                  <a:schemeClr val="tx2">
                    <a:lumMod val="75000"/>
                  </a:schemeClr>
                </a:solidFill>
              </a:rPr>
              <a:t>- Plus de la moitié (52%) considère que leur emploi correspond exactement à leur qualification</a:t>
            </a:r>
          </a:p>
          <a:p>
            <a:r>
              <a:rPr lang="fr-CA" sz="1600" b="1" dirty="0">
                <a:solidFill>
                  <a:schemeClr val="tx2">
                    <a:lumMod val="75000"/>
                  </a:schemeClr>
                </a:solidFill>
              </a:rPr>
              <a:t>- 6 sur 10 jugent positif l’effet de l’IEJ sur leur parcours professionnel</a:t>
            </a:r>
          </a:p>
          <a:p>
            <a:r>
              <a:rPr lang="fr-CA" sz="1600" b="1" dirty="0">
                <a:solidFill>
                  <a:schemeClr val="tx2">
                    <a:lumMod val="75000"/>
                  </a:schemeClr>
                </a:solidFill>
              </a:rPr>
              <a:t>- Un enjeu persistant de connaissance des financement </a:t>
            </a:r>
            <a:r>
              <a:rPr lang="fr-CA" sz="1600" b="1" dirty="0" smtClean="0">
                <a:solidFill>
                  <a:schemeClr val="tx2">
                    <a:lumMod val="75000"/>
                  </a:schemeClr>
                </a:solidFill>
              </a:rPr>
              <a:t>européens : </a:t>
            </a:r>
            <a:r>
              <a:rPr lang="fr-CA" sz="1600" b="1" dirty="0">
                <a:solidFill>
                  <a:schemeClr val="tx2">
                    <a:lumMod val="75000"/>
                  </a:schemeClr>
                </a:solidFill>
              </a:rPr>
              <a:t>22% seulement connaissent l’IEJ</a:t>
            </a:r>
            <a:endParaRPr lang="fr-FR" sz="1600" b="1" dirty="0">
              <a:solidFill>
                <a:schemeClr val="tx2">
                  <a:lumMod val="75000"/>
                </a:schemeClr>
              </a:solidFill>
            </a:endParaRPr>
          </a:p>
          <a:p>
            <a:pPr marL="285750" lvl="0" indent="-285750">
              <a:buFontTx/>
              <a:buChar char="-"/>
            </a:pPr>
            <a:endParaRPr lang="fr-CA" b="1" dirty="0" smtClean="0"/>
          </a:p>
          <a:p>
            <a:pPr marL="285750" lvl="0" indent="-285750">
              <a:buFontTx/>
              <a:buChar char="-"/>
            </a:pPr>
            <a:endParaRPr lang="fr-FR" dirty="0"/>
          </a:p>
        </p:txBody>
      </p:sp>
      <p:graphicFrame>
        <p:nvGraphicFramePr>
          <p:cNvPr id="14" name="Graphique 13"/>
          <p:cNvGraphicFramePr>
            <a:graphicFrameLocks/>
          </p:cNvGraphicFramePr>
          <p:nvPr>
            <p:extLst>
              <p:ext uri="{D42A27DB-BD31-4B8C-83A1-F6EECF244321}">
                <p14:modId xmlns:p14="http://schemas.microsoft.com/office/powerpoint/2010/main" val="1605396805"/>
              </p:ext>
            </p:extLst>
          </p:nvPr>
        </p:nvGraphicFramePr>
        <p:xfrm>
          <a:off x="933600" y="735780"/>
          <a:ext cx="7418536" cy="33245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1335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a:stretch>
            <a:fillRect/>
          </a:stretch>
        </p:blipFill>
        <p:spPr bwMode="auto">
          <a:xfrm>
            <a:off x="1" y="0"/>
            <a:ext cx="1331913" cy="4292600"/>
          </a:xfrm>
          <a:prstGeom prst="rect">
            <a:avLst/>
          </a:prstGeom>
          <a:noFill/>
          <a:ln w="9525">
            <a:noFill/>
            <a:miter lim="800000"/>
            <a:headEnd/>
            <a:tailEnd/>
          </a:ln>
        </p:spPr>
      </p:pic>
      <p:pic>
        <p:nvPicPr>
          <p:cNvPr id="15363" name="Picture 4"/>
          <p:cNvPicPr>
            <a:picLocks noChangeAspect="1" noChangeArrowheads="1"/>
          </p:cNvPicPr>
          <p:nvPr/>
        </p:nvPicPr>
        <p:blipFill>
          <a:blip r:embed="rId4"/>
          <a:srcRect/>
          <a:stretch>
            <a:fillRect/>
          </a:stretch>
        </p:blipFill>
        <p:spPr bwMode="auto">
          <a:xfrm>
            <a:off x="7019925" y="188913"/>
            <a:ext cx="1885950" cy="217487"/>
          </a:xfrm>
          <a:prstGeom prst="rect">
            <a:avLst/>
          </a:prstGeom>
          <a:noFill/>
          <a:ln w="9525">
            <a:noFill/>
            <a:miter lim="800000"/>
            <a:headEnd/>
            <a:tailEnd/>
          </a:ln>
        </p:spPr>
      </p:pic>
      <p:pic>
        <p:nvPicPr>
          <p:cNvPr id="15364" name="Picture 5"/>
          <p:cNvPicPr>
            <a:picLocks noChangeAspect="1" noChangeArrowheads="1"/>
          </p:cNvPicPr>
          <p:nvPr/>
        </p:nvPicPr>
        <p:blipFill>
          <a:blip r:embed="rId5"/>
          <a:srcRect/>
          <a:stretch>
            <a:fillRect/>
          </a:stretch>
        </p:blipFill>
        <p:spPr bwMode="auto">
          <a:xfrm>
            <a:off x="1" y="4292602"/>
            <a:ext cx="1331913" cy="1584325"/>
          </a:xfrm>
          <a:prstGeom prst="rect">
            <a:avLst/>
          </a:prstGeom>
          <a:noFill/>
          <a:ln w="9525">
            <a:noFill/>
            <a:miter lim="800000"/>
            <a:headEnd/>
            <a:tailEnd/>
          </a:ln>
        </p:spPr>
      </p:pic>
      <p:pic>
        <p:nvPicPr>
          <p:cNvPr id="15367" name="Picture 8"/>
          <p:cNvPicPr>
            <a:picLocks noChangeAspect="1" noChangeArrowheads="1"/>
          </p:cNvPicPr>
          <p:nvPr/>
        </p:nvPicPr>
        <p:blipFill>
          <a:blip r:embed="rId6"/>
          <a:srcRect/>
          <a:stretch>
            <a:fillRect/>
          </a:stretch>
        </p:blipFill>
        <p:spPr bwMode="auto">
          <a:xfrm>
            <a:off x="5508626" y="6237290"/>
            <a:ext cx="703263" cy="479425"/>
          </a:xfrm>
          <a:prstGeom prst="rect">
            <a:avLst/>
          </a:prstGeom>
          <a:noFill/>
          <a:ln w="9525">
            <a:noFill/>
            <a:miter lim="800000"/>
            <a:headEnd/>
            <a:tailEnd/>
          </a:ln>
        </p:spPr>
      </p:pic>
      <p:sp>
        <p:nvSpPr>
          <p:cNvPr id="15370" name="ZoneTexte 2"/>
          <p:cNvSpPr txBox="1">
            <a:spLocks noChangeArrowheads="1"/>
          </p:cNvSpPr>
          <p:nvPr/>
        </p:nvSpPr>
        <p:spPr bwMode="auto">
          <a:xfrm>
            <a:off x="2051051" y="1916832"/>
            <a:ext cx="6337374" cy="135470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a:buSzPct val="100000"/>
            </a:pPr>
            <a:endParaRPr lang="fr-FR" sz="2400" b="1" dirty="0" smtClean="0">
              <a:solidFill>
                <a:schemeClr val="tx2"/>
              </a:solidFill>
              <a:latin typeface="+mj-lt"/>
              <a:cs typeface="+mj-cs"/>
            </a:endParaRPr>
          </a:p>
          <a:p>
            <a:pPr algn="ctr">
              <a:buSzPct val="100000"/>
            </a:pPr>
            <a:r>
              <a:rPr lang="fr-FR" sz="2400" b="1" dirty="0">
                <a:solidFill>
                  <a:schemeClr val="tx2"/>
                </a:solidFill>
              </a:rPr>
              <a:t>L’évaluation de l’impact de l’IEJ en </a:t>
            </a:r>
            <a:r>
              <a:rPr lang="fr-FR" sz="2400" b="1" dirty="0" smtClean="0">
                <a:solidFill>
                  <a:schemeClr val="tx2"/>
                </a:solidFill>
              </a:rPr>
              <a:t>France</a:t>
            </a:r>
          </a:p>
        </p:txBody>
      </p:sp>
      <p:sp>
        <p:nvSpPr>
          <p:cNvPr id="15369"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2" name="Espace réservé du numéro de diapositive 1"/>
          <p:cNvSpPr>
            <a:spLocks noGrp="1"/>
          </p:cNvSpPr>
          <p:nvPr>
            <p:ph type="sldNum" sz="quarter" idx="12"/>
          </p:nvPr>
        </p:nvSpPr>
        <p:spPr/>
        <p:txBody>
          <a:bodyPr/>
          <a:lstStyle/>
          <a:p>
            <a:pPr>
              <a:defRPr/>
            </a:pPr>
            <a:fld id="{B72CD337-A34D-47A7-9351-BFFD37E7310F}" type="slidenum">
              <a:rPr lang="fr-FR"/>
              <a:pPr>
                <a:defRPr/>
              </a:pPr>
              <a:t>17</a:t>
            </a:fld>
            <a:endParaRPr lang="fr-FR"/>
          </a:p>
        </p:txBody>
      </p:sp>
      <p:sp>
        <p:nvSpPr>
          <p:cNvPr id="3" name="Rectangle 2"/>
          <p:cNvSpPr/>
          <p:nvPr/>
        </p:nvSpPr>
        <p:spPr>
          <a:xfrm>
            <a:off x="1787970" y="3757666"/>
            <a:ext cx="6863460" cy="1600438"/>
          </a:xfrm>
          <a:prstGeom prst="rect">
            <a:avLst/>
          </a:prstGeom>
        </p:spPr>
        <p:txBody>
          <a:bodyPr wrap="square">
            <a:spAutoFit/>
          </a:bodyPr>
          <a:lstStyle/>
          <a:p>
            <a:pPr marL="82550" lvl="1" algn="ctr">
              <a:buSzPct val="100000"/>
              <a:tabLst>
                <a:tab pos="82550" algn="l"/>
              </a:tabLst>
            </a:pPr>
            <a:r>
              <a:rPr lang="fr-FR" sz="2000" dirty="0" smtClean="0">
                <a:solidFill>
                  <a:schemeClr val="tx2"/>
                </a:solidFill>
                <a:cs typeface="Arial" panose="020B0604020202020204" pitchFamily="34" charset="0"/>
              </a:rPr>
              <a:t>Comité national de suivi</a:t>
            </a:r>
          </a:p>
          <a:p>
            <a:pPr marL="82550" lvl="1" algn="ctr">
              <a:buSzPct val="100000"/>
              <a:tabLst>
                <a:tab pos="82550" algn="l"/>
              </a:tabLst>
            </a:pPr>
            <a:r>
              <a:rPr lang="fr-FR" sz="2000" dirty="0" smtClean="0">
                <a:solidFill>
                  <a:schemeClr val="tx2"/>
                </a:solidFill>
                <a:cs typeface="Arial" panose="020B0604020202020204" pitchFamily="34" charset="0"/>
              </a:rPr>
              <a:t>13 juin 2019</a:t>
            </a:r>
          </a:p>
          <a:p>
            <a:pPr marL="82550" lvl="1" algn="ctr">
              <a:buSzPct val="100000"/>
              <a:tabLst>
                <a:tab pos="82550" algn="l"/>
              </a:tabLst>
            </a:pPr>
            <a:endParaRPr lang="fr-FR" dirty="0" smtClean="0">
              <a:solidFill>
                <a:schemeClr val="tx2"/>
              </a:solidFill>
              <a:cs typeface="Arial" panose="020B0604020202020204" pitchFamily="34" charset="0"/>
            </a:endParaRPr>
          </a:p>
          <a:p>
            <a:pPr marL="82550" lvl="1" algn="ctr">
              <a:buSzPct val="100000"/>
              <a:tabLst>
                <a:tab pos="82550" algn="l"/>
              </a:tabLst>
            </a:pPr>
            <a:r>
              <a:rPr lang="fr-FR" sz="1600" dirty="0" smtClean="0">
                <a:solidFill>
                  <a:schemeClr val="tx2"/>
                </a:solidFill>
                <a:cs typeface="Arial" panose="020B0604020202020204" pitchFamily="34" charset="0"/>
              </a:rPr>
              <a:t>DGEFP </a:t>
            </a:r>
            <a:r>
              <a:rPr lang="fr-FR" sz="1600" dirty="0">
                <a:solidFill>
                  <a:schemeClr val="tx2"/>
                </a:solidFill>
                <a:cs typeface="Arial" panose="020B0604020202020204" pitchFamily="34" charset="0"/>
              </a:rPr>
              <a:t>– Sous-direction Europe et </a:t>
            </a:r>
            <a:r>
              <a:rPr lang="fr-FR" sz="1600" dirty="0" smtClean="0">
                <a:solidFill>
                  <a:schemeClr val="tx2"/>
                </a:solidFill>
                <a:cs typeface="Arial" panose="020B0604020202020204" pitchFamily="34" charset="0"/>
              </a:rPr>
              <a:t>International</a:t>
            </a:r>
          </a:p>
          <a:p>
            <a:pPr marL="82550" lvl="1" algn="ctr">
              <a:lnSpc>
                <a:spcPct val="150000"/>
              </a:lnSpc>
              <a:buSzPct val="100000"/>
              <a:tabLst>
                <a:tab pos="82550" algn="l"/>
              </a:tabLst>
            </a:pPr>
            <a:r>
              <a:rPr lang="fr-FR" sz="1600" dirty="0" smtClean="0">
                <a:solidFill>
                  <a:schemeClr val="tx2"/>
                </a:solidFill>
                <a:latin typeface="+mn-lt"/>
                <a:cs typeface="Arial" panose="020B0604020202020204" pitchFamily="34" charset="0"/>
              </a:rPr>
              <a:t>Béatrice EVENO</a:t>
            </a:r>
            <a:r>
              <a:rPr lang="fr-FR" sz="1600" dirty="0">
                <a:solidFill>
                  <a:schemeClr val="tx2"/>
                </a:solidFill>
                <a:latin typeface="+mn-lt"/>
                <a:cs typeface="Arial" panose="020B0604020202020204" pitchFamily="34" charset="0"/>
              </a:rPr>
              <a:t> </a:t>
            </a:r>
            <a:r>
              <a:rPr lang="fr-FR" sz="1600" dirty="0" smtClean="0">
                <a:solidFill>
                  <a:schemeClr val="tx2"/>
                </a:solidFill>
                <a:latin typeface="+mn-lt"/>
                <a:cs typeface="Arial" panose="020B0604020202020204" pitchFamily="34" charset="0"/>
              </a:rPr>
              <a:t>et Frédéric GUILLEMINE</a:t>
            </a:r>
          </a:p>
        </p:txBody>
      </p:sp>
      <p:pic>
        <p:nvPicPr>
          <p:cNvPr id="14" name="Image 13" descr="https://paco.intranet.social.gouv.fr/servicescommuns/DICOM/outils/Documents/travail_7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0302" y="6161725"/>
            <a:ext cx="714375" cy="697865"/>
          </a:xfrm>
          <a:prstGeom prst="rect">
            <a:avLst/>
          </a:prstGeom>
          <a:noFill/>
          <a:ln>
            <a:noFill/>
          </a:ln>
        </p:spPr>
      </p:pic>
      <p:sp>
        <p:nvSpPr>
          <p:cNvPr id="4" name="ZoneTexte 3"/>
          <p:cNvSpPr txBox="1"/>
          <p:nvPr/>
        </p:nvSpPr>
        <p:spPr>
          <a:xfrm>
            <a:off x="1259633" y="5805264"/>
            <a:ext cx="8352928" cy="338554"/>
          </a:xfrm>
          <a:prstGeom prst="rect">
            <a:avLst/>
          </a:prstGeom>
          <a:noFill/>
        </p:spPr>
        <p:txBody>
          <a:bodyPr wrap="square" rtlCol="0">
            <a:spAutoFit/>
          </a:bodyPr>
          <a:lstStyle/>
          <a:p>
            <a:r>
              <a:rPr lang="fr-FR" sz="1600" i="1" dirty="0" smtClean="0">
                <a:solidFill>
                  <a:schemeClr val="bg1"/>
                </a:solidFill>
              </a:rPr>
              <a:t>Référence : Evaluation de l’impact de l’IEJ en France, Janvier 2019</a:t>
            </a:r>
            <a:endParaRPr lang="fr-FR" sz="1600" i="1" dirty="0">
              <a:solidFill>
                <a:schemeClr val="bg1"/>
              </a:solidFill>
            </a:endParaRPr>
          </a:p>
        </p:txBody>
      </p:sp>
      <p:pic>
        <p:nvPicPr>
          <p:cNvPr id="15" name="picture"/>
          <p:cNvPicPr/>
          <p:nvPr/>
        </p:nvPicPr>
        <p:blipFill>
          <a:blip r:embed="rId8" cstate="print">
            <a:extLst>
              <a:ext uri="{28A0092B-C50C-407E-A947-70E740481C1C}">
                <a14:useLocalDpi xmlns:a14="http://schemas.microsoft.com/office/drawing/2010/main" val="0"/>
              </a:ext>
            </a:extLst>
          </a:blip>
          <a:stretch>
            <a:fillRect/>
          </a:stretch>
        </p:blipFill>
        <p:spPr>
          <a:xfrm>
            <a:off x="7308920" y="4149082"/>
            <a:ext cx="1439545" cy="1439545"/>
          </a:xfrm>
          <a:prstGeom prst="rect">
            <a:avLst/>
          </a:prstGeom>
        </p:spPr>
      </p:pic>
    </p:spTree>
    <p:extLst>
      <p:ext uri="{BB962C8B-B14F-4D97-AF65-F5344CB8AC3E}">
        <p14:creationId xmlns:p14="http://schemas.microsoft.com/office/powerpoint/2010/main" val="2000490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384713" y="359840"/>
            <a:ext cx="7705973" cy="437818"/>
          </a:xfrm>
          <a:prstGeom prst="rect">
            <a:avLst/>
          </a:prstGeom>
          <a:noFill/>
          <a:ln w="9525">
            <a:noFill/>
            <a:miter lim="800000"/>
            <a:headEnd/>
            <a:tailEnd/>
          </a:ln>
        </p:spPr>
        <p:txBody>
          <a:bodyPr anchor="ctr" anchorCtr="0"/>
          <a:lstStyle/>
          <a:p>
            <a:pPr>
              <a:buSzPct val="100000"/>
            </a:pPr>
            <a:r>
              <a:rPr lang="fr-FR" sz="2000" dirty="0" smtClean="0">
                <a:solidFill>
                  <a:schemeClr val="bg1"/>
                </a:solidFill>
              </a:rPr>
              <a:t>Les conclusions de l’évaluation de l’IEJ en 7 points</a:t>
            </a:r>
            <a:endParaRPr lang="fr-FR" sz="2000" dirty="0">
              <a:solidFill>
                <a:schemeClr val="bg1"/>
              </a:solidFill>
            </a:endParaRPr>
          </a:p>
        </p:txBody>
      </p:sp>
      <p:pic>
        <p:nvPicPr>
          <p:cNvPr id="19463" name="Picture 8"/>
          <p:cNvPicPr>
            <a:picLocks noChangeAspect="1" noChangeArrowheads="1"/>
          </p:cNvPicPr>
          <p:nvPr/>
        </p:nvPicPr>
        <p:blipFill>
          <a:blip r:embed="rId3"/>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3" name="ZoneTexte 2"/>
          <p:cNvSpPr txBox="1"/>
          <p:nvPr/>
        </p:nvSpPr>
        <p:spPr>
          <a:xfrm>
            <a:off x="395537" y="844219"/>
            <a:ext cx="8928991" cy="496550"/>
          </a:xfrm>
          <a:prstGeom prst="rect">
            <a:avLst/>
          </a:prstGeom>
          <a:noFill/>
        </p:spPr>
        <p:txBody>
          <a:bodyPr/>
          <a:lstStyle/>
          <a:p>
            <a:pPr marL="65088" lvl="1">
              <a:lnSpc>
                <a:spcPct val="90000"/>
              </a:lnSpc>
              <a:spcBef>
                <a:spcPts val="400"/>
              </a:spcBef>
              <a:buClr>
                <a:srgbClr val="215968"/>
              </a:buClr>
            </a:pPr>
            <a:endParaRPr lang="fr-FR" dirty="0" smtClean="0">
              <a:solidFill>
                <a:schemeClr val="tx2"/>
              </a:solidFill>
              <a:latin typeface="Arial" charset="0"/>
            </a:endParaRPr>
          </a:p>
          <a:p>
            <a:pPr marL="65088" lvl="1">
              <a:lnSpc>
                <a:spcPct val="90000"/>
              </a:lnSpc>
              <a:spcBef>
                <a:spcPts val="400"/>
              </a:spcBef>
              <a:buClr>
                <a:srgbClr val="215968"/>
              </a:buClr>
            </a:pPr>
            <a:endParaRPr lang="fr-FR" sz="1600" dirty="0" smtClean="0">
              <a:solidFill>
                <a:schemeClr val="tx2"/>
              </a:solidFill>
              <a:latin typeface="Arial" charset="0"/>
            </a:endParaRPr>
          </a:p>
          <a:p>
            <a:pPr marL="65088" lvl="1">
              <a:lnSpc>
                <a:spcPct val="90000"/>
              </a:lnSpc>
              <a:spcBef>
                <a:spcPts val="400"/>
              </a:spcBef>
              <a:buClr>
                <a:srgbClr val="215968"/>
              </a:buClr>
            </a:pPr>
            <a:r>
              <a:rPr lang="fr-FR" sz="1600" dirty="0">
                <a:solidFill>
                  <a:schemeClr val="tx2"/>
                </a:solidFill>
                <a:latin typeface="Arial" charset="0"/>
              </a:rPr>
              <a:t> </a:t>
            </a:r>
            <a:endParaRPr lang="fr-FR" dirty="0" smtClean="0">
              <a:solidFill>
                <a:schemeClr val="tx2"/>
              </a:solidFill>
              <a:latin typeface="Arial" charset="0"/>
            </a:endParaRP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18</a:t>
            </a:fld>
            <a:endParaRPr lang="fr-F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endParaRPr lang="fr-FR" sz="1400" b="1" i="1" dirty="0">
              <a:solidFill>
                <a:schemeClr val="bg1"/>
              </a:solidFill>
              <a:latin typeface="Arial Narrow" panose="020B0606020202030204" pitchFamily="34" charset="0"/>
            </a:endParaRPr>
          </a:p>
        </p:txBody>
      </p:sp>
      <p:pic>
        <p:nvPicPr>
          <p:cNvPr id="14" name="Image 13"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pSp>
        <p:nvGrpSpPr>
          <p:cNvPr id="7" name="Groupe 6"/>
          <p:cNvGrpSpPr/>
          <p:nvPr/>
        </p:nvGrpSpPr>
        <p:grpSpPr>
          <a:xfrm>
            <a:off x="-5412224" y="-651907"/>
            <a:ext cx="14332257" cy="6617007"/>
            <a:chOff x="-5325625" y="-6619"/>
            <a:chExt cx="14332257" cy="6617007"/>
          </a:xfrm>
        </p:grpSpPr>
        <p:sp>
          <p:nvSpPr>
            <p:cNvPr id="8" name="Arc plein 7"/>
            <p:cNvSpPr/>
            <p:nvPr/>
          </p:nvSpPr>
          <p:spPr>
            <a:xfrm>
              <a:off x="-5325625" y="-6619"/>
              <a:ext cx="6617007" cy="6617007"/>
            </a:xfrm>
            <a:prstGeom prst="blockArc">
              <a:avLst>
                <a:gd name="adj1" fmla="val 18900000"/>
                <a:gd name="adj2" fmla="val 2700000"/>
                <a:gd name="adj3" fmla="val 32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orme libre 8"/>
            <p:cNvSpPr/>
            <p:nvPr/>
          </p:nvSpPr>
          <p:spPr>
            <a:xfrm>
              <a:off x="1256041" y="1409081"/>
              <a:ext cx="7750591" cy="1248562"/>
            </a:xfrm>
            <a:custGeom>
              <a:avLst/>
              <a:gdLst>
                <a:gd name="connsiteX0" fmla="*/ 0 w 7753295"/>
                <a:gd name="connsiteY0" fmla="*/ 0 h 1187210"/>
                <a:gd name="connsiteX1" fmla="*/ 7753295 w 7753295"/>
                <a:gd name="connsiteY1" fmla="*/ 0 h 1187210"/>
                <a:gd name="connsiteX2" fmla="*/ 7753295 w 7753295"/>
                <a:gd name="connsiteY2" fmla="*/ 1187210 h 1187210"/>
                <a:gd name="connsiteX3" fmla="*/ 0 w 7753295"/>
                <a:gd name="connsiteY3" fmla="*/ 1187210 h 1187210"/>
                <a:gd name="connsiteX4" fmla="*/ 0 w 7753295"/>
                <a:gd name="connsiteY4" fmla="*/ 0 h 118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295" h="1187210">
                  <a:moveTo>
                    <a:pt x="0" y="0"/>
                  </a:moveTo>
                  <a:lnTo>
                    <a:pt x="7753295" y="0"/>
                  </a:lnTo>
                  <a:lnTo>
                    <a:pt x="7753295" y="1187210"/>
                  </a:lnTo>
                  <a:lnTo>
                    <a:pt x="0" y="118721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80309" tIns="50800" rIns="50800" bIns="50800" numCol="1" spcCol="1270" anchor="t" anchorCtr="0">
              <a:noAutofit/>
            </a:bodyPr>
            <a:lstStyle/>
            <a:p>
              <a:pPr lvl="0" algn="l" defTabSz="8890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Des résultats quantitatifs appréciables</a:t>
              </a:r>
            </a:p>
            <a:p>
              <a:pPr marL="285750" lvl="1" indent="-285750" defTabSz="889000">
                <a:lnSpc>
                  <a:spcPct val="90000"/>
                </a:lnSpc>
                <a:spcAft>
                  <a:spcPct val="35000"/>
                </a:spcAft>
                <a:buFont typeface="Arial" panose="020B0604020202020204" pitchFamily="34" charset="0"/>
                <a:buChar char="•"/>
              </a:pPr>
              <a:r>
                <a:rPr lang="fr-FR" sz="1200" dirty="0">
                  <a:latin typeface="Arial" panose="020B0604020202020204" pitchFamily="34" charset="0"/>
                  <a:cs typeface="Arial" panose="020B0604020202020204" pitchFamily="34" charset="0"/>
                </a:rPr>
                <a:t>Atteinte de la cible cumulée de 365 000 participants</a:t>
              </a:r>
            </a:p>
            <a:p>
              <a:pPr marL="285750" lvl="1" indent="-285750" defTabSz="889000">
                <a:lnSpc>
                  <a:spcPct val="90000"/>
                </a:lnSpc>
                <a:spcAft>
                  <a:spcPct val="35000"/>
                </a:spcAft>
                <a:buFont typeface="Arial" panose="020B0604020202020204" pitchFamily="34" charset="0"/>
                <a:buChar char="•"/>
              </a:pPr>
              <a:r>
                <a:rPr lang="fr-FR" sz="1200" dirty="0" smtClean="0">
                  <a:latin typeface="Arial" panose="020B0604020202020204" pitchFamily="34" charset="0"/>
                  <a:cs typeface="Arial" panose="020B0604020202020204" pitchFamily="34" charset="0"/>
                </a:rPr>
                <a:t>Plus </a:t>
              </a:r>
              <a:r>
                <a:rPr lang="fr-FR" sz="1200" dirty="0">
                  <a:latin typeface="Arial" panose="020B0604020202020204" pitchFamily="34" charset="0"/>
                  <a:cs typeface="Arial" panose="020B0604020202020204" pitchFamily="34" charset="0"/>
                </a:rPr>
                <a:t>de 500 000 participants tous PO confondus aujourd’hui</a:t>
              </a:r>
            </a:p>
            <a:p>
              <a:pPr marL="285750" lvl="1" indent="-285750" defTabSz="889000">
                <a:lnSpc>
                  <a:spcPct val="90000"/>
                </a:lnSpc>
                <a:spcAft>
                  <a:spcPct val="35000"/>
                </a:spcAft>
                <a:buFont typeface="Arial" panose="020B0604020202020204" pitchFamily="34" charset="0"/>
                <a:buChar char="•"/>
              </a:pPr>
              <a:r>
                <a:rPr lang="fr-FR" sz="1600" dirty="0"/>
                <a:t>1 </a:t>
              </a:r>
              <a:r>
                <a:rPr lang="fr-FR" sz="1600" dirty="0" smtClean="0"/>
                <a:t>jeune NEET  </a:t>
              </a:r>
              <a:r>
                <a:rPr lang="fr-FR" sz="1600" dirty="0"/>
                <a:t>sur 5 a bénéficié d’une opération </a:t>
              </a:r>
              <a:r>
                <a:rPr lang="fr-FR" sz="1600" dirty="0" smtClean="0"/>
                <a:t>IEJ dans les </a:t>
              </a:r>
              <a:r>
                <a:rPr lang="fr-FR" sz="1600" dirty="0"/>
                <a:t>territoires éligibles</a:t>
              </a:r>
            </a:p>
          </p:txBody>
        </p:sp>
        <p:sp>
          <p:nvSpPr>
            <p:cNvPr id="10" name="Ellipse 9"/>
            <p:cNvSpPr/>
            <p:nvPr/>
          </p:nvSpPr>
          <p:spPr>
            <a:xfrm>
              <a:off x="376561" y="1425735"/>
              <a:ext cx="1045443" cy="1072613"/>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pPr algn="ctr"/>
              <a:r>
                <a:rPr lang="fr-FR" dirty="0" smtClean="0"/>
                <a:t>1</a:t>
              </a:r>
              <a:endParaRPr lang="fr-FR" dirty="0"/>
            </a:p>
          </p:txBody>
        </p:sp>
        <p:sp>
          <p:nvSpPr>
            <p:cNvPr id="11" name="Forme libre 10"/>
            <p:cNvSpPr/>
            <p:nvPr/>
          </p:nvSpPr>
          <p:spPr>
            <a:xfrm>
              <a:off x="1319137" y="2620146"/>
              <a:ext cx="7587935" cy="1166110"/>
            </a:xfrm>
            <a:custGeom>
              <a:avLst/>
              <a:gdLst>
                <a:gd name="connsiteX0" fmla="*/ 0 w 7628630"/>
                <a:gd name="connsiteY0" fmla="*/ 0 h 1694393"/>
                <a:gd name="connsiteX1" fmla="*/ 7628630 w 7628630"/>
                <a:gd name="connsiteY1" fmla="*/ 0 h 1694393"/>
                <a:gd name="connsiteX2" fmla="*/ 7628630 w 7628630"/>
                <a:gd name="connsiteY2" fmla="*/ 1694393 h 1694393"/>
                <a:gd name="connsiteX3" fmla="*/ 0 w 7628630"/>
                <a:gd name="connsiteY3" fmla="*/ 1694393 h 1694393"/>
                <a:gd name="connsiteX4" fmla="*/ 0 w 7628630"/>
                <a:gd name="connsiteY4" fmla="*/ 0 h 169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630" h="1694393">
                  <a:moveTo>
                    <a:pt x="0" y="0"/>
                  </a:moveTo>
                  <a:lnTo>
                    <a:pt x="7628630" y="0"/>
                  </a:lnTo>
                  <a:lnTo>
                    <a:pt x="7628630" y="1694393"/>
                  </a:lnTo>
                  <a:lnTo>
                    <a:pt x="0" y="1694393"/>
                  </a:lnTo>
                  <a:lnTo>
                    <a:pt x="0" y="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780309" tIns="50800" rIns="50800" bIns="50800" numCol="1" spcCol="1270" anchor="t" anchorCtr="0">
              <a:noAutofit/>
            </a:bodyPr>
            <a:lstStyle/>
            <a:p>
              <a:pPr lvl="0" defTabSz="889000">
                <a:lnSpc>
                  <a:spcPct val="90000"/>
                </a:lnSpc>
                <a:spcAft>
                  <a:spcPct val="35000"/>
                </a:spcAft>
              </a:pPr>
              <a:r>
                <a:rPr lang="fr-FR" sz="1600" kern="1200" dirty="0" smtClean="0">
                  <a:latin typeface="Arial" panose="020B0604020202020204" pitchFamily="34" charset="0"/>
                  <a:cs typeface="Arial" panose="020B0604020202020204" pitchFamily="34" charset="0"/>
                </a:rPr>
                <a:t>L’IEJ a permis d’atteindre des jeunes « invisibles » mais </a:t>
              </a:r>
              <a:r>
                <a:rPr lang="fr-FR" sz="1600" dirty="0">
                  <a:latin typeface="Arial" panose="020B0604020202020204" pitchFamily="34" charset="0"/>
                  <a:cs typeface="Arial" panose="020B0604020202020204" pitchFamily="34" charset="0"/>
                </a:rPr>
                <a:t> trop </a:t>
              </a:r>
              <a:r>
                <a:rPr lang="fr-FR" sz="1600" dirty="0" smtClean="0">
                  <a:latin typeface="Arial" panose="020B0604020202020204" pitchFamily="34" charset="0"/>
                  <a:cs typeface="Arial" panose="020B0604020202020204" pitchFamily="34" charset="0"/>
                </a:rPr>
                <a:t>peu au-delà de la cible traditionnelle des politiques publiques</a:t>
              </a:r>
            </a:p>
            <a:p>
              <a:pPr marL="171450" lvl="0" indent="-171450" defTabSz="889000">
                <a:lnSpc>
                  <a:spcPct val="90000"/>
                </a:lnSpc>
                <a:spcAft>
                  <a:spcPct val="35000"/>
                </a:spcAft>
                <a:buFont typeface="Arial" panose="020B0604020202020204" pitchFamily="34" charset="0"/>
                <a:buChar char="•"/>
              </a:pPr>
              <a:r>
                <a:rPr lang="fr-FR" sz="1200" dirty="0" smtClean="0">
                  <a:latin typeface="Arial" panose="020B0604020202020204" pitchFamily="34" charset="0"/>
                  <a:cs typeface="Arial" panose="020B0604020202020204" pitchFamily="34" charset="0"/>
                </a:rPr>
                <a:t>40</a:t>
              </a:r>
              <a:r>
                <a:rPr lang="fr-FR" sz="1200" dirty="0">
                  <a:latin typeface="Arial" panose="020B0604020202020204" pitchFamily="34" charset="0"/>
                  <a:cs typeface="Arial" panose="020B0604020202020204" pitchFamily="34" charset="0"/>
                </a:rPr>
                <a:t>% à 60% des jeunes de 18-21 ans, </a:t>
              </a:r>
              <a:r>
                <a:rPr lang="fr-FR" sz="1200" dirty="0" smtClean="0">
                  <a:latin typeface="Arial" panose="020B0604020202020204" pitchFamily="34" charset="0"/>
                  <a:cs typeface="Arial" panose="020B0604020202020204" pitchFamily="34" charset="0"/>
                </a:rPr>
                <a:t>chômeurs, de </a:t>
              </a:r>
              <a:r>
                <a:rPr lang="fr-FR" sz="1200" dirty="0">
                  <a:latin typeface="Arial" panose="020B0604020202020204" pitchFamily="34" charset="0"/>
                  <a:cs typeface="Arial" panose="020B0604020202020204" pitchFamily="34" charset="0"/>
                </a:rPr>
                <a:t>niveau </a:t>
              </a:r>
              <a:r>
                <a:rPr lang="fr-FR" sz="1200" dirty="0" smtClean="0">
                  <a:latin typeface="Arial" panose="020B0604020202020204" pitchFamily="34" charset="0"/>
                  <a:cs typeface="Arial" panose="020B0604020202020204" pitchFamily="34" charset="0"/>
                </a:rPr>
                <a:t>scolaire Cite1-4</a:t>
              </a:r>
            </a:p>
            <a:p>
              <a:pPr marL="171450" lvl="1" indent="-171450" defTabSz="889000">
                <a:lnSpc>
                  <a:spcPct val="90000"/>
                </a:lnSpc>
                <a:spcAft>
                  <a:spcPct val="35000"/>
                </a:spcAft>
                <a:buFont typeface="Arial" panose="020B0604020202020204" pitchFamily="34" charset="0"/>
                <a:buChar char="•"/>
              </a:pPr>
              <a:r>
                <a:rPr lang="fr-FR" sz="1400" dirty="0">
                  <a:solidFill>
                    <a:schemeClr val="bg1"/>
                  </a:solidFill>
                  <a:ea typeface="MS PGothic" pitchFamily="34" charset="-128"/>
                  <a:cs typeface="Arial" charset="0"/>
                </a:rPr>
                <a:t>30</a:t>
              </a:r>
              <a:r>
                <a:rPr lang="fr-FR" sz="1200" dirty="0">
                  <a:solidFill>
                    <a:schemeClr val="bg1"/>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des participants relevant du PON sont issus des QPV et zones de redynamisation </a:t>
              </a:r>
              <a:r>
                <a:rPr lang="fr-FR" sz="1200" dirty="0" smtClean="0">
                  <a:latin typeface="Arial" panose="020B0604020202020204" pitchFamily="34" charset="0"/>
                  <a:cs typeface="Arial" panose="020B0604020202020204" pitchFamily="34" charset="0"/>
                </a:rPr>
                <a:t>rurale</a:t>
              </a:r>
            </a:p>
            <a:p>
              <a:pPr marL="171450" lvl="1" indent="-171450" defTabSz="889000">
                <a:lnSpc>
                  <a:spcPct val="90000"/>
                </a:lnSpc>
                <a:spcAft>
                  <a:spcPct val="35000"/>
                </a:spcAft>
                <a:buFont typeface="Arial" panose="020B0604020202020204" pitchFamily="34" charset="0"/>
                <a:buChar char="•"/>
              </a:pPr>
              <a:endParaRPr lang="fr-FR" sz="1200" dirty="0">
                <a:solidFill>
                  <a:schemeClr val="bg1"/>
                </a:solidFill>
                <a:latin typeface="Arial" panose="020B0604020202020204" pitchFamily="34" charset="0"/>
                <a:cs typeface="Arial" panose="020B0604020202020204" pitchFamily="34" charset="0"/>
              </a:endParaRPr>
            </a:p>
          </p:txBody>
        </p:sp>
        <p:sp>
          <p:nvSpPr>
            <p:cNvPr id="13" name="Ellipse 12"/>
            <p:cNvSpPr/>
            <p:nvPr/>
          </p:nvSpPr>
          <p:spPr>
            <a:xfrm>
              <a:off x="499753" y="2620146"/>
              <a:ext cx="1045442" cy="1057854"/>
            </a:xfrm>
            <a:prstGeom prst="ellipse">
              <a:avLst/>
            </a:prstGeom>
          </p:spPr>
          <p:style>
            <a:lnRef idx="2">
              <a:schemeClr val="accent4">
                <a:hueOff val="-2232385"/>
                <a:satOff val="13449"/>
                <a:lumOff val="107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pPr algn="ctr"/>
              <a:endParaRPr lang="fr-FR" dirty="0" smtClean="0"/>
            </a:p>
            <a:p>
              <a:pPr algn="ctr"/>
              <a:r>
                <a:rPr lang="fr-FR" dirty="0" smtClean="0"/>
                <a:t>2</a:t>
              </a:r>
            </a:p>
            <a:p>
              <a:pPr algn="ctr"/>
              <a:endParaRPr lang="fr-FR" dirty="0"/>
            </a:p>
          </p:txBody>
        </p:sp>
        <p:sp>
          <p:nvSpPr>
            <p:cNvPr id="15" name="Forme libre 14"/>
            <p:cNvSpPr/>
            <p:nvPr/>
          </p:nvSpPr>
          <p:spPr>
            <a:xfrm>
              <a:off x="1022474" y="3786256"/>
              <a:ext cx="7524558" cy="1454072"/>
            </a:xfrm>
            <a:custGeom>
              <a:avLst/>
              <a:gdLst>
                <a:gd name="connsiteX0" fmla="*/ 0 w 8227978"/>
                <a:gd name="connsiteY0" fmla="*/ 0 h 966777"/>
                <a:gd name="connsiteX1" fmla="*/ 8227978 w 8227978"/>
                <a:gd name="connsiteY1" fmla="*/ 0 h 966777"/>
                <a:gd name="connsiteX2" fmla="*/ 8227978 w 8227978"/>
                <a:gd name="connsiteY2" fmla="*/ 966777 h 966777"/>
                <a:gd name="connsiteX3" fmla="*/ 0 w 8227978"/>
                <a:gd name="connsiteY3" fmla="*/ 966777 h 966777"/>
                <a:gd name="connsiteX4" fmla="*/ 0 w 8227978"/>
                <a:gd name="connsiteY4" fmla="*/ 0 h 96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978" h="966777">
                  <a:moveTo>
                    <a:pt x="0" y="0"/>
                  </a:moveTo>
                  <a:lnTo>
                    <a:pt x="8227978" y="0"/>
                  </a:lnTo>
                  <a:lnTo>
                    <a:pt x="8227978" y="966777"/>
                  </a:lnTo>
                  <a:lnTo>
                    <a:pt x="0" y="966777"/>
                  </a:lnTo>
                  <a:lnTo>
                    <a:pt x="0" y="0"/>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780309" tIns="50800" rIns="50800" bIns="50800" numCol="1" spcCol="1270" anchor="ctr" anchorCtr="0">
              <a:noAutofit/>
            </a:bodyPr>
            <a:lstStyle/>
            <a:p>
              <a:pPr>
                <a:buSzPct val="100000"/>
              </a:pPr>
              <a:endParaRPr lang="fr-FR" sz="1200" dirty="0">
                <a:latin typeface="Arial" panose="020B0604020202020204" pitchFamily="34" charset="0"/>
                <a:cs typeface="Arial" panose="020B0604020202020204" pitchFamily="34" charset="0"/>
              </a:endParaRPr>
            </a:p>
            <a:p>
              <a:pPr>
                <a:buSzPct val="100000"/>
              </a:pPr>
              <a:r>
                <a:rPr lang="fr-FR" sz="1600" dirty="0" smtClean="0">
                  <a:solidFill>
                    <a:schemeClr val="bg1"/>
                  </a:solidFill>
                  <a:latin typeface="Arial" panose="020B0604020202020204" pitchFamily="34" charset="0"/>
                  <a:cs typeface="Arial" panose="020B0604020202020204" pitchFamily="34" charset="0"/>
                </a:rPr>
                <a:t>Un </a:t>
              </a:r>
              <a:r>
                <a:rPr lang="fr-FR" sz="1600" dirty="0">
                  <a:solidFill>
                    <a:schemeClr val="bg1"/>
                  </a:solidFill>
                  <a:latin typeface="Arial" panose="020B0604020202020204" pitchFamily="34" charset="0"/>
                  <a:cs typeface="Arial" panose="020B0604020202020204" pitchFamily="34" charset="0"/>
                </a:rPr>
                <a:t>effet transformatif limité sur les politiques </a:t>
              </a:r>
              <a:r>
                <a:rPr lang="fr-FR" sz="1600" dirty="0" smtClean="0">
                  <a:solidFill>
                    <a:schemeClr val="bg1"/>
                  </a:solidFill>
                  <a:latin typeface="Arial" panose="020B0604020202020204" pitchFamily="34" charset="0"/>
                  <a:cs typeface="Arial" panose="020B0604020202020204" pitchFamily="34" charset="0"/>
                </a:rPr>
                <a:t>conduites</a:t>
              </a:r>
            </a:p>
            <a:p>
              <a:pPr lvl="0" algn="l" defTabSz="889000">
                <a:lnSpc>
                  <a:spcPct val="90000"/>
                </a:lnSpc>
                <a:spcBef>
                  <a:spcPct val="0"/>
                </a:spcBef>
                <a:spcAft>
                  <a:spcPct val="35000"/>
                </a:spcAft>
              </a:pPr>
              <a:r>
                <a:rPr lang="fr-FR" sz="1200" kern="1200" dirty="0" smtClean="0">
                  <a:latin typeface="Arial" panose="020B0604020202020204" pitchFamily="34" charset="0"/>
                  <a:cs typeface="Arial" panose="020B0604020202020204" pitchFamily="34" charset="0"/>
                </a:rPr>
                <a:t>4 approches identifiées :   </a:t>
              </a:r>
              <a:r>
                <a:rPr lang="fr-FR" sz="1400" kern="1200" dirty="0" smtClean="0">
                  <a:latin typeface="Arial" panose="020B0604020202020204" pitchFamily="34" charset="0"/>
                  <a:cs typeface="Arial" panose="020B0604020202020204" pitchFamily="34" charset="0"/>
                </a:rPr>
                <a:t>5% absorption</a:t>
              </a:r>
            </a:p>
            <a:p>
              <a:pPr lvl="0" algn="l" defTabSz="889000">
                <a:lnSpc>
                  <a:spcPct val="90000"/>
                </a:lnSpc>
                <a:spcBef>
                  <a:spcPct val="0"/>
                </a:spcBef>
                <a:spcAft>
                  <a:spcPct val="35000"/>
                </a:spcAft>
              </a:pP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55% </a:t>
              </a:r>
              <a:r>
                <a:rPr lang="fr-FR" sz="1400" kern="1200" dirty="0" smtClean="0">
                  <a:latin typeface="Arial" panose="020B0604020202020204" pitchFamily="34" charset="0"/>
                  <a:cs typeface="Arial" panose="020B0604020202020204" pitchFamily="34" charset="0"/>
                </a:rPr>
                <a:t>abondement</a:t>
              </a:r>
              <a:endParaRPr lang="fr-FR" sz="14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fr-FR" sz="1400" dirty="0" smtClean="0">
                  <a:latin typeface="Arial" panose="020B0604020202020204" pitchFamily="34" charset="0"/>
                  <a:cs typeface="Arial" panose="020B0604020202020204" pitchFamily="34" charset="0"/>
                </a:rPr>
                <a:t>		25% </a:t>
              </a:r>
              <a:r>
                <a:rPr lang="fr-FR" sz="1400" kern="1200" dirty="0" smtClean="0">
                  <a:latin typeface="Arial" panose="020B0604020202020204" pitchFamily="34" charset="0"/>
                  <a:cs typeface="Arial" panose="020B0604020202020204" pitchFamily="34" charset="0"/>
                </a:rPr>
                <a:t>renforcement </a:t>
              </a:r>
            </a:p>
            <a:p>
              <a:pPr lvl="0" algn="l" defTabSz="889000">
                <a:lnSpc>
                  <a:spcPct val="90000"/>
                </a:lnSpc>
                <a:spcBef>
                  <a:spcPct val="0"/>
                </a:spcBef>
                <a:spcAft>
                  <a:spcPct val="35000"/>
                </a:spcAft>
              </a:pPr>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1</a:t>
              </a:r>
              <a:r>
                <a:rPr lang="fr-FR" sz="1400" kern="1200" dirty="0" smtClean="0">
                  <a:latin typeface="Arial" panose="020B0604020202020204" pitchFamily="34" charset="0"/>
                  <a:cs typeface="Arial" panose="020B0604020202020204" pitchFamily="34" charset="0"/>
                </a:rPr>
                <a:t>5% transformation</a:t>
              </a:r>
            </a:p>
            <a:p>
              <a:pPr lvl="0" algn="l" defTabSz="889000">
                <a:lnSpc>
                  <a:spcPct val="90000"/>
                </a:lnSpc>
                <a:spcBef>
                  <a:spcPct val="0"/>
                </a:spcBef>
                <a:spcAft>
                  <a:spcPct val="35000"/>
                </a:spcAft>
              </a:pPr>
              <a:endParaRPr lang="fr-FR" sz="1400" kern="1200" dirty="0" smtClean="0">
                <a:latin typeface="Arial" panose="020B0604020202020204" pitchFamily="34" charset="0"/>
                <a:cs typeface="Arial" panose="020B0604020202020204" pitchFamily="34" charset="0"/>
              </a:endParaRPr>
            </a:p>
          </p:txBody>
        </p:sp>
        <p:sp>
          <p:nvSpPr>
            <p:cNvPr id="16" name="Ellipse 15"/>
            <p:cNvSpPr/>
            <p:nvPr/>
          </p:nvSpPr>
          <p:spPr>
            <a:xfrm>
              <a:off x="200735" y="3833491"/>
              <a:ext cx="1118403" cy="1077311"/>
            </a:xfrm>
            <a:prstGeom prst="ellipse">
              <a:avLst/>
            </a:prstGeom>
          </p:spPr>
          <p:style>
            <a:lnRef idx="2">
              <a:schemeClr val="accent4">
                <a:hueOff val="-4464770"/>
                <a:satOff val="26899"/>
                <a:lumOff val="215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pPr algn="ctr"/>
              <a:r>
                <a:rPr lang="fr-FR" dirty="0" smtClean="0"/>
                <a:t>3</a:t>
              </a:r>
            </a:p>
          </p:txBody>
        </p:sp>
      </p:grpSp>
      <p:sp>
        <p:nvSpPr>
          <p:cNvPr id="23" name="Forme libre 22"/>
          <p:cNvSpPr/>
          <p:nvPr/>
        </p:nvSpPr>
        <p:spPr>
          <a:xfrm>
            <a:off x="688054" y="4595040"/>
            <a:ext cx="8610322" cy="1245818"/>
          </a:xfrm>
          <a:custGeom>
            <a:avLst/>
            <a:gdLst>
              <a:gd name="connsiteX0" fmla="*/ 0 w 8115315"/>
              <a:gd name="connsiteY0" fmla="*/ 0 h 1248229"/>
              <a:gd name="connsiteX1" fmla="*/ 8115315 w 8115315"/>
              <a:gd name="connsiteY1" fmla="*/ 0 h 1248229"/>
              <a:gd name="connsiteX2" fmla="*/ 8115315 w 8115315"/>
              <a:gd name="connsiteY2" fmla="*/ 1248229 h 1248229"/>
              <a:gd name="connsiteX3" fmla="*/ 0 w 8115315"/>
              <a:gd name="connsiteY3" fmla="*/ 1248229 h 1248229"/>
              <a:gd name="connsiteX4" fmla="*/ 0 w 8115315"/>
              <a:gd name="connsiteY4" fmla="*/ 0 h 124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5315" h="1248229">
                <a:moveTo>
                  <a:pt x="0" y="0"/>
                </a:moveTo>
                <a:lnTo>
                  <a:pt x="8115315" y="0"/>
                </a:lnTo>
                <a:lnTo>
                  <a:pt x="8115315" y="1248229"/>
                </a:lnTo>
                <a:lnTo>
                  <a:pt x="0" y="124822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80309" tIns="50800" rIns="50800" bIns="50800" numCol="1" spcCol="1270" anchor="t" anchorCtr="0">
            <a:noAutofit/>
          </a:bodyPr>
          <a:lstStyle/>
          <a:p>
            <a:pPr lvl="0" algn="l" defTabSz="889000">
              <a:lnSpc>
                <a:spcPct val="90000"/>
              </a:lnSpc>
              <a:spcBef>
                <a:spcPct val="0"/>
              </a:spcBef>
              <a:spcAft>
                <a:spcPct val="35000"/>
              </a:spcAft>
            </a:pPr>
            <a:r>
              <a:rPr lang="fr-FR" sz="1600" b="1" kern="1200" dirty="0" smtClean="0">
                <a:latin typeface="Arial" panose="020B0604020202020204" pitchFamily="34" charset="0"/>
                <a:cs typeface="Arial" panose="020B0604020202020204" pitchFamily="34" charset="0"/>
              </a:rPr>
              <a:t>Un financement prioritaire d’actions existantes </a:t>
            </a:r>
          </a:p>
          <a:p>
            <a:pPr lvl="0" algn="l" defTabSz="889000">
              <a:lnSpc>
                <a:spcPct val="90000"/>
              </a:lnSpc>
              <a:spcBef>
                <a:spcPct val="0"/>
              </a:spcBef>
              <a:spcAft>
                <a:spcPct val="35000"/>
              </a:spcAft>
            </a:pPr>
            <a:r>
              <a:rPr lang="fr-FR" sz="1600" b="1" kern="1200" dirty="0" smtClean="0">
                <a:latin typeface="Arial" panose="020B0604020202020204" pitchFamily="34" charset="0"/>
                <a:cs typeface="Arial" panose="020B0604020202020204" pitchFamily="34" charset="0"/>
              </a:rPr>
              <a:t>mais quelques actions innovantes (20%) </a:t>
            </a:r>
          </a:p>
          <a:p>
            <a:pPr lvl="0" algn="l" defTabSz="889000">
              <a:lnSpc>
                <a:spcPct val="90000"/>
              </a:lnSpc>
              <a:spcBef>
                <a:spcPct val="0"/>
              </a:spcBef>
              <a:spcAft>
                <a:spcPct val="35000"/>
              </a:spcAft>
            </a:pPr>
            <a:r>
              <a:rPr lang="fr-FR" sz="1200" dirty="0" smtClean="0">
                <a:latin typeface="Arial" panose="020B0604020202020204" pitchFamily="34" charset="0"/>
                <a:cs typeface="Arial" panose="020B0604020202020204" pitchFamily="34" charset="0"/>
              </a:rPr>
              <a:t>Un </a:t>
            </a:r>
            <a:r>
              <a:rPr lang="fr-FR" sz="1200" dirty="0">
                <a:latin typeface="Arial" panose="020B0604020202020204" pitchFamily="34" charset="0"/>
                <a:cs typeface="Arial" panose="020B0604020202020204" pitchFamily="34" charset="0"/>
              </a:rPr>
              <a:t>taux </a:t>
            </a:r>
            <a:r>
              <a:rPr lang="fr-FR" sz="1200" dirty="0" smtClean="0">
                <a:latin typeface="Arial" panose="020B0604020202020204" pitchFamily="34" charset="0"/>
                <a:cs typeface="Arial" panose="020B0604020202020204" pitchFamily="34" charset="0"/>
              </a:rPr>
              <a:t>de couverture des jeunes </a:t>
            </a:r>
            <a:r>
              <a:rPr lang="fr-FR" sz="1200" dirty="0">
                <a:latin typeface="Arial" panose="020B0604020202020204" pitchFamily="34" charset="0"/>
                <a:cs typeface="Arial" panose="020B0604020202020204" pitchFamily="34" charset="0"/>
              </a:rPr>
              <a:t>NEET aux dispositifs IEJ  et </a:t>
            </a:r>
            <a:r>
              <a:rPr lang="fr-FR" sz="1200" dirty="0" smtClean="0">
                <a:latin typeface="Arial" panose="020B0604020202020204" pitchFamily="34" charset="0"/>
                <a:cs typeface="Arial" panose="020B0604020202020204" pitchFamily="34" charset="0"/>
              </a:rPr>
              <a:t>un investissement global moyen </a:t>
            </a:r>
            <a:r>
              <a:rPr lang="fr-FR" sz="1200" dirty="0">
                <a:latin typeface="Arial" panose="020B0604020202020204" pitchFamily="34" charset="0"/>
                <a:cs typeface="Arial" panose="020B0604020202020204" pitchFamily="34" charset="0"/>
              </a:rPr>
              <a:t>par </a:t>
            </a:r>
            <a:r>
              <a:rPr lang="fr-FR" sz="1200" dirty="0" smtClean="0">
                <a:latin typeface="Arial" panose="020B0604020202020204" pitchFamily="34" charset="0"/>
                <a:cs typeface="Arial" panose="020B0604020202020204" pitchFamily="34" charset="0"/>
              </a:rPr>
              <a:t>jeune</a:t>
            </a:r>
            <a:endParaRPr lang="fr-FR" sz="1200" dirty="0">
              <a:solidFill>
                <a:schemeClr val="bg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fr-FR" sz="1200" dirty="0" smtClean="0">
                <a:latin typeface="Arial" panose="020B0604020202020204" pitchFamily="34" charset="0"/>
                <a:cs typeface="Arial" panose="020B0604020202020204" pitchFamily="34" charset="0"/>
              </a:rPr>
              <a:t>dans </a:t>
            </a:r>
            <a:r>
              <a:rPr lang="fr-FR" sz="1200" dirty="0">
                <a:latin typeface="Arial" panose="020B0604020202020204" pitchFamily="34" charset="0"/>
                <a:cs typeface="Arial" panose="020B0604020202020204" pitchFamily="34" charset="0"/>
              </a:rPr>
              <a:t>les départements éligibles </a:t>
            </a:r>
            <a:r>
              <a:rPr lang="fr-FR" sz="1200" dirty="0" smtClean="0">
                <a:latin typeface="Arial" panose="020B0604020202020204" pitchFamily="34" charset="0"/>
                <a:cs typeface="Arial" panose="020B0604020202020204" pitchFamily="34" charset="0"/>
              </a:rPr>
              <a:t> supérieur mais limité car déploiement sur l’ensemble du territoire des dispositifs financés par d’autres sources.</a:t>
            </a:r>
            <a:endParaRPr lang="fr-FR" sz="1200" b="1" kern="1200" dirty="0" smtClean="0">
              <a:latin typeface="Arial" panose="020B0604020202020204" pitchFamily="34" charset="0"/>
              <a:cs typeface="Arial" panose="020B0604020202020204" pitchFamily="34" charset="0"/>
            </a:endParaRPr>
          </a:p>
        </p:txBody>
      </p:sp>
      <p:sp>
        <p:nvSpPr>
          <p:cNvPr id="24" name="Ellipse 23"/>
          <p:cNvSpPr/>
          <p:nvPr/>
        </p:nvSpPr>
        <p:spPr>
          <a:xfrm>
            <a:off x="109840" y="4788242"/>
            <a:ext cx="1045443" cy="1072613"/>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pPr algn="ctr"/>
            <a:r>
              <a:rPr lang="fr-FR" dirty="0" smtClean="0"/>
              <a:t>4</a:t>
            </a:r>
            <a:endParaRPr lang="fr-FR" dirty="0"/>
          </a:p>
        </p:txBody>
      </p:sp>
    </p:spTree>
    <p:extLst>
      <p:ext uri="{BB962C8B-B14F-4D97-AF65-F5344CB8AC3E}">
        <p14:creationId xmlns:p14="http://schemas.microsoft.com/office/powerpoint/2010/main" val="3130163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40979" y="406400"/>
            <a:ext cx="7668344" cy="437818"/>
          </a:xfrm>
          <a:prstGeom prst="rect">
            <a:avLst/>
          </a:prstGeom>
          <a:noFill/>
          <a:ln w="9525">
            <a:noFill/>
            <a:miter lim="800000"/>
            <a:headEnd/>
            <a:tailEnd/>
          </a:ln>
        </p:spPr>
        <p:txBody>
          <a:bodyPr anchor="ctr" anchorCtr="0"/>
          <a:lstStyle/>
          <a:p>
            <a:pPr>
              <a:buSzPct val="100000"/>
            </a:pPr>
            <a:r>
              <a:rPr lang="fr-FR" sz="2000" dirty="0">
                <a:solidFill>
                  <a:schemeClr val="bg1"/>
                </a:solidFill>
              </a:rPr>
              <a:t>Les conclusions de l’évaluation de l’IEJ en 7 points</a:t>
            </a:r>
          </a:p>
        </p:txBody>
      </p:sp>
      <p:pic>
        <p:nvPicPr>
          <p:cNvPr id="19463" name="Picture 8"/>
          <p:cNvPicPr>
            <a:picLocks noChangeAspect="1" noChangeArrowheads="1"/>
          </p:cNvPicPr>
          <p:nvPr/>
        </p:nvPicPr>
        <p:blipFill>
          <a:blip r:embed="rId3"/>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3" name="ZoneTexte 2"/>
          <p:cNvSpPr txBox="1"/>
          <p:nvPr/>
        </p:nvSpPr>
        <p:spPr>
          <a:xfrm>
            <a:off x="395537" y="844219"/>
            <a:ext cx="8928991" cy="496550"/>
          </a:xfrm>
          <a:prstGeom prst="rect">
            <a:avLst/>
          </a:prstGeom>
          <a:noFill/>
        </p:spPr>
        <p:txBody>
          <a:bodyPr/>
          <a:lstStyle/>
          <a:p>
            <a:pPr marL="65088" lvl="1">
              <a:lnSpc>
                <a:spcPct val="90000"/>
              </a:lnSpc>
              <a:spcBef>
                <a:spcPts val="400"/>
              </a:spcBef>
              <a:buClr>
                <a:srgbClr val="215968"/>
              </a:buClr>
            </a:pPr>
            <a:endParaRPr lang="fr-FR" dirty="0" smtClean="0">
              <a:solidFill>
                <a:schemeClr val="tx2"/>
              </a:solidFill>
              <a:latin typeface="Arial" charset="0"/>
            </a:endParaRPr>
          </a:p>
          <a:p>
            <a:pPr marL="65088" lvl="1">
              <a:lnSpc>
                <a:spcPct val="90000"/>
              </a:lnSpc>
              <a:spcBef>
                <a:spcPts val="400"/>
              </a:spcBef>
              <a:buClr>
                <a:srgbClr val="215968"/>
              </a:buClr>
            </a:pPr>
            <a:endParaRPr lang="fr-FR" sz="1600" dirty="0" smtClean="0">
              <a:solidFill>
                <a:schemeClr val="tx2"/>
              </a:solidFill>
              <a:latin typeface="Arial" charset="0"/>
            </a:endParaRPr>
          </a:p>
          <a:p>
            <a:pPr marL="65088" lvl="1">
              <a:lnSpc>
                <a:spcPct val="90000"/>
              </a:lnSpc>
              <a:spcBef>
                <a:spcPts val="400"/>
              </a:spcBef>
              <a:buClr>
                <a:srgbClr val="215968"/>
              </a:buClr>
            </a:pPr>
            <a:r>
              <a:rPr lang="fr-FR" sz="1600" dirty="0">
                <a:solidFill>
                  <a:schemeClr val="tx2"/>
                </a:solidFill>
                <a:latin typeface="Arial" charset="0"/>
              </a:rPr>
              <a:t> </a:t>
            </a:r>
            <a:endParaRPr lang="fr-FR" dirty="0" smtClean="0">
              <a:solidFill>
                <a:schemeClr val="tx2"/>
              </a:solidFill>
              <a:latin typeface="Arial" charset="0"/>
            </a:endParaRP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19</a:t>
            </a:fld>
            <a:endParaRPr lang="fr-F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endParaRPr lang="fr-FR" sz="1400" b="1" i="1" dirty="0">
              <a:solidFill>
                <a:schemeClr val="bg1"/>
              </a:solidFill>
              <a:latin typeface="Arial Narrow" panose="020B0606020202030204" pitchFamily="34" charset="0"/>
            </a:endParaRPr>
          </a:p>
        </p:txBody>
      </p:sp>
      <p:pic>
        <p:nvPicPr>
          <p:cNvPr id="14" name="Image 13"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pSp>
        <p:nvGrpSpPr>
          <p:cNvPr id="7" name="Groupe 6"/>
          <p:cNvGrpSpPr/>
          <p:nvPr/>
        </p:nvGrpSpPr>
        <p:grpSpPr>
          <a:xfrm>
            <a:off x="-5517746" y="-243408"/>
            <a:ext cx="14627068" cy="6692879"/>
            <a:chOff x="-5325625" y="-6619"/>
            <a:chExt cx="14251817" cy="6617007"/>
          </a:xfrm>
        </p:grpSpPr>
        <p:sp>
          <p:nvSpPr>
            <p:cNvPr id="8" name="Arc plein 7"/>
            <p:cNvSpPr/>
            <p:nvPr/>
          </p:nvSpPr>
          <p:spPr>
            <a:xfrm>
              <a:off x="-5325625" y="-6619"/>
              <a:ext cx="6617007" cy="6617007"/>
            </a:xfrm>
            <a:prstGeom prst="blockArc">
              <a:avLst>
                <a:gd name="adj1" fmla="val 18900000"/>
                <a:gd name="adj2" fmla="val 2700000"/>
                <a:gd name="adj3" fmla="val 32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orme libre 8"/>
            <p:cNvSpPr/>
            <p:nvPr/>
          </p:nvSpPr>
          <p:spPr>
            <a:xfrm>
              <a:off x="1073938" y="1068679"/>
              <a:ext cx="7654026" cy="1371943"/>
            </a:xfrm>
            <a:custGeom>
              <a:avLst/>
              <a:gdLst>
                <a:gd name="connsiteX0" fmla="*/ 0 w 7753295"/>
                <a:gd name="connsiteY0" fmla="*/ 0 h 1187210"/>
                <a:gd name="connsiteX1" fmla="*/ 7753295 w 7753295"/>
                <a:gd name="connsiteY1" fmla="*/ 0 h 1187210"/>
                <a:gd name="connsiteX2" fmla="*/ 7753295 w 7753295"/>
                <a:gd name="connsiteY2" fmla="*/ 1187210 h 1187210"/>
                <a:gd name="connsiteX3" fmla="*/ 0 w 7753295"/>
                <a:gd name="connsiteY3" fmla="*/ 1187210 h 1187210"/>
                <a:gd name="connsiteX4" fmla="*/ 0 w 7753295"/>
                <a:gd name="connsiteY4" fmla="*/ 0 h 118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295" h="1187210">
                  <a:moveTo>
                    <a:pt x="0" y="0"/>
                  </a:moveTo>
                  <a:lnTo>
                    <a:pt x="7753295" y="0"/>
                  </a:lnTo>
                  <a:lnTo>
                    <a:pt x="7753295" y="1187210"/>
                  </a:lnTo>
                  <a:lnTo>
                    <a:pt x="0" y="118721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80309" tIns="50800" rIns="50800" bIns="50800" numCol="1" spcCol="1270" anchor="t" anchorCtr="0">
              <a:noAutofit/>
            </a:bodyPr>
            <a:lstStyle/>
            <a:p>
              <a:pPr lvl="0" defTabSz="889000">
                <a:lnSpc>
                  <a:spcPct val="90000"/>
                </a:lnSpc>
                <a:spcAft>
                  <a:spcPct val="35000"/>
                </a:spcAft>
              </a:pPr>
              <a:r>
                <a:rPr lang="fr-FR" sz="1600" b="1" dirty="0">
                  <a:latin typeface="Arial" panose="020B0604020202020204" pitchFamily="34" charset="0"/>
                  <a:cs typeface="Arial" panose="020B0604020202020204" pitchFamily="34" charset="0"/>
                </a:rPr>
                <a:t>Des résultats globalement bons à la sortie des opérations :</a:t>
              </a:r>
            </a:p>
            <a:p>
              <a:pPr lvl="0" defTabSz="889000">
                <a:lnSpc>
                  <a:spcPct val="90000"/>
                </a:lnSpc>
                <a:spcAft>
                  <a:spcPct val="35000"/>
                </a:spcAft>
              </a:pPr>
              <a:r>
                <a:rPr lang="fr-FR" sz="1600" b="1" dirty="0">
                  <a:latin typeface="Arial" panose="020B0604020202020204" pitchFamily="34" charset="0"/>
                  <a:cs typeface="Arial" panose="020B0604020202020204" pitchFamily="34" charset="0"/>
                </a:rPr>
                <a:t>la moitié des </a:t>
              </a:r>
              <a:r>
                <a:rPr lang="fr-FR" sz="1600" b="1" dirty="0">
                  <a:latin typeface="Arial" charset="0"/>
                </a:rPr>
                <a:t>NEET a trouvé un emploi ou est en formation ou en </a:t>
              </a:r>
              <a:r>
                <a:rPr lang="fr-FR" sz="1600" b="1" dirty="0" smtClean="0">
                  <a:latin typeface="Arial" charset="0"/>
                </a:rPr>
                <a:t>études</a:t>
              </a:r>
              <a:endParaRPr lang="fr-FR" sz="1600" b="1" dirty="0">
                <a:latin typeface="Arial" charset="0"/>
              </a:endParaRPr>
            </a:p>
            <a:p>
              <a:pPr marL="285750" lvl="1" indent="-285750" defTabSz="889000">
                <a:lnSpc>
                  <a:spcPct val="90000"/>
                </a:lnSpc>
                <a:spcAft>
                  <a:spcPct val="35000"/>
                </a:spcAft>
                <a:buFont typeface="Arial" panose="020B0604020202020204" pitchFamily="34" charset="0"/>
                <a:buChar char="•"/>
              </a:pPr>
              <a:r>
                <a:rPr lang="fr-FR" sz="1200" dirty="0" smtClean="0">
                  <a:latin typeface="Arial" panose="020B0604020202020204" pitchFamily="34" charset="0"/>
                  <a:cs typeface="Arial" panose="020B0604020202020204" pitchFamily="34" charset="0"/>
                </a:rPr>
                <a:t>Des </a:t>
              </a:r>
              <a:r>
                <a:rPr lang="fr-FR" sz="1200" dirty="0">
                  <a:latin typeface="Arial" panose="020B0604020202020204" pitchFamily="34" charset="0"/>
                  <a:cs typeface="Arial" panose="020B0604020202020204" pitchFamily="34" charset="0"/>
                </a:rPr>
                <a:t>résultats qui dépendent du dispositif </a:t>
              </a:r>
              <a:r>
                <a:rPr lang="fr-FR" sz="1200" dirty="0" smtClean="0">
                  <a:latin typeface="Arial" panose="020B0604020202020204" pitchFamily="34" charset="0"/>
                  <a:cs typeface="Arial" panose="020B0604020202020204" pitchFamily="34" charset="0"/>
                </a:rPr>
                <a:t> et du public</a:t>
              </a:r>
            </a:p>
            <a:p>
              <a:pPr marL="285750" lvl="1" indent="-285750" defTabSz="889000">
                <a:lnSpc>
                  <a:spcPct val="90000"/>
                </a:lnSpc>
                <a:spcAft>
                  <a:spcPct val="35000"/>
                </a:spcAft>
                <a:buFont typeface="Arial" panose="020B0604020202020204" pitchFamily="34" charset="0"/>
                <a:buChar char="•"/>
              </a:pPr>
              <a:r>
                <a:rPr lang="fr-FR" sz="1200" dirty="0" smtClean="0">
                  <a:latin typeface="Arial" panose="020B0604020202020204" pitchFamily="34" charset="0"/>
                  <a:cs typeface="Arial" panose="020B0604020202020204" pitchFamily="34" charset="0"/>
                </a:rPr>
                <a:t>Des taux qui s’améliorent  6 mois après la sortie</a:t>
              </a:r>
              <a:endParaRPr lang="fr-FR" sz="1200" dirty="0">
                <a:latin typeface="Arial" panose="020B0604020202020204" pitchFamily="34" charset="0"/>
                <a:cs typeface="Arial" panose="020B0604020202020204" pitchFamily="34" charset="0"/>
              </a:endParaRPr>
            </a:p>
            <a:p>
              <a:pPr marL="285750" lvl="1" indent="-285750" defTabSz="889000">
                <a:lnSpc>
                  <a:spcPct val="90000"/>
                </a:lnSpc>
                <a:spcAft>
                  <a:spcPct val="35000"/>
                </a:spcAft>
                <a:buFont typeface="Arial" panose="020B0604020202020204" pitchFamily="34" charset="0"/>
                <a:buChar char="•"/>
              </a:pPr>
              <a:r>
                <a:rPr lang="fr-FR" sz="1200" dirty="0">
                  <a:latin typeface="Arial" panose="020B0604020202020204" pitchFamily="34" charset="0"/>
                  <a:cs typeface="Arial" panose="020B0604020202020204" pitchFamily="34" charset="0"/>
                </a:rPr>
                <a:t>Toutefois, pas </a:t>
              </a:r>
              <a:r>
                <a:rPr lang="fr-FR" sz="1200" dirty="0"/>
                <a:t>de comparatif direct avec les taux de jeunes </a:t>
              </a:r>
              <a:r>
                <a:rPr lang="fr-FR" sz="1200" dirty="0" err="1"/>
                <a:t>Neet</a:t>
              </a:r>
              <a:r>
                <a:rPr lang="fr-FR" sz="1200" dirty="0"/>
                <a:t> qui n’ont pas bénéficié de l’IEJ</a:t>
              </a:r>
            </a:p>
            <a:p>
              <a:pPr lvl="0" algn="l" defTabSz="889000">
                <a:lnSpc>
                  <a:spcPct val="90000"/>
                </a:lnSpc>
                <a:spcBef>
                  <a:spcPct val="0"/>
                </a:spcBef>
                <a:spcAft>
                  <a:spcPct val="35000"/>
                </a:spcAft>
              </a:pPr>
              <a:endParaRPr lang="fr-FR" sz="1200" kern="1200" dirty="0"/>
            </a:p>
          </p:txBody>
        </p:sp>
        <p:sp>
          <p:nvSpPr>
            <p:cNvPr id="10" name="Ellipse 9"/>
            <p:cNvSpPr/>
            <p:nvPr/>
          </p:nvSpPr>
          <p:spPr>
            <a:xfrm>
              <a:off x="432813" y="1253411"/>
              <a:ext cx="1045443" cy="1072613"/>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r>
                <a:rPr lang="fr-FR" dirty="0" smtClean="0"/>
                <a:t>5</a:t>
              </a:r>
              <a:endParaRPr lang="fr-FR" dirty="0"/>
            </a:p>
          </p:txBody>
        </p:sp>
        <p:sp>
          <p:nvSpPr>
            <p:cNvPr id="11" name="Forme libre 10"/>
            <p:cNvSpPr/>
            <p:nvPr/>
          </p:nvSpPr>
          <p:spPr>
            <a:xfrm>
              <a:off x="955535" y="2556282"/>
              <a:ext cx="7970657" cy="1477183"/>
            </a:xfrm>
            <a:custGeom>
              <a:avLst/>
              <a:gdLst>
                <a:gd name="connsiteX0" fmla="*/ 0 w 7628630"/>
                <a:gd name="connsiteY0" fmla="*/ 0 h 1694393"/>
                <a:gd name="connsiteX1" fmla="*/ 7628630 w 7628630"/>
                <a:gd name="connsiteY1" fmla="*/ 0 h 1694393"/>
                <a:gd name="connsiteX2" fmla="*/ 7628630 w 7628630"/>
                <a:gd name="connsiteY2" fmla="*/ 1694393 h 1694393"/>
                <a:gd name="connsiteX3" fmla="*/ 0 w 7628630"/>
                <a:gd name="connsiteY3" fmla="*/ 1694393 h 1694393"/>
                <a:gd name="connsiteX4" fmla="*/ 0 w 7628630"/>
                <a:gd name="connsiteY4" fmla="*/ 0 h 169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630" h="1694393">
                  <a:moveTo>
                    <a:pt x="0" y="0"/>
                  </a:moveTo>
                  <a:lnTo>
                    <a:pt x="7628630" y="0"/>
                  </a:lnTo>
                  <a:lnTo>
                    <a:pt x="7628630" y="1694393"/>
                  </a:lnTo>
                  <a:lnTo>
                    <a:pt x="0" y="1694393"/>
                  </a:lnTo>
                  <a:lnTo>
                    <a:pt x="0" y="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780309" tIns="50800" rIns="50800" bIns="50800" numCol="1" spcCol="1270" anchor="t" anchorCtr="0">
              <a:noAutofit/>
            </a:bodyPr>
            <a:lstStyle/>
            <a:p>
              <a:pPr lvl="0" defTabSz="889000">
                <a:lnSpc>
                  <a:spcPct val="90000"/>
                </a:lnSpc>
                <a:spcAft>
                  <a:spcPct val="35000"/>
                </a:spcAft>
              </a:pPr>
              <a:r>
                <a:rPr lang="fr-FR" sz="1600" b="1" dirty="0">
                  <a:latin typeface="Arial" panose="020B0604020202020204" pitchFamily="34" charset="0"/>
                  <a:cs typeface="Arial" panose="020B0604020202020204" pitchFamily="34" charset="0"/>
                </a:rPr>
                <a:t>Dans les régions IEJ, le taux de chômage de longue durée a significativement baissé par rapport aux régions non IEJ sur la période </a:t>
              </a:r>
            </a:p>
            <a:p>
              <a:pPr marL="285750" lvl="1" indent="-285750" defTabSz="889000">
                <a:lnSpc>
                  <a:spcPct val="90000"/>
                </a:lnSpc>
                <a:spcAft>
                  <a:spcPct val="35000"/>
                </a:spcAft>
                <a:buFont typeface="Arial" panose="020B0604020202020204" pitchFamily="34" charset="0"/>
                <a:buChar char="•"/>
              </a:pPr>
              <a:r>
                <a:rPr lang="fr-FR" sz="1200" dirty="0" smtClean="0">
                  <a:latin typeface="Arial" panose="020B0604020202020204" pitchFamily="34" charset="0"/>
                  <a:cs typeface="Arial" panose="020B0604020202020204" pitchFamily="34" charset="0"/>
                </a:rPr>
                <a:t>Toutefois </a:t>
              </a:r>
              <a:r>
                <a:rPr lang="fr-FR" sz="1200" dirty="0">
                  <a:latin typeface="Arial" panose="020B0604020202020204" pitchFamily="34" charset="0"/>
                  <a:cs typeface="Arial" panose="020B0604020202020204" pitchFamily="34" charset="0"/>
                </a:rPr>
                <a:t>une hausse dans le même temps des emplois précaires et du chômage des plus de 26 ans </a:t>
              </a:r>
            </a:p>
            <a:p>
              <a:pPr marL="285750" lvl="1" indent="-285750" defTabSz="889000">
                <a:lnSpc>
                  <a:spcPct val="90000"/>
                </a:lnSpc>
                <a:spcAft>
                  <a:spcPct val="35000"/>
                </a:spcAft>
                <a:buFont typeface="Arial" panose="020B0604020202020204" pitchFamily="34" charset="0"/>
                <a:buChar char="•"/>
              </a:pPr>
              <a:r>
                <a:rPr lang="fr-FR" sz="1200" dirty="0">
                  <a:latin typeface="Arial" panose="020B0604020202020204" pitchFamily="34" charset="0"/>
                  <a:cs typeface="Arial" panose="020B0604020202020204" pitchFamily="34" charset="0"/>
                </a:rPr>
                <a:t>Des progrès dans les régions IEJ en termes de maintien en scolarité et d’accès à la formation </a:t>
              </a:r>
            </a:p>
            <a:p>
              <a:pPr marL="285750" lvl="1" indent="-285750" defTabSz="889000">
                <a:lnSpc>
                  <a:spcPct val="90000"/>
                </a:lnSpc>
                <a:spcAft>
                  <a:spcPct val="35000"/>
                </a:spcAft>
                <a:buFont typeface="Arial" panose="020B0604020202020204" pitchFamily="34" charset="0"/>
                <a:buChar char="•"/>
              </a:pPr>
              <a:r>
                <a:rPr lang="fr-FR" sz="1200" dirty="0">
                  <a:latin typeface="Arial" panose="020B0604020202020204" pitchFamily="34" charset="0"/>
                  <a:cs typeface="Arial" panose="020B0604020202020204" pitchFamily="34" charset="0"/>
                </a:rPr>
                <a:t>Mais pas </a:t>
              </a:r>
              <a:r>
                <a:rPr lang="fr-FR" sz="1200" dirty="0" smtClean="0">
                  <a:latin typeface="Arial" panose="020B0604020202020204" pitchFamily="34" charset="0"/>
                  <a:cs typeface="Arial" panose="020B0604020202020204" pitchFamily="34" charset="0"/>
                </a:rPr>
                <a:t>d’effet  net  </a:t>
              </a:r>
              <a:r>
                <a:rPr lang="fr-FR" sz="1200" dirty="0">
                  <a:latin typeface="Arial" panose="020B0604020202020204" pitchFamily="34" charset="0"/>
                  <a:cs typeface="Arial" panose="020B0604020202020204" pitchFamily="34" charset="0"/>
                </a:rPr>
                <a:t>sur le chômage des jeunes ni sur le taux de jeunes </a:t>
              </a:r>
              <a:r>
                <a:rPr lang="fr-FR" sz="1200" dirty="0" smtClean="0">
                  <a:latin typeface="Arial" panose="020B0604020202020204" pitchFamily="34" charset="0"/>
                  <a:cs typeface="Arial" panose="020B0604020202020204" pitchFamily="34" charset="0"/>
                </a:rPr>
                <a:t>NEET en raison du financement limité de l’ </a:t>
              </a:r>
              <a:r>
                <a:rPr lang="fr-FR" sz="1200" dirty="0">
                  <a:latin typeface="Arial" panose="020B0604020202020204" pitchFamily="34" charset="0"/>
                  <a:cs typeface="Arial" panose="020B0604020202020204" pitchFamily="34" charset="0"/>
                </a:rPr>
                <a:t>IEJ limités et </a:t>
              </a:r>
              <a:r>
                <a:rPr lang="fr-FR" sz="1200" dirty="0" smtClean="0">
                  <a:latin typeface="Arial" panose="020B0604020202020204" pitchFamily="34" charset="0"/>
                  <a:cs typeface="Arial" panose="020B0604020202020204" pitchFamily="34" charset="0"/>
                </a:rPr>
                <a:t>du </a:t>
              </a:r>
              <a:r>
                <a:rPr lang="fr-FR" sz="1200" dirty="0">
                  <a:latin typeface="Arial" panose="020B0604020202020204" pitchFamily="34" charset="0"/>
                  <a:cs typeface="Arial" panose="020B0604020202020204" pitchFamily="34" charset="0"/>
                </a:rPr>
                <a:t>financement de dispositifs </a:t>
              </a:r>
              <a:r>
                <a:rPr lang="fr-FR" sz="1200" dirty="0" smtClean="0">
                  <a:latin typeface="Arial" panose="020B0604020202020204" pitchFamily="34" charset="0"/>
                  <a:cs typeface="Arial" panose="020B0604020202020204" pitchFamily="34" charset="0"/>
                </a:rPr>
                <a:t>préexistants</a:t>
              </a:r>
            </a:p>
            <a:p>
              <a:pPr marL="171450" lvl="0" indent="-171450">
                <a:buFont typeface="Arial" panose="020B0604020202020204" pitchFamily="34" charset="0"/>
                <a:buChar char="•"/>
              </a:pPr>
              <a:endParaRPr lang="fr-FR" sz="1200" kern="1200" dirty="0">
                <a:latin typeface="Arial" panose="020B0604020202020204" pitchFamily="34" charset="0"/>
                <a:cs typeface="Arial" panose="020B0604020202020204" pitchFamily="34" charset="0"/>
              </a:endParaRPr>
            </a:p>
          </p:txBody>
        </p:sp>
        <p:sp>
          <p:nvSpPr>
            <p:cNvPr id="13" name="Ellipse 12"/>
            <p:cNvSpPr/>
            <p:nvPr/>
          </p:nvSpPr>
          <p:spPr>
            <a:xfrm>
              <a:off x="499753" y="2664631"/>
              <a:ext cx="1045442" cy="1057854"/>
            </a:xfrm>
            <a:prstGeom prst="ellipse">
              <a:avLst/>
            </a:prstGeom>
          </p:spPr>
          <p:style>
            <a:lnRef idx="2">
              <a:schemeClr val="accent4">
                <a:hueOff val="-2232385"/>
                <a:satOff val="13449"/>
                <a:lumOff val="107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r>
                <a:rPr lang="fr-FR" dirty="0" smtClean="0"/>
                <a:t>6</a:t>
              </a:r>
              <a:endParaRPr lang="fr-FR" dirty="0"/>
            </a:p>
          </p:txBody>
        </p:sp>
        <p:sp>
          <p:nvSpPr>
            <p:cNvPr id="15" name="Forme libre 14"/>
            <p:cNvSpPr/>
            <p:nvPr/>
          </p:nvSpPr>
          <p:spPr>
            <a:xfrm>
              <a:off x="927125" y="4098547"/>
              <a:ext cx="7800840" cy="1200601"/>
            </a:xfrm>
            <a:custGeom>
              <a:avLst/>
              <a:gdLst>
                <a:gd name="connsiteX0" fmla="*/ 0 w 8227978"/>
                <a:gd name="connsiteY0" fmla="*/ 0 h 966777"/>
                <a:gd name="connsiteX1" fmla="*/ 8227978 w 8227978"/>
                <a:gd name="connsiteY1" fmla="*/ 0 h 966777"/>
                <a:gd name="connsiteX2" fmla="*/ 8227978 w 8227978"/>
                <a:gd name="connsiteY2" fmla="*/ 966777 h 966777"/>
                <a:gd name="connsiteX3" fmla="*/ 0 w 8227978"/>
                <a:gd name="connsiteY3" fmla="*/ 966777 h 966777"/>
                <a:gd name="connsiteX4" fmla="*/ 0 w 8227978"/>
                <a:gd name="connsiteY4" fmla="*/ 0 h 96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978" h="966777">
                  <a:moveTo>
                    <a:pt x="0" y="0"/>
                  </a:moveTo>
                  <a:lnTo>
                    <a:pt x="8227978" y="0"/>
                  </a:lnTo>
                  <a:lnTo>
                    <a:pt x="8227978" y="966777"/>
                  </a:lnTo>
                  <a:lnTo>
                    <a:pt x="0" y="966777"/>
                  </a:lnTo>
                  <a:lnTo>
                    <a:pt x="0" y="0"/>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780309" tIns="50800" rIns="50800" bIns="50800" numCol="1" spcCol="1270" anchor="ctr" anchorCtr="0">
              <a:noAutofit/>
            </a:bodyPr>
            <a:lstStyle/>
            <a:p>
              <a:pPr defTabSz="889000">
                <a:lnSpc>
                  <a:spcPct val="90000"/>
                </a:lnSpc>
                <a:spcAft>
                  <a:spcPct val="35000"/>
                </a:spcAft>
              </a:pPr>
              <a:r>
                <a:rPr lang="fr-FR" sz="1600" b="1" dirty="0">
                  <a:latin typeface="Arial" panose="020B0604020202020204" pitchFamily="34" charset="0"/>
                  <a:cs typeface="Arial" panose="020B0604020202020204" pitchFamily="34" charset="0"/>
                </a:rPr>
                <a:t>L’IEJ a financé certaines actions qui produisent des résultats significatifs </a:t>
              </a:r>
            </a:p>
            <a:p>
              <a:pPr marL="285750" lvl="1" indent="-285750" defTabSz="889000">
                <a:lnSpc>
                  <a:spcPct val="90000"/>
                </a:lnSpc>
                <a:spcAft>
                  <a:spcPct val="35000"/>
                </a:spcAft>
                <a:buFont typeface="Arial" panose="020B0604020202020204" pitchFamily="34" charset="0"/>
                <a:buChar char="•"/>
              </a:pPr>
              <a:r>
                <a:rPr lang="fr-FR" sz="1200" dirty="0">
                  <a:latin typeface="Arial" panose="020B0604020202020204" pitchFamily="34" charset="0"/>
                  <a:cs typeface="Arial" panose="020B0604020202020204" pitchFamily="34" charset="0"/>
                </a:rPr>
                <a:t>Ainsi, l’accompagnement renforcé APEC, Cap métiers /CAP Avenir donnent de bons résultats</a:t>
              </a:r>
            </a:p>
            <a:p>
              <a:pPr marL="285750" lvl="1" indent="-285750" defTabSz="889000">
                <a:lnSpc>
                  <a:spcPct val="90000"/>
                </a:lnSpc>
                <a:spcAft>
                  <a:spcPct val="35000"/>
                </a:spcAft>
                <a:buFont typeface="Arial" panose="020B0604020202020204" pitchFamily="34" charset="0"/>
                <a:buChar char="•"/>
              </a:pPr>
              <a:r>
                <a:rPr lang="fr-FR" sz="1200" dirty="0">
                  <a:latin typeface="Arial" panose="020B0604020202020204" pitchFamily="34" charset="0"/>
                  <a:cs typeface="Arial" panose="020B0604020202020204" pitchFamily="34" charset="0"/>
                </a:rPr>
                <a:t>La Garantie jeunes également, même si les résultats sur la dernière cohorte sont toujours non  conclusifs </a:t>
              </a:r>
            </a:p>
          </p:txBody>
        </p:sp>
        <p:sp>
          <p:nvSpPr>
            <p:cNvPr id="16" name="Ellipse 15"/>
            <p:cNvSpPr/>
            <p:nvPr/>
          </p:nvSpPr>
          <p:spPr>
            <a:xfrm>
              <a:off x="340080" y="4145232"/>
              <a:ext cx="1118403" cy="1077311"/>
            </a:xfrm>
            <a:prstGeom prst="ellipse">
              <a:avLst/>
            </a:prstGeom>
          </p:spPr>
          <p:style>
            <a:lnRef idx="2">
              <a:schemeClr val="accent4">
                <a:hueOff val="-4464770"/>
                <a:satOff val="26899"/>
                <a:lumOff val="215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r>
                <a:rPr lang="fr-FR" dirty="0" smtClean="0"/>
                <a:t>7</a:t>
              </a:r>
              <a:endParaRPr lang="fr-FR" dirty="0"/>
            </a:p>
          </p:txBody>
        </p:sp>
      </p:grpSp>
      <p:sp>
        <p:nvSpPr>
          <p:cNvPr id="4" name="Rectangle 3"/>
          <p:cNvSpPr/>
          <p:nvPr/>
        </p:nvSpPr>
        <p:spPr>
          <a:xfrm>
            <a:off x="2286000" y="1443843"/>
            <a:ext cx="4572000" cy="646331"/>
          </a:xfrm>
          <a:prstGeom prst="rect">
            <a:avLst/>
          </a:prstGeom>
        </p:spPr>
        <p:txBody>
          <a:bodyPr>
            <a:spAutoFit/>
          </a:bodyPr>
          <a:lstStyle/>
          <a:p>
            <a:pPr lvl="0"/>
            <a:r>
              <a:rPr lang="fr-FR" dirty="0" smtClean="0"/>
              <a:t>.</a:t>
            </a:r>
            <a:endParaRPr lang="fr-FR" dirty="0"/>
          </a:p>
          <a:p>
            <a:r>
              <a:rPr lang="fr-FR" b="1" dirty="0"/>
              <a:t> </a:t>
            </a:r>
            <a:endParaRPr lang="fr-FR" dirty="0"/>
          </a:p>
        </p:txBody>
      </p:sp>
    </p:spTree>
    <p:extLst>
      <p:ext uri="{BB962C8B-B14F-4D97-AF65-F5344CB8AC3E}">
        <p14:creationId xmlns:p14="http://schemas.microsoft.com/office/powerpoint/2010/main" val="1899768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a:stretch>
            <a:fillRect/>
          </a:stretch>
        </p:blipFill>
        <p:spPr bwMode="auto">
          <a:xfrm>
            <a:off x="1" y="0"/>
            <a:ext cx="1331913" cy="4292600"/>
          </a:xfrm>
          <a:prstGeom prst="rect">
            <a:avLst/>
          </a:prstGeom>
          <a:noFill/>
          <a:ln w="9525">
            <a:noFill/>
            <a:miter lim="800000"/>
            <a:headEnd/>
            <a:tailEnd/>
          </a:ln>
        </p:spPr>
      </p:pic>
      <p:pic>
        <p:nvPicPr>
          <p:cNvPr id="15362" name="Picture 3"/>
          <p:cNvPicPr>
            <a:picLocks noChangeAspect="1" noChangeArrowheads="1"/>
          </p:cNvPicPr>
          <p:nvPr/>
        </p:nvPicPr>
        <p:blipFill>
          <a:blip r:embed="rId4"/>
          <a:srcRect/>
          <a:stretch>
            <a:fillRect/>
          </a:stretch>
        </p:blipFill>
        <p:spPr bwMode="auto">
          <a:xfrm>
            <a:off x="0" y="6165850"/>
            <a:ext cx="2051050" cy="693738"/>
          </a:xfrm>
          <a:prstGeom prst="rect">
            <a:avLst/>
          </a:prstGeom>
          <a:noFill/>
          <a:ln w="9525">
            <a:noFill/>
            <a:miter lim="800000"/>
            <a:headEnd/>
            <a:tailEnd/>
          </a:ln>
        </p:spPr>
      </p:pic>
      <p:pic>
        <p:nvPicPr>
          <p:cNvPr id="15363" name="Picture 4"/>
          <p:cNvPicPr>
            <a:picLocks noChangeAspect="1" noChangeArrowheads="1"/>
          </p:cNvPicPr>
          <p:nvPr/>
        </p:nvPicPr>
        <p:blipFill>
          <a:blip r:embed="rId5"/>
          <a:srcRect/>
          <a:stretch>
            <a:fillRect/>
          </a:stretch>
        </p:blipFill>
        <p:spPr bwMode="auto">
          <a:xfrm>
            <a:off x="7019925" y="188913"/>
            <a:ext cx="1885950" cy="217487"/>
          </a:xfrm>
          <a:prstGeom prst="rect">
            <a:avLst/>
          </a:prstGeom>
          <a:noFill/>
          <a:ln w="9525">
            <a:noFill/>
            <a:miter lim="800000"/>
            <a:headEnd/>
            <a:tailEnd/>
          </a:ln>
        </p:spPr>
      </p:pic>
      <p:pic>
        <p:nvPicPr>
          <p:cNvPr id="15364" name="Picture 5"/>
          <p:cNvPicPr>
            <a:picLocks noChangeAspect="1" noChangeArrowheads="1"/>
          </p:cNvPicPr>
          <p:nvPr/>
        </p:nvPicPr>
        <p:blipFill>
          <a:blip r:embed="rId6"/>
          <a:srcRect/>
          <a:stretch>
            <a:fillRect/>
          </a:stretch>
        </p:blipFill>
        <p:spPr bwMode="auto">
          <a:xfrm>
            <a:off x="1" y="4292602"/>
            <a:ext cx="1331913" cy="1584325"/>
          </a:xfrm>
          <a:prstGeom prst="rect">
            <a:avLst/>
          </a:prstGeom>
          <a:noFill/>
          <a:ln w="9525">
            <a:noFill/>
            <a:miter lim="800000"/>
            <a:headEnd/>
            <a:tailEnd/>
          </a:ln>
        </p:spPr>
      </p:pic>
      <p:sp>
        <p:nvSpPr>
          <p:cNvPr id="15365" name="Text Box 6"/>
          <p:cNvSpPr txBox="1">
            <a:spLocks noChangeArrowheads="1"/>
          </p:cNvSpPr>
          <p:nvPr/>
        </p:nvSpPr>
        <p:spPr bwMode="auto">
          <a:xfrm>
            <a:off x="1607473" y="908720"/>
            <a:ext cx="7140992" cy="1656184"/>
          </a:xfrm>
          <a:prstGeom prst="rect">
            <a:avLst/>
          </a:prstGeom>
          <a:noFill/>
          <a:ln w="9525">
            <a:noFill/>
            <a:miter lim="800000"/>
            <a:headEnd/>
            <a:tailEnd/>
          </a:ln>
        </p:spPr>
        <p:txBody>
          <a:bodyPr anchor="ctr" anchorCtr="0"/>
          <a:lstStyle/>
          <a:p>
            <a:pPr algn="ctr">
              <a:buSzPct val="100000"/>
            </a:pPr>
            <a:endParaRPr lang="fr-FR" sz="2000" b="1" dirty="0"/>
          </a:p>
        </p:txBody>
      </p:sp>
      <p:sp>
        <p:nvSpPr>
          <p:cNvPr id="15370" name="ZoneTexte 2"/>
          <p:cNvSpPr txBox="1">
            <a:spLocks noChangeArrowheads="1"/>
          </p:cNvSpPr>
          <p:nvPr/>
        </p:nvSpPr>
        <p:spPr bwMode="auto">
          <a:xfrm>
            <a:off x="1306131" y="1412776"/>
            <a:ext cx="7689202" cy="2304256"/>
          </a:xfrm>
          <a:prstGeom prst="rect">
            <a:avLst/>
          </a:prstGeom>
          <a:noFill/>
          <a:ln w="9525">
            <a:noFill/>
            <a:miter lim="800000"/>
            <a:headEnd/>
            <a:tailEnd/>
          </a:ln>
        </p:spPr>
        <p:txBody>
          <a:bodyPr/>
          <a:lstStyle/>
          <a:p>
            <a:pPr algn="ctr">
              <a:buSzPct val="100000"/>
            </a:pPr>
            <a:r>
              <a:rPr lang="fr-FR" sz="3200" dirty="0">
                <a:solidFill>
                  <a:srgbClr val="1F497D"/>
                </a:solidFill>
              </a:rPr>
              <a:t>Comité national de suivi</a:t>
            </a:r>
          </a:p>
          <a:p>
            <a:pPr algn="ctr">
              <a:buSzPct val="100000"/>
            </a:pPr>
            <a:r>
              <a:rPr lang="fr-FR" sz="3200" dirty="0">
                <a:solidFill>
                  <a:srgbClr val="1F497D"/>
                </a:solidFill>
              </a:rPr>
              <a:t>13 juin </a:t>
            </a:r>
            <a:r>
              <a:rPr lang="fr-FR" sz="3200" dirty="0" smtClean="0">
                <a:solidFill>
                  <a:srgbClr val="1F497D"/>
                </a:solidFill>
              </a:rPr>
              <a:t>2019</a:t>
            </a:r>
          </a:p>
          <a:p>
            <a:pPr algn="ctr">
              <a:buSzPct val="100000"/>
            </a:pPr>
            <a:endParaRPr lang="fr-FR" sz="3200" b="1" dirty="0">
              <a:solidFill>
                <a:srgbClr val="1F497D"/>
              </a:solidFill>
            </a:endParaRPr>
          </a:p>
          <a:p>
            <a:pPr algn="ctr">
              <a:buSzPct val="100000"/>
            </a:pPr>
            <a:r>
              <a:rPr lang="fr-FR" sz="2800" b="1" cap="all" dirty="0" smtClean="0">
                <a:solidFill>
                  <a:srgbClr val="0070C0"/>
                </a:solidFill>
                <a:latin typeface="+mj-lt"/>
                <a:cs typeface="+mj-cs"/>
              </a:rPr>
              <a:t>Le suivi des participants </a:t>
            </a:r>
          </a:p>
          <a:p>
            <a:pPr algn="ctr">
              <a:buSzPct val="100000"/>
            </a:pPr>
            <a:r>
              <a:rPr lang="fr-FR" sz="2800" b="1" cap="all" dirty="0" smtClean="0">
                <a:solidFill>
                  <a:srgbClr val="0070C0"/>
                </a:solidFill>
                <a:latin typeface="+mj-lt"/>
                <a:cs typeface="+mj-cs"/>
              </a:rPr>
              <a:t>des </a:t>
            </a:r>
            <a:r>
              <a:rPr lang="fr-FR" sz="2800" b="1" cap="all" dirty="0" err="1" smtClean="0">
                <a:solidFill>
                  <a:srgbClr val="0070C0"/>
                </a:solidFill>
                <a:latin typeface="+mj-lt"/>
                <a:cs typeface="+mj-cs"/>
              </a:rPr>
              <a:t>POn</a:t>
            </a:r>
            <a:r>
              <a:rPr lang="fr-FR" sz="2800" b="1" cap="all" dirty="0" smtClean="0">
                <a:solidFill>
                  <a:srgbClr val="0070C0"/>
                </a:solidFill>
                <a:latin typeface="+mj-lt"/>
                <a:cs typeface="+mj-cs"/>
              </a:rPr>
              <a:t> FSE et IEJ et de l’ensemble des PO en France</a:t>
            </a:r>
          </a:p>
          <a:p>
            <a:pPr algn="ctr">
              <a:buSzPct val="100000"/>
            </a:pPr>
            <a:r>
              <a:rPr lang="fr-FR" sz="2400" b="1" dirty="0">
                <a:solidFill>
                  <a:srgbClr val="1F497D"/>
                </a:solidFill>
              </a:rPr>
              <a:t>Données au 9 mai </a:t>
            </a:r>
            <a:r>
              <a:rPr lang="fr-FR" sz="2400" b="1" dirty="0" smtClean="0">
                <a:solidFill>
                  <a:srgbClr val="1F497D"/>
                </a:solidFill>
              </a:rPr>
              <a:t>2019</a:t>
            </a:r>
          </a:p>
          <a:p>
            <a:pPr algn="ctr">
              <a:buSzPct val="100000"/>
            </a:pPr>
            <a:endParaRPr lang="fr-FR" sz="3600" b="1" cap="all" dirty="0" smtClean="0">
              <a:solidFill>
                <a:srgbClr val="0070C0"/>
              </a:solidFill>
              <a:latin typeface="+mj-lt"/>
              <a:cs typeface="+mj-cs"/>
            </a:endParaRPr>
          </a:p>
          <a:p>
            <a:pPr algn="ctr">
              <a:buSzPct val="100000"/>
            </a:pPr>
            <a:endParaRPr lang="fr-FR" sz="3600" b="1" cap="all" dirty="0" smtClean="0">
              <a:solidFill>
                <a:srgbClr val="0070C0"/>
              </a:solidFill>
              <a:latin typeface="+mj-lt"/>
              <a:cs typeface="+mj-cs"/>
            </a:endParaRPr>
          </a:p>
          <a:p>
            <a:pPr algn="ctr">
              <a:buSzPct val="100000"/>
            </a:pPr>
            <a:endParaRPr lang="fr-FR" sz="3600" b="1" cap="all" dirty="0" smtClean="0">
              <a:solidFill>
                <a:srgbClr val="0070C0"/>
              </a:solidFill>
              <a:latin typeface="+mj-lt"/>
              <a:cs typeface="+mj-cs"/>
            </a:endParaRPr>
          </a:p>
          <a:p>
            <a:pPr algn="ctr">
              <a:buSzPct val="100000"/>
            </a:pPr>
            <a:endParaRPr lang="fr-FR" sz="2800" b="1" dirty="0">
              <a:solidFill>
                <a:srgbClr val="1F497D"/>
              </a:solidFill>
            </a:endParaRPr>
          </a:p>
          <a:p>
            <a:pPr algn="ctr">
              <a:buSzPct val="100000"/>
            </a:pPr>
            <a:endParaRPr lang="fr-FR" sz="3600" b="1" cap="all" dirty="0" smtClean="0">
              <a:solidFill>
                <a:srgbClr val="0070C0"/>
              </a:solidFill>
              <a:latin typeface="+mj-lt"/>
              <a:cs typeface="+mj-cs"/>
            </a:endParaRPr>
          </a:p>
        </p:txBody>
      </p:sp>
      <p:sp>
        <p:nvSpPr>
          <p:cNvPr id="3" name="Rectangle 2"/>
          <p:cNvSpPr/>
          <p:nvPr/>
        </p:nvSpPr>
        <p:spPr>
          <a:xfrm>
            <a:off x="1607472" y="4480597"/>
            <a:ext cx="7188346" cy="1338828"/>
          </a:xfrm>
          <a:prstGeom prst="rect">
            <a:avLst/>
          </a:prstGeom>
        </p:spPr>
        <p:txBody>
          <a:bodyPr wrap="square">
            <a:spAutoFit/>
          </a:bodyPr>
          <a:lstStyle/>
          <a:p>
            <a:pPr marL="82550" lvl="1" algn="ctr">
              <a:lnSpc>
                <a:spcPct val="150000"/>
              </a:lnSpc>
              <a:buSzPct val="100000"/>
              <a:tabLst>
                <a:tab pos="82550" algn="l"/>
              </a:tabLst>
            </a:pPr>
            <a:r>
              <a:rPr lang="fr-FR" dirty="0" smtClean="0">
                <a:solidFill>
                  <a:srgbClr val="1F497D"/>
                </a:solidFill>
                <a:cs typeface="Arial" panose="020B0604020202020204" pitchFamily="34" charset="0"/>
              </a:rPr>
              <a:t>Sous-direction </a:t>
            </a:r>
            <a:r>
              <a:rPr lang="fr-FR" dirty="0">
                <a:solidFill>
                  <a:srgbClr val="1F497D"/>
                </a:solidFill>
                <a:cs typeface="Arial" panose="020B0604020202020204" pitchFamily="34" charset="0"/>
              </a:rPr>
              <a:t>Europe et </a:t>
            </a:r>
            <a:r>
              <a:rPr lang="fr-FR" dirty="0" smtClean="0">
                <a:solidFill>
                  <a:srgbClr val="1F497D"/>
                </a:solidFill>
                <a:cs typeface="Arial" panose="020B0604020202020204" pitchFamily="34" charset="0"/>
              </a:rPr>
              <a:t>International</a:t>
            </a:r>
          </a:p>
          <a:p>
            <a:pPr marL="82550" lvl="1" algn="ctr">
              <a:buSzPct val="100000"/>
              <a:tabLst>
                <a:tab pos="82550" algn="l"/>
              </a:tabLst>
            </a:pPr>
            <a:r>
              <a:rPr lang="fr-FR" dirty="0" smtClean="0">
                <a:solidFill>
                  <a:srgbClr val="1F497D"/>
                </a:solidFill>
                <a:cs typeface="Arial" panose="020B0604020202020204" pitchFamily="34" charset="0"/>
              </a:rPr>
              <a:t>	Béatrice EVENO</a:t>
            </a:r>
          </a:p>
          <a:p>
            <a:pPr marL="82550" lvl="1" algn="ctr">
              <a:buSzPct val="100000"/>
              <a:tabLst>
                <a:tab pos="82550" algn="l"/>
              </a:tabLst>
            </a:pPr>
            <a:r>
              <a:rPr lang="fr-FR" dirty="0" smtClean="0">
                <a:solidFill>
                  <a:srgbClr val="1F497D"/>
                </a:solidFill>
                <a:cs typeface="Arial" panose="020B0604020202020204" pitchFamily="34" charset="0"/>
              </a:rPr>
              <a:t>	          Frédéric GUILLEMINE</a:t>
            </a:r>
          </a:p>
          <a:p>
            <a:pPr marL="82550" lvl="1" algn="ctr">
              <a:buSzPct val="100000"/>
              <a:tabLst>
                <a:tab pos="82550" algn="l"/>
              </a:tabLst>
            </a:pPr>
            <a:r>
              <a:rPr lang="fr-FR" dirty="0">
                <a:solidFill>
                  <a:srgbClr val="1F497D"/>
                </a:solidFill>
                <a:cs typeface="Arial" panose="020B0604020202020204" pitchFamily="34" charset="0"/>
              </a:rPr>
              <a:t>	</a:t>
            </a:r>
            <a:endParaRPr lang="fr-FR" dirty="0">
              <a:solidFill>
                <a:schemeClr val="tx2"/>
              </a:solidFill>
              <a:latin typeface="+mn-lt"/>
              <a:cs typeface="Arial" panose="020B0604020202020204" pitchFamily="34" charset="0"/>
            </a:endParaRPr>
          </a:p>
        </p:txBody>
      </p:sp>
      <p:grpSp>
        <p:nvGrpSpPr>
          <p:cNvPr id="15" name="Groupe 14"/>
          <p:cNvGrpSpPr/>
          <p:nvPr/>
        </p:nvGrpSpPr>
        <p:grpSpPr>
          <a:xfrm>
            <a:off x="3419872" y="6220145"/>
            <a:ext cx="4898256" cy="637857"/>
            <a:chOff x="3419872" y="6220143"/>
            <a:chExt cx="4898256" cy="637857"/>
          </a:xfrm>
        </p:grpSpPr>
        <p:pic>
          <p:nvPicPr>
            <p:cNvPr id="16" name="Picture 31"/>
            <p:cNvPicPr>
              <a:picLocks noChangeAspect="1" noChangeArrowheads="1"/>
            </p:cNvPicPr>
            <p:nvPr/>
          </p:nvPicPr>
          <p:blipFill>
            <a:blip r:embed="rId7"/>
            <a:srcRect/>
            <a:stretch>
              <a:fillRect/>
            </a:stretch>
          </p:blipFill>
          <p:spPr bwMode="auto">
            <a:xfrm>
              <a:off x="4413857" y="6237288"/>
              <a:ext cx="703263" cy="479425"/>
            </a:xfrm>
            <a:prstGeom prst="rect">
              <a:avLst/>
            </a:prstGeom>
            <a:noFill/>
            <a:ln w="9525">
              <a:noFill/>
              <a:miter lim="800000"/>
              <a:headEnd/>
              <a:tailEnd/>
            </a:ln>
          </p:spPr>
        </p:pic>
        <p:sp>
          <p:nvSpPr>
            <p:cNvPr id="17"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8"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9" name="Image 18" descr="https://paco.intranet.social.gouv.fr/servicescommuns/DICOM/outils/Documents/travail_72.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spTree>
    <p:extLst>
      <p:ext uri="{BB962C8B-B14F-4D97-AF65-F5344CB8AC3E}">
        <p14:creationId xmlns:p14="http://schemas.microsoft.com/office/powerpoint/2010/main" val="2904482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27920" y="394421"/>
            <a:ext cx="7668344" cy="437818"/>
          </a:xfrm>
          <a:prstGeom prst="rect">
            <a:avLst/>
          </a:prstGeom>
          <a:noFill/>
          <a:ln w="9525">
            <a:noFill/>
            <a:miter lim="800000"/>
            <a:headEnd/>
            <a:tailEnd/>
          </a:ln>
        </p:spPr>
        <p:txBody>
          <a:bodyPr anchor="ctr" anchorCtr="0"/>
          <a:lstStyle/>
          <a:p>
            <a:pPr>
              <a:buSzPct val="100000"/>
            </a:pPr>
            <a:r>
              <a:rPr lang="fr-FR" sz="2400" b="1" dirty="0">
                <a:solidFill>
                  <a:schemeClr val="bg1"/>
                </a:solidFill>
              </a:rPr>
              <a:t> </a:t>
            </a:r>
            <a:r>
              <a:rPr lang="fr-FR" sz="2400" b="1" dirty="0" smtClean="0">
                <a:solidFill>
                  <a:schemeClr val="bg1"/>
                </a:solidFill>
              </a:rPr>
              <a:t>Une efficacité variable selon la logique d’intervention</a:t>
            </a:r>
            <a:endParaRPr lang="fr-FR" sz="2400" b="1" dirty="0">
              <a:solidFill>
                <a:schemeClr val="bg1"/>
              </a:solidFill>
            </a:endParaRPr>
          </a:p>
        </p:txBody>
      </p:sp>
      <p:pic>
        <p:nvPicPr>
          <p:cNvPr id="19463" name="Picture 8"/>
          <p:cNvPicPr>
            <a:picLocks noChangeAspect="1" noChangeArrowheads="1"/>
          </p:cNvPicPr>
          <p:nvPr/>
        </p:nvPicPr>
        <p:blipFill>
          <a:blip r:embed="rId3"/>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20</a:t>
            </a:fld>
            <a:endParaRPr lang="fr-F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endParaRPr lang="fr-FR" sz="1400" b="1" i="1" dirty="0">
              <a:solidFill>
                <a:schemeClr val="bg1"/>
              </a:solidFill>
              <a:latin typeface="Arial Narrow" panose="020B0606020202030204" pitchFamily="34" charset="0"/>
            </a:endParaRPr>
          </a:p>
        </p:txBody>
      </p:sp>
      <p:pic>
        <p:nvPicPr>
          <p:cNvPr id="14" name="Image 13"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pSp>
        <p:nvGrpSpPr>
          <p:cNvPr id="4" name="Groupe 3"/>
          <p:cNvGrpSpPr/>
          <p:nvPr/>
        </p:nvGrpSpPr>
        <p:grpSpPr>
          <a:xfrm>
            <a:off x="327332" y="968985"/>
            <a:ext cx="8768933" cy="4750991"/>
            <a:chOff x="682983" y="963517"/>
            <a:chExt cx="8063772" cy="4144718"/>
          </a:xfrm>
        </p:grpSpPr>
        <p:sp>
          <p:nvSpPr>
            <p:cNvPr id="6" name="Forme libre 5"/>
            <p:cNvSpPr/>
            <p:nvPr/>
          </p:nvSpPr>
          <p:spPr>
            <a:xfrm>
              <a:off x="682983" y="963517"/>
              <a:ext cx="2518572" cy="4144717"/>
            </a:xfrm>
            <a:custGeom>
              <a:avLst/>
              <a:gdLst>
                <a:gd name="connsiteX0" fmla="*/ 0 w 2658002"/>
                <a:gd name="connsiteY0" fmla="*/ 265800 h 4745019"/>
                <a:gd name="connsiteX1" fmla="*/ 265800 w 2658002"/>
                <a:gd name="connsiteY1" fmla="*/ 0 h 4745019"/>
                <a:gd name="connsiteX2" fmla="*/ 2392202 w 2658002"/>
                <a:gd name="connsiteY2" fmla="*/ 0 h 4745019"/>
                <a:gd name="connsiteX3" fmla="*/ 2658002 w 2658002"/>
                <a:gd name="connsiteY3" fmla="*/ 265800 h 4745019"/>
                <a:gd name="connsiteX4" fmla="*/ 2658002 w 2658002"/>
                <a:gd name="connsiteY4" fmla="*/ 4479219 h 4745019"/>
                <a:gd name="connsiteX5" fmla="*/ 2392202 w 2658002"/>
                <a:gd name="connsiteY5" fmla="*/ 4745019 h 4745019"/>
                <a:gd name="connsiteX6" fmla="*/ 265800 w 2658002"/>
                <a:gd name="connsiteY6" fmla="*/ 4745019 h 4745019"/>
                <a:gd name="connsiteX7" fmla="*/ 0 w 2658002"/>
                <a:gd name="connsiteY7" fmla="*/ 4479219 h 4745019"/>
                <a:gd name="connsiteX8" fmla="*/ 0 w 2658002"/>
                <a:gd name="connsiteY8" fmla="*/ 265800 h 474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002" h="4745019">
                  <a:moveTo>
                    <a:pt x="0" y="265800"/>
                  </a:moveTo>
                  <a:cubicBezTo>
                    <a:pt x="0" y="119003"/>
                    <a:pt x="119003" y="0"/>
                    <a:pt x="265800" y="0"/>
                  </a:cubicBezTo>
                  <a:lnTo>
                    <a:pt x="2392202" y="0"/>
                  </a:lnTo>
                  <a:cubicBezTo>
                    <a:pt x="2538999" y="0"/>
                    <a:pt x="2658002" y="119003"/>
                    <a:pt x="2658002" y="265800"/>
                  </a:cubicBezTo>
                  <a:lnTo>
                    <a:pt x="2658002" y="4479219"/>
                  </a:lnTo>
                  <a:cubicBezTo>
                    <a:pt x="2658002" y="4626016"/>
                    <a:pt x="2538999" y="4745019"/>
                    <a:pt x="2392202" y="4745019"/>
                  </a:cubicBezTo>
                  <a:lnTo>
                    <a:pt x="265800" y="4745019"/>
                  </a:lnTo>
                  <a:cubicBezTo>
                    <a:pt x="119003" y="4745019"/>
                    <a:pt x="0" y="4626016"/>
                    <a:pt x="0" y="4479219"/>
                  </a:cubicBezTo>
                  <a:lnTo>
                    <a:pt x="0" y="265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040248" rIns="142240" bIns="1091243" numCol="1" spcCol="1270" anchor="t" anchorCtr="1">
              <a:noAutofit/>
            </a:bodyPr>
            <a:lstStyle/>
            <a:p>
              <a:pPr lvl="0" algn="l" defTabSz="889000">
                <a:lnSpc>
                  <a:spcPct val="90000"/>
                </a:lnSpc>
                <a:spcBef>
                  <a:spcPct val="0"/>
                </a:spcBef>
                <a:spcAft>
                  <a:spcPct val="35000"/>
                </a:spcAft>
              </a:pPr>
              <a:r>
                <a:rPr lang="fr-FR" kern="1200" dirty="0" smtClean="0">
                  <a:ea typeface="MS PGothic" pitchFamily="34" charset="-128"/>
                  <a:cs typeface="Arial" charset="0"/>
                </a:rPr>
                <a:t>Meilleurs résultats à court terme</a:t>
              </a:r>
              <a:endParaRPr lang="fr-FR" kern="1200" dirty="0"/>
            </a:p>
            <a:p>
              <a:pPr marL="114300" lvl="1" indent="-114300" algn="l" defTabSz="622300">
                <a:lnSpc>
                  <a:spcPct val="90000"/>
                </a:lnSpc>
                <a:spcBef>
                  <a:spcPct val="0"/>
                </a:spcBef>
                <a:spcAft>
                  <a:spcPct val="15000"/>
                </a:spcAft>
                <a:buChar char="••"/>
              </a:pPr>
              <a:r>
                <a:rPr lang="fr-FR" sz="1200" kern="1200" dirty="0" smtClean="0">
                  <a:ea typeface="MS PGothic" pitchFamily="34" charset="-128"/>
                  <a:cs typeface="Arial" charset="0"/>
                </a:rPr>
                <a:t>Impact de rattrapage pour rejoindre la courbe d’accès à l’emploi </a:t>
              </a:r>
              <a:r>
                <a:rPr lang="fr-FR" sz="1200" i="1" dirty="0" smtClean="0">
                  <a:ea typeface="MS PGothic" pitchFamily="34" charset="-128"/>
                  <a:cs typeface="Arial" charset="0"/>
                </a:rPr>
                <a:t>(Accompagnement </a:t>
              </a:r>
              <a:r>
                <a:rPr lang="fr-FR" sz="1200" i="1" dirty="0">
                  <a:ea typeface="MS PGothic" pitchFamily="34" charset="-128"/>
                  <a:cs typeface="Arial" charset="0"/>
                </a:rPr>
                <a:t>renforcé de </a:t>
              </a:r>
              <a:r>
                <a:rPr lang="fr-FR" sz="1200" i="1" dirty="0" smtClean="0">
                  <a:ea typeface="MS PGothic" pitchFamily="34" charset="-128"/>
                  <a:cs typeface="Arial" charset="0"/>
                </a:rPr>
                <a:t>l’APEC) </a:t>
              </a:r>
              <a:endParaRPr lang="fr-FR" sz="1200" i="1" dirty="0">
                <a:ea typeface="MS PGothic" pitchFamily="34" charset="-128"/>
                <a:cs typeface="Arial" charset="0"/>
              </a:endParaRPr>
            </a:p>
            <a:p>
              <a:pPr marL="114300" lvl="1" indent="-114300" algn="l" defTabSz="622300">
                <a:lnSpc>
                  <a:spcPct val="90000"/>
                </a:lnSpc>
                <a:spcBef>
                  <a:spcPct val="0"/>
                </a:spcBef>
                <a:spcAft>
                  <a:spcPct val="15000"/>
                </a:spcAft>
                <a:buChar char="••"/>
              </a:pPr>
              <a:endParaRPr lang="fr-FR" sz="1200" kern="1200" dirty="0" smtClean="0">
                <a:ea typeface="MS PGothic" pitchFamily="34" charset="-128"/>
                <a:cs typeface="Arial" charset="0"/>
              </a:endParaRPr>
            </a:p>
            <a:p>
              <a:pPr marL="114300" lvl="1" indent="-114300" algn="l" defTabSz="622300">
                <a:lnSpc>
                  <a:spcPct val="90000"/>
                </a:lnSpc>
                <a:spcBef>
                  <a:spcPct val="0"/>
                </a:spcBef>
                <a:spcAft>
                  <a:spcPct val="15000"/>
                </a:spcAft>
                <a:buChar char="••"/>
              </a:pPr>
              <a:r>
                <a:rPr lang="fr-FR" sz="1200" dirty="0" smtClean="0">
                  <a:ea typeface="MS PGothic" pitchFamily="34" charset="-128"/>
                  <a:cs typeface="Arial" charset="0"/>
                </a:rPr>
                <a:t>Apport  réduit de l’IEJ car dispositifs présents également dans les territoires non éligibles</a:t>
              </a:r>
            </a:p>
            <a:p>
              <a:pPr marL="114300" lvl="1" indent="-114300" algn="l" defTabSz="622300">
                <a:lnSpc>
                  <a:spcPct val="90000"/>
                </a:lnSpc>
                <a:spcBef>
                  <a:spcPct val="0"/>
                </a:spcBef>
                <a:spcAft>
                  <a:spcPct val="15000"/>
                </a:spcAft>
                <a:buChar char="••"/>
              </a:pPr>
              <a:endParaRPr lang="fr-FR" sz="1400" dirty="0">
                <a:ea typeface="MS PGothic" pitchFamily="34" charset="-128"/>
                <a:cs typeface="Arial" charset="0"/>
              </a:endParaRPr>
            </a:p>
          </p:txBody>
        </p:sp>
        <p:sp>
          <p:nvSpPr>
            <p:cNvPr id="7" name="Ellipse 6"/>
            <p:cNvSpPr/>
            <p:nvPr/>
          </p:nvSpPr>
          <p:spPr>
            <a:xfrm>
              <a:off x="1152223" y="1128921"/>
              <a:ext cx="1580091" cy="158009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orme libre 7"/>
            <p:cNvSpPr/>
            <p:nvPr/>
          </p:nvSpPr>
          <p:spPr>
            <a:xfrm>
              <a:off x="3390605" y="973761"/>
              <a:ext cx="2586274" cy="4134474"/>
            </a:xfrm>
            <a:custGeom>
              <a:avLst/>
              <a:gdLst>
                <a:gd name="connsiteX0" fmla="*/ 0 w 2658002"/>
                <a:gd name="connsiteY0" fmla="*/ 265800 h 4745019"/>
                <a:gd name="connsiteX1" fmla="*/ 265800 w 2658002"/>
                <a:gd name="connsiteY1" fmla="*/ 0 h 4745019"/>
                <a:gd name="connsiteX2" fmla="*/ 2392202 w 2658002"/>
                <a:gd name="connsiteY2" fmla="*/ 0 h 4745019"/>
                <a:gd name="connsiteX3" fmla="*/ 2658002 w 2658002"/>
                <a:gd name="connsiteY3" fmla="*/ 265800 h 4745019"/>
                <a:gd name="connsiteX4" fmla="*/ 2658002 w 2658002"/>
                <a:gd name="connsiteY4" fmla="*/ 4479219 h 4745019"/>
                <a:gd name="connsiteX5" fmla="*/ 2392202 w 2658002"/>
                <a:gd name="connsiteY5" fmla="*/ 4745019 h 4745019"/>
                <a:gd name="connsiteX6" fmla="*/ 265800 w 2658002"/>
                <a:gd name="connsiteY6" fmla="*/ 4745019 h 4745019"/>
                <a:gd name="connsiteX7" fmla="*/ 0 w 2658002"/>
                <a:gd name="connsiteY7" fmla="*/ 4479219 h 4745019"/>
                <a:gd name="connsiteX8" fmla="*/ 0 w 2658002"/>
                <a:gd name="connsiteY8" fmla="*/ 265800 h 474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002" h="4745019">
                  <a:moveTo>
                    <a:pt x="0" y="265800"/>
                  </a:moveTo>
                  <a:cubicBezTo>
                    <a:pt x="0" y="119003"/>
                    <a:pt x="119003" y="0"/>
                    <a:pt x="265800" y="0"/>
                  </a:cubicBezTo>
                  <a:lnTo>
                    <a:pt x="2392202" y="0"/>
                  </a:lnTo>
                  <a:cubicBezTo>
                    <a:pt x="2538999" y="0"/>
                    <a:pt x="2658002" y="119003"/>
                    <a:pt x="2658002" y="265800"/>
                  </a:cubicBezTo>
                  <a:lnTo>
                    <a:pt x="2658002" y="4479219"/>
                  </a:lnTo>
                  <a:cubicBezTo>
                    <a:pt x="2658002" y="4626016"/>
                    <a:pt x="2538999" y="4745019"/>
                    <a:pt x="2392202" y="4745019"/>
                  </a:cubicBezTo>
                  <a:lnTo>
                    <a:pt x="265800" y="4745019"/>
                  </a:lnTo>
                  <a:cubicBezTo>
                    <a:pt x="119003" y="4745019"/>
                    <a:pt x="0" y="4626016"/>
                    <a:pt x="0" y="4479219"/>
                  </a:cubicBezTo>
                  <a:lnTo>
                    <a:pt x="0" y="265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040248" rIns="142240" bIns="1091243" numCol="1" spcCol="1270" anchor="t" anchorCtr="1">
              <a:noAutofit/>
            </a:bodyPr>
            <a:lstStyle/>
            <a:p>
              <a:pPr lvl="0" algn="l" defTabSz="889000">
                <a:lnSpc>
                  <a:spcPct val="90000"/>
                </a:lnSpc>
                <a:spcBef>
                  <a:spcPct val="0"/>
                </a:spcBef>
                <a:spcAft>
                  <a:spcPct val="35000"/>
                </a:spcAft>
              </a:pPr>
              <a:r>
                <a:rPr lang="fr-FR" kern="1200" dirty="0" smtClean="0"/>
                <a:t>Très divers, donc résultats hétérogènes</a:t>
              </a:r>
            </a:p>
            <a:p>
              <a:pPr marL="285750" lvl="0" indent="-285750" defTabSz="889000">
                <a:lnSpc>
                  <a:spcPct val="90000"/>
                </a:lnSpc>
                <a:spcAft>
                  <a:spcPct val="35000"/>
                </a:spcAft>
                <a:buFont typeface="Arial" panose="020B0604020202020204" pitchFamily="34" charset="0"/>
                <a:buChar char="•"/>
              </a:pPr>
              <a:r>
                <a:rPr lang="fr-FR" sz="1200" dirty="0">
                  <a:ea typeface="MS PGothic" pitchFamily="34" charset="-128"/>
                  <a:cs typeface="Arial" charset="0"/>
                </a:rPr>
                <a:t>R</a:t>
              </a:r>
              <a:r>
                <a:rPr lang="fr-FR" sz="1200" dirty="0" smtClean="0">
                  <a:ea typeface="MS PGothic" pitchFamily="34" charset="-128"/>
                  <a:cs typeface="Arial" charset="0"/>
                </a:rPr>
                <a:t>ésultats </a:t>
              </a:r>
              <a:r>
                <a:rPr lang="fr-FR" sz="1200" dirty="0">
                  <a:ea typeface="MS PGothic" pitchFamily="34" charset="-128"/>
                  <a:cs typeface="Arial" charset="0"/>
                </a:rPr>
                <a:t>très positifs en termes d’accès à l’emploi ou à la formation qualifiante </a:t>
              </a:r>
              <a:r>
                <a:rPr lang="fr-FR" sz="1200" dirty="0" smtClean="0">
                  <a:ea typeface="MS PGothic" pitchFamily="34" charset="-128"/>
                  <a:cs typeface="Arial" charset="0"/>
                </a:rPr>
                <a:t>des actions </a:t>
              </a:r>
              <a:r>
                <a:rPr lang="fr-FR" sz="1200" dirty="0">
                  <a:ea typeface="MS PGothic" pitchFamily="34" charset="-128"/>
                  <a:cs typeface="Arial" charset="0"/>
                </a:rPr>
                <a:t>longues et intégrées </a:t>
              </a:r>
              <a:r>
                <a:rPr lang="fr-FR" sz="1200" i="1" dirty="0" smtClean="0">
                  <a:ea typeface="MS PGothic" pitchFamily="34" charset="-128"/>
                  <a:cs typeface="Arial" charset="0"/>
                </a:rPr>
                <a:t>(Cap Avenir-Cap métiers, SMA)</a:t>
              </a:r>
            </a:p>
            <a:p>
              <a:pPr marL="285750" lvl="0" indent="-285750" defTabSz="889000">
                <a:lnSpc>
                  <a:spcPct val="90000"/>
                </a:lnSpc>
                <a:spcAft>
                  <a:spcPct val="35000"/>
                </a:spcAft>
                <a:buFont typeface="Arial" panose="020B0604020202020204" pitchFamily="34" charset="0"/>
                <a:buChar char="•"/>
              </a:pPr>
              <a:r>
                <a:rPr lang="fr-FR" sz="1200" dirty="0" smtClean="0">
                  <a:ea typeface="MS PGothic" pitchFamily="34" charset="-128"/>
                  <a:cs typeface="Arial" charset="0"/>
                </a:rPr>
                <a:t>Egalement conséquences positives sur la suite du parcours du jeune quand l’action  permet de renforcer l’intensité de l’accompagnement</a:t>
              </a:r>
              <a:endParaRPr lang="fr-FR" sz="1200" dirty="0">
                <a:ea typeface="MS PGothic" pitchFamily="34" charset="-128"/>
                <a:cs typeface="Arial" charset="0"/>
              </a:endParaRPr>
            </a:p>
          </p:txBody>
        </p:sp>
        <p:sp>
          <p:nvSpPr>
            <p:cNvPr id="9" name="Ellipse 8"/>
            <p:cNvSpPr/>
            <p:nvPr/>
          </p:nvSpPr>
          <p:spPr>
            <a:xfrm>
              <a:off x="3889966" y="1128921"/>
              <a:ext cx="1580091" cy="158009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e libre 10"/>
            <p:cNvSpPr/>
            <p:nvPr/>
          </p:nvSpPr>
          <p:spPr>
            <a:xfrm>
              <a:off x="6094328" y="963517"/>
              <a:ext cx="2652427" cy="4144717"/>
            </a:xfrm>
            <a:custGeom>
              <a:avLst/>
              <a:gdLst>
                <a:gd name="connsiteX0" fmla="*/ 0 w 2658002"/>
                <a:gd name="connsiteY0" fmla="*/ 265800 h 4745019"/>
                <a:gd name="connsiteX1" fmla="*/ 265800 w 2658002"/>
                <a:gd name="connsiteY1" fmla="*/ 0 h 4745019"/>
                <a:gd name="connsiteX2" fmla="*/ 2392202 w 2658002"/>
                <a:gd name="connsiteY2" fmla="*/ 0 h 4745019"/>
                <a:gd name="connsiteX3" fmla="*/ 2658002 w 2658002"/>
                <a:gd name="connsiteY3" fmla="*/ 265800 h 4745019"/>
                <a:gd name="connsiteX4" fmla="*/ 2658002 w 2658002"/>
                <a:gd name="connsiteY4" fmla="*/ 4479219 h 4745019"/>
                <a:gd name="connsiteX5" fmla="*/ 2392202 w 2658002"/>
                <a:gd name="connsiteY5" fmla="*/ 4745019 h 4745019"/>
                <a:gd name="connsiteX6" fmla="*/ 265800 w 2658002"/>
                <a:gd name="connsiteY6" fmla="*/ 4745019 h 4745019"/>
                <a:gd name="connsiteX7" fmla="*/ 0 w 2658002"/>
                <a:gd name="connsiteY7" fmla="*/ 4479219 h 4745019"/>
                <a:gd name="connsiteX8" fmla="*/ 0 w 2658002"/>
                <a:gd name="connsiteY8" fmla="*/ 265800 h 474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002" h="4745019">
                  <a:moveTo>
                    <a:pt x="0" y="265800"/>
                  </a:moveTo>
                  <a:cubicBezTo>
                    <a:pt x="0" y="119003"/>
                    <a:pt x="119003" y="0"/>
                    <a:pt x="265800" y="0"/>
                  </a:cubicBezTo>
                  <a:lnTo>
                    <a:pt x="2392202" y="0"/>
                  </a:lnTo>
                  <a:cubicBezTo>
                    <a:pt x="2538999" y="0"/>
                    <a:pt x="2658002" y="119003"/>
                    <a:pt x="2658002" y="265800"/>
                  </a:cubicBezTo>
                  <a:lnTo>
                    <a:pt x="2658002" y="4479219"/>
                  </a:lnTo>
                  <a:cubicBezTo>
                    <a:pt x="2658002" y="4626016"/>
                    <a:pt x="2538999" y="4745019"/>
                    <a:pt x="2392202" y="4745019"/>
                  </a:cubicBezTo>
                  <a:lnTo>
                    <a:pt x="265800" y="4745019"/>
                  </a:lnTo>
                  <a:cubicBezTo>
                    <a:pt x="119003" y="4745019"/>
                    <a:pt x="0" y="4626016"/>
                    <a:pt x="0" y="4479219"/>
                  </a:cubicBezTo>
                  <a:lnTo>
                    <a:pt x="0" y="265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2040248" rIns="142240" bIns="1091243" numCol="1" spcCol="1270" anchor="t" anchorCtr="1">
              <a:noAutofit/>
            </a:bodyPr>
            <a:lstStyle/>
            <a:p>
              <a:pPr lvl="0" algn="l" defTabSz="889000">
                <a:lnSpc>
                  <a:spcPct val="90000"/>
                </a:lnSpc>
                <a:spcBef>
                  <a:spcPct val="0"/>
                </a:spcBef>
                <a:spcAft>
                  <a:spcPct val="35000"/>
                </a:spcAft>
              </a:pPr>
              <a:r>
                <a:rPr lang="fr-FR" kern="1200" dirty="0" smtClean="0"/>
                <a:t>Effets plus incertains pour un public très éloignés de l’emploi</a:t>
              </a:r>
            </a:p>
            <a:p>
              <a:pPr marL="171450" lvl="1" indent="-171450" defTabSz="755650">
                <a:lnSpc>
                  <a:spcPct val="90000"/>
                </a:lnSpc>
                <a:spcAft>
                  <a:spcPct val="15000"/>
                </a:spcAft>
                <a:buChar char="••"/>
              </a:pPr>
              <a:r>
                <a:rPr lang="fr-FR" sz="1200" dirty="0" smtClean="0">
                  <a:ea typeface="MS PGothic" pitchFamily="34" charset="-128"/>
                  <a:cs typeface="Arial" charset="0"/>
                </a:rPr>
                <a:t>Des actions ne visant pas tant le retour à l’emploi ou l’accès à une formation qualifiante que l’ancrage dans un parcours d’insertion des jeunes (</a:t>
              </a:r>
              <a:r>
                <a:rPr lang="fr-FR" sz="1200" i="1" dirty="0" smtClean="0">
                  <a:ea typeface="MS PGothic" pitchFamily="34" charset="-128"/>
                  <a:cs typeface="Arial" charset="0"/>
                </a:rPr>
                <a:t>E2C, Sas apprentissage)</a:t>
              </a:r>
            </a:p>
            <a:p>
              <a:pPr marL="171450" lvl="1" indent="-171450" defTabSz="755650">
                <a:lnSpc>
                  <a:spcPct val="90000"/>
                </a:lnSpc>
                <a:spcAft>
                  <a:spcPct val="15000"/>
                </a:spcAft>
                <a:buChar char="••"/>
              </a:pPr>
              <a:r>
                <a:rPr lang="fr-FR" sz="1200" dirty="0" smtClean="0">
                  <a:ea typeface="MS PGothic" pitchFamily="34" charset="-128"/>
                  <a:cs typeface="Arial" charset="0"/>
                </a:rPr>
                <a:t>Rôle du repérage</a:t>
              </a:r>
            </a:p>
            <a:p>
              <a:pPr marL="171450" lvl="1" indent="-171450" defTabSz="755650">
                <a:lnSpc>
                  <a:spcPct val="90000"/>
                </a:lnSpc>
                <a:spcAft>
                  <a:spcPct val="15000"/>
                </a:spcAft>
                <a:buChar char="••"/>
              </a:pPr>
              <a:r>
                <a:rPr lang="fr-FR" sz="1200" dirty="0" smtClean="0">
                  <a:ea typeface="MS PGothic" pitchFamily="34" charset="-128"/>
                  <a:cs typeface="Arial" charset="0"/>
                </a:rPr>
                <a:t>Nécessité souvent d’un accompagnement spécifique (jeunes sous-main de justice)</a:t>
              </a:r>
              <a:br>
                <a:rPr lang="fr-FR" sz="1200" dirty="0" smtClean="0">
                  <a:ea typeface="MS PGothic" pitchFamily="34" charset="-128"/>
                  <a:cs typeface="Arial" charset="0"/>
                </a:rPr>
              </a:br>
              <a:endParaRPr lang="fr-FR" sz="1200" dirty="0">
                <a:ea typeface="MS PGothic" pitchFamily="34" charset="-128"/>
                <a:cs typeface="Arial" charset="0"/>
              </a:endParaRPr>
            </a:p>
          </p:txBody>
        </p:sp>
        <p:sp>
          <p:nvSpPr>
            <p:cNvPr id="12" name="Ellipse 11"/>
            <p:cNvSpPr/>
            <p:nvPr/>
          </p:nvSpPr>
          <p:spPr>
            <a:xfrm>
              <a:off x="6627708" y="1128921"/>
              <a:ext cx="1580091" cy="158009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6" name="Rectangle 15"/>
          <p:cNvSpPr/>
          <p:nvPr/>
        </p:nvSpPr>
        <p:spPr>
          <a:xfrm>
            <a:off x="1043609" y="1556792"/>
            <a:ext cx="1440160" cy="1138773"/>
          </a:xfrm>
          <a:prstGeom prst="rect">
            <a:avLst/>
          </a:prstGeom>
        </p:spPr>
        <p:txBody>
          <a:bodyPr wrap="square">
            <a:spAutoFit/>
          </a:bodyPr>
          <a:lstStyle/>
          <a:p>
            <a:pPr algn="ctr"/>
            <a:r>
              <a:rPr lang="fr-FR" sz="1400" dirty="0">
                <a:solidFill>
                  <a:schemeClr val="accent4">
                    <a:lumMod val="75000"/>
                  </a:schemeClr>
                </a:solidFill>
              </a:rPr>
              <a:t>Les dispositifs de placement dans </a:t>
            </a:r>
            <a:r>
              <a:rPr lang="fr-FR" sz="1400" dirty="0" smtClean="0">
                <a:solidFill>
                  <a:schemeClr val="accent4">
                    <a:lumMod val="75000"/>
                  </a:schemeClr>
                </a:solidFill>
              </a:rPr>
              <a:t>l’emploi</a:t>
            </a:r>
          </a:p>
          <a:p>
            <a:pPr algn="ctr"/>
            <a:r>
              <a:rPr lang="fr-FR" sz="1400" dirty="0" smtClean="0">
                <a:solidFill>
                  <a:schemeClr val="accent4">
                    <a:lumMod val="75000"/>
                  </a:schemeClr>
                </a:solidFill>
              </a:rPr>
              <a:t> </a:t>
            </a:r>
            <a:r>
              <a:rPr lang="fr-FR" sz="1200" b="1" i="1" dirty="0" smtClean="0"/>
              <a:t>28 </a:t>
            </a:r>
            <a:r>
              <a:rPr lang="fr-FR" sz="1200" b="1" i="1" dirty="0"/>
              <a:t>% des </a:t>
            </a:r>
            <a:r>
              <a:rPr lang="fr-FR" sz="1200" b="1" i="1" dirty="0" smtClean="0"/>
              <a:t>jeunes</a:t>
            </a:r>
          </a:p>
          <a:p>
            <a:pPr algn="ctr"/>
            <a:r>
              <a:rPr lang="fr-FR" sz="1200" b="1" i="1" dirty="0" smtClean="0"/>
              <a:t>concernés</a:t>
            </a:r>
            <a:endParaRPr lang="fr-FR" sz="1200" b="1" i="1" dirty="0"/>
          </a:p>
        </p:txBody>
      </p:sp>
      <p:sp>
        <p:nvSpPr>
          <p:cNvPr id="17" name="Rectangle 16"/>
          <p:cNvSpPr/>
          <p:nvPr/>
        </p:nvSpPr>
        <p:spPr>
          <a:xfrm>
            <a:off x="3889965" y="1340770"/>
            <a:ext cx="1618660" cy="1323439"/>
          </a:xfrm>
          <a:prstGeom prst="rect">
            <a:avLst/>
          </a:prstGeom>
        </p:spPr>
        <p:txBody>
          <a:bodyPr wrap="square">
            <a:spAutoFit/>
          </a:bodyPr>
          <a:lstStyle/>
          <a:p>
            <a:pPr algn="ctr"/>
            <a:r>
              <a:rPr lang="fr-FR" sz="1400" dirty="0" smtClean="0">
                <a:solidFill>
                  <a:schemeClr val="accent4">
                    <a:lumMod val="75000"/>
                  </a:schemeClr>
                </a:solidFill>
              </a:rPr>
              <a:t>Les dispositifs </a:t>
            </a:r>
            <a:r>
              <a:rPr lang="fr-FR" sz="1400" dirty="0">
                <a:solidFill>
                  <a:schemeClr val="accent4">
                    <a:lumMod val="75000"/>
                  </a:schemeClr>
                </a:solidFill>
              </a:rPr>
              <a:t>d’accompagnement et de formation-insertion intégrés </a:t>
            </a:r>
            <a:r>
              <a:rPr lang="fr-FR" sz="1200" b="1" i="1" dirty="0" smtClean="0"/>
              <a:t>35 </a:t>
            </a:r>
            <a:r>
              <a:rPr lang="fr-FR" sz="1200" b="1" i="1" dirty="0"/>
              <a:t>% des </a:t>
            </a:r>
            <a:r>
              <a:rPr lang="fr-FR" sz="1200" b="1" i="1" dirty="0" smtClean="0"/>
              <a:t>jeunes</a:t>
            </a:r>
          </a:p>
          <a:p>
            <a:pPr algn="ctr"/>
            <a:r>
              <a:rPr lang="fr-FR" sz="1200" b="1" i="1" dirty="0" smtClean="0"/>
              <a:t>concernés </a:t>
            </a:r>
            <a:endParaRPr lang="fr-FR" sz="1200" b="1" i="1" dirty="0"/>
          </a:p>
        </p:txBody>
      </p:sp>
      <p:sp>
        <p:nvSpPr>
          <p:cNvPr id="18" name="Rectangle 17"/>
          <p:cNvSpPr/>
          <p:nvPr/>
        </p:nvSpPr>
        <p:spPr>
          <a:xfrm>
            <a:off x="6893480" y="1340769"/>
            <a:ext cx="1616699" cy="1508105"/>
          </a:xfrm>
          <a:prstGeom prst="rect">
            <a:avLst/>
          </a:prstGeom>
        </p:spPr>
        <p:txBody>
          <a:bodyPr wrap="square">
            <a:spAutoFit/>
          </a:bodyPr>
          <a:lstStyle/>
          <a:p>
            <a:pPr algn="ctr"/>
            <a:r>
              <a:rPr lang="fr-FR" sz="1400" dirty="0">
                <a:solidFill>
                  <a:schemeClr val="accent4">
                    <a:lumMod val="75000"/>
                  </a:schemeClr>
                </a:solidFill>
              </a:rPr>
              <a:t>Les  dispositifs d’accompagnement ou d’accès aux droits </a:t>
            </a:r>
            <a:endParaRPr lang="fr-FR" sz="1400" dirty="0" smtClean="0">
              <a:solidFill>
                <a:schemeClr val="accent4">
                  <a:lumMod val="75000"/>
                </a:schemeClr>
              </a:solidFill>
            </a:endParaRPr>
          </a:p>
          <a:p>
            <a:pPr algn="ctr"/>
            <a:r>
              <a:rPr lang="fr-FR" sz="1200" b="1" i="1" dirty="0" smtClean="0"/>
              <a:t>27 % et 5% </a:t>
            </a:r>
          </a:p>
          <a:p>
            <a:pPr algn="ctr"/>
            <a:r>
              <a:rPr lang="fr-FR" sz="1200" b="1" i="1" dirty="0" smtClean="0"/>
              <a:t>des jeunes</a:t>
            </a:r>
          </a:p>
          <a:p>
            <a:pPr algn="ctr"/>
            <a:r>
              <a:rPr lang="fr-FR" sz="1200" b="1" i="1" dirty="0" smtClean="0"/>
              <a:t>concernés</a:t>
            </a:r>
            <a:endParaRPr lang="fr-FR" sz="1200" b="1" i="1" dirty="0"/>
          </a:p>
        </p:txBody>
      </p:sp>
    </p:spTree>
    <p:extLst>
      <p:ext uri="{BB962C8B-B14F-4D97-AF65-F5344CB8AC3E}">
        <p14:creationId xmlns:p14="http://schemas.microsoft.com/office/powerpoint/2010/main" val="3754485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384713" y="359840"/>
            <a:ext cx="7705973" cy="437818"/>
          </a:xfrm>
          <a:prstGeom prst="rect">
            <a:avLst/>
          </a:prstGeom>
          <a:noFill/>
          <a:ln w="9525">
            <a:noFill/>
            <a:miter lim="800000"/>
            <a:headEnd/>
            <a:tailEnd/>
          </a:ln>
        </p:spPr>
        <p:txBody>
          <a:bodyPr anchor="ctr" anchorCtr="0"/>
          <a:lstStyle/>
          <a:p>
            <a:pPr>
              <a:buSzPct val="100000"/>
            </a:pPr>
            <a:r>
              <a:rPr lang="fr-FR" sz="2000" dirty="0" smtClean="0">
                <a:solidFill>
                  <a:schemeClr val="bg1"/>
                </a:solidFill>
              </a:rPr>
              <a:t>5 pistes pour l’avenir</a:t>
            </a:r>
            <a:endParaRPr lang="fr-FR" sz="2000" dirty="0">
              <a:solidFill>
                <a:schemeClr val="bg1"/>
              </a:solidFill>
            </a:endParaRPr>
          </a:p>
        </p:txBody>
      </p:sp>
      <p:pic>
        <p:nvPicPr>
          <p:cNvPr id="19463" name="Picture 8"/>
          <p:cNvPicPr>
            <a:picLocks noChangeAspect="1" noChangeArrowheads="1"/>
          </p:cNvPicPr>
          <p:nvPr/>
        </p:nvPicPr>
        <p:blipFill>
          <a:blip r:embed="rId3"/>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3" name="ZoneTexte 2"/>
          <p:cNvSpPr txBox="1"/>
          <p:nvPr/>
        </p:nvSpPr>
        <p:spPr>
          <a:xfrm>
            <a:off x="395537" y="844219"/>
            <a:ext cx="8928991" cy="496550"/>
          </a:xfrm>
          <a:prstGeom prst="rect">
            <a:avLst/>
          </a:prstGeom>
          <a:noFill/>
        </p:spPr>
        <p:txBody>
          <a:bodyPr/>
          <a:lstStyle/>
          <a:p>
            <a:pPr marL="65088" lvl="1">
              <a:lnSpc>
                <a:spcPct val="90000"/>
              </a:lnSpc>
              <a:spcBef>
                <a:spcPts val="400"/>
              </a:spcBef>
              <a:buClr>
                <a:srgbClr val="215968"/>
              </a:buClr>
            </a:pPr>
            <a:endParaRPr lang="fr-FR" dirty="0" smtClean="0">
              <a:solidFill>
                <a:schemeClr val="tx2"/>
              </a:solidFill>
              <a:latin typeface="Arial" charset="0"/>
            </a:endParaRPr>
          </a:p>
          <a:p>
            <a:pPr marL="65088" lvl="1">
              <a:lnSpc>
                <a:spcPct val="90000"/>
              </a:lnSpc>
              <a:spcBef>
                <a:spcPts val="400"/>
              </a:spcBef>
              <a:buClr>
                <a:srgbClr val="215968"/>
              </a:buClr>
            </a:pPr>
            <a:endParaRPr lang="fr-FR" sz="1600" dirty="0" smtClean="0">
              <a:solidFill>
                <a:schemeClr val="tx2"/>
              </a:solidFill>
              <a:latin typeface="Arial" charset="0"/>
            </a:endParaRPr>
          </a:p>
          <a:p>
            <a:pPr marL="65088" lvl="1">
              <a:lnSpc>
                <a:spcPct val="90000"/>
              </a:lnSpc>
              <a:spcBef>
                <a:spcPts val="400"/>
              </a:spcBef>
              <a:buClr>
                <a:srgbClr val="215968"/>
              </a:buClr>
            </a:pPr>
            <a:r>
              <a:rPr lang="fr-FR" sz="1600" dirty="0">
                <a:solidFill>
                  <a:schemeClr val="tx2"/>
                </a:solidFill>
                <a:latin typeface="Arial" charset="0"/>
              </a:rPr>
              <a:t> </a:t>
            </a:r>
            <a:endParaRPr lang="fr-FR" dirty="0" smtClean="0">
              <a:solidFill>
                <a:schemeClr val="tx2"/>
              </a:solidFill>
              <a:latin typeface="Arial" charset="0"/>
            </a:endParaRP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21</a:t>
            </a:fld>
            <a:endParaRPr lang="fr-FR"/>
          </a:p>
        </p:txBody>
      </p:sp>
      <p:sp>
        <p:nvSpPr>
          <p:cNvPr id="5" name="Rectangle 4"/>
          <p:cNvSpPr/>
          <p:nvPr/>
        </p:nvSpPr>
        <p:spPr>
          <a:xfrm>
            <a:off x="179512" y="5864301"/>
            <a:ext cx="6976886" cy="286232"/>
          </a:xfrm>
          <a:prstGeom prst="rect">
            <a:avLst/>
          </a:prstGeom>
        </p:spPr>
        <p:txBody>
          <a:bodyPr wrap="square">
            <a:spAutoFit/>
          </a:bodyPr>
          <a:lstStyle/>
          <a:p>
            <a:pPr marL="0" lvl="1" defTabSz="622300">
              <a:lnSpc>
                <a:spcPct val="90000"/>
              </a:lnSpc>
              <a:spcAft>
                <a:spcPct val="15000"/>
              </a:spcAft>
            </a:pPr>
            <a:r>
              <a:rPr lang="fr-FR" sz="1400" dirty="0" smtClean="0">
                <a:solidFill>
                  <a:srgbClr val="FF0000"/>
                </a:solidFill>
                <a:latin typeface="Arial" charset="0"/>
              </a:rPr>
              <a:t>Rapports de l’évaluation à télécharger : </a:t>
            </a:r>
            <a:r>
              <a:rPr lang="fr-FR" sz="1400" dirty="0" smtClean="0">
                <a:solidFill>
                  <a:srgbClr val="FF0000"/>
                </a:solidFill>
                <a:hlinkClick r:id="rId4"/>
              </a:rPr>
              <a:t>http</a:t>
            </a:r>
            <a:r>
              <a:rPr lang="fr-FR" sz="1400" dirty="0">
                <a:solidFill>
                  <a:srgbClr val="FF0000"/>
                </a:solidFill>
                <a:hlinkClick r:id="rId4"/>
              </a:rPr>
              <a:t>://www.fse.gouv.fr/evaluations</a:t>
            </a:r>
            <a:endParaRPr lang="fr-FR" sz="1400" dirty="0">
              <a:solidFill>
                <a:srgbClr val="FF0000"/>
              </a:solidFill>
            </a:endParaRPr>
          </a:p>
        </p:txBody>
      </p:sp>
      <p:pic>
        <p:nvPicPr>
          <p:cNvPr id="14" name="Image 13"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pSp>
        <p:nvGrpSpPr>
          <p:cNvPr id="7" name="Groupe 6"/>
          <p:cNvGrpSpPr/>
          <p:nvPr/>
        </p:nvGrpSpPr>
        <p:grpSpPr>
          <a:xfrm>
            <a:off x="-5157020" y="-582285"/>
            <a:ext cx="13119920" cy="6617007"/>
            <a:chOff x="-5325625" y="-6619"/>
            <a:chExt cx="13119920" cy="6617007"/>
          </a:xfrm>
        </p:grpSpPr>
        <p:sp>
          <p:nvSpPr>
            <p:cNvPr id="8" name="Arc plein 7"/>
            <p:cNvSpPr/>
            <p:nvPr/>
          </p:nvSpPr>
          <p:spPr>
            <a:xfrm>
              <a:off x="-5325625" y="-6619"/>
              <a:ext cx="6617007" cy="6617007"/>
            </a:xfrm>
            <a:prstGeom prst="blockArc">
              <a:avLst>
                <a:gd name="adj1" fmla="val 18900000"/>
                <a:gd name="adj2" fmla="val 2700000"/>
                <a:gd name="adj3" fmla="val 32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orme libre 8"/>
            <p:cNvSpPr/>
            <p:nvPr/>
          </p:nvSpPr>
          <p:spPr>
            <a:xfrm>
              <a:off x="1022474" y="1713827"/>
              <a:ext cx="5652351" cy="861858"/>
            </a:xfrm>
            <a:custGeom>
              <a:avLst/>
              <a:gdLst>
                <a:gd name="connsiteX0" fmla="*/ 0 w 7753295"/>
                <a:gd name="connsiteY0" fmla="*/ 0 h 1187210"/>
                <a:gd name="connsiteX1" fmla="*/ 7753295 w 7753295"/>
                <a:gd name="connsiteY1" fmla="*/ 0 h 1187210"/>
                <a:gd name="connsiteX2" fmla="*/ 7753295 w 7753295"/>
                <a:gd name="connsiteY2" fmla="*/ 1187210 h 1187210"/>
                <a:gd name="connsiteX3" fmla="*/ 0 w 7753295"/>
                <a:gd name="connsiteY3" fmla="*/ 1187210 h 1187210"/>
                <a:gd name="connsiteX4" fmla="*/ 0 w 7753295"/>
                <a:gd name="connsiteY4" fmla="*/ 0 h 118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295" h="1187210">
                  <a:moveTo>
                    <a:pt x="0" y="0"/>
                  </a:moveTo>
                  <a:lnTo>
                    <a:pt x="7753295" y="0"/>
                  </a:lnTo>
                  <a:lnTo>
                    <a:pt x="7753295" y="1187210"/>
                  </a:lnTo>
                  <a:lnTo>
                    <a:pt x="0" y="118721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80309" tIns="50800" rIns="50800" bIns="50800" numCol="1" spcCol="1270" anchor="t" anchorCtr="0">
              <a:noAutofit/>
            </a:bodyPr>
            <a:lstStyle/>
            <a:p>
              <a:pPr lvl="0" algn="l" defTabSz="889000">
                <a:lnSpc>
                  <a:spcPct val="90000"/>
                </a:lnSpc>
                <a:spcBef>
                  <a:spcPct val="0"/>
                </a:spcBef>
                <a:spcAft>
                  <a:spcPct val="35000"/>
                </a:spcAft>
              </a:pPr>
              <a:endParaRPr lang="fr-FR" sz="1200" kern="1200" dirty="0">
                <a:latin typeface="Arial" panose="020B0604020202020204" pitchFamily="34" charset="0"/>
                <a:cs typeface="Arial" panose="020B0604020202020204" pitchFamily="34" charset="0"/>
              </a:endParaRPr>
            </a:p>
          </p:txBody>
        </p:sp>
        <p:sp>
          <p:nvSpPr>
            <p:cNvPr id="10" name="Ellipse 9"/>
            <p:cNvSpPr>
              <a:spLocks noChangeAspect="1"/>
            </p:cNvSpPr>
            <p:nvPr/>
          </p:nvSpPr>
          <p:spPr>
            <a:xfrm>
              <a:off x="553148" y="1713827"/>
              <a:ext cx="731810" cy="750829"/>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pPr algn="ctr"/>
              <a:r>
                <a:rPr lang="fr-FR" dirty="0" smtClean="0"/>
                <a:t>1</a:t>
              </a:r>
              <a:endParaRPr lang="fr-FR" dirty="0"/>
            </a:p>
          </p:txBody>
        </p:sp>
        <p:sp>
          <p:nvSpPr>
            <p:cNvPr id="11" name="Forme libre 10"/>
            <p:cNvSpPr/>
            <p:nvPr/>
          </p:nvSpPr>
          <p:spPr>
            <a:xfrm>
              <a:off x="1044228" y="2708524"/>
              <a:ext cx="6750067" cy="733329"/>
            </a:xfrm>
            <a:custGeom>
              <a:avLst/>
              <a:gdLst>
                <a:gd name="connsiteX0" fmla="*/ 0 w 7628630"/>
                <a:gd name="connsiteY0" fmla="*/ 0 h 1694393"/>
                <a:gd name="connsiteX1" fmla="*/ 7628630 w 7628630"/>
                <a:gd name="connsiteY1" fmla="*/ 0 h 1694393"/>
                <a:gd name="connsiteX2" fmla="*/ 7628630 w 7628630"/>
                <a:gd name="connsiteY2" fmla="*/ 1694393 h 1694393"/>
                <a:gd name="connsiteX3" fmla="*/ 0 w 7628630"/>
                <a:gd name="connsiteY3" fmla="*/ 1694393 h 1694393"/>
                <a:gd name="connsiteX4" fmla="*/ 0 w 7628630"/>
                <a:gd name="connsiteY4" fmla="*/ 0 h 169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630" h="1694393">
                  <a:moveTo>
                    <a:pt x="0" y="0"/>
                  </a:moveTo>
                  <a:lnTo>
                    <a:pt x="7628630" y="0"/>
                  </a:lnTo>
                  <a:lnTo>
                    <a:pt x="7628630" y="1694393"/>
                  </a:lnTo>
                  <a:lnTo>
                    <a:pt x="0" y="1694393"/>
                  </a:lnTo>
                  <a:lnTo>
                    <a:pt x="0" y="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780309" tIns="50800" rIns="50800" bIns="50800" numCol="1" spcCol="1270" anchor="t" anchorCtr="0">
              <a:noAutofit/>
            </a:bodyPr>
            <a:lstStyle/>
            <a:p>
              <a:pPr lvl="0" defTabSz="889000">
                <a:lnSpc>
                  <a:spcPct val="90000"/>
                </a:lnSpc>
                <a:spcAft>
                  <a:spcPct val="35000"/>
                </a:spcAft>
              </a:pPr>
              <a:endParaRPr lang="fr-FR" sz="1600" dirty="0"/>
            </a:p>
            <a:p>
              <a:pPr lvl="0" defTabSz="889000">
                <a:lnSpc>
                  <a:spcPct val="90000"/>
                </a:lnSpc>
              </a:pPr>
              <a:r>
                <a:rPr lang="fr-FR" sz="1600" b="1" dirty="0">
                  <a:solidFill>
                    <a:schemeClr val="bg1"/>
                  </a:solidFill>
                  <a:latin typeface="Calibri" pitchFamily="34" charset="0"/>
                  <a:ea typeface="MS PGothic" pitchFamily="34" charset="-128"/>
                  <a:cs typeface="Arial" charset="0"/>
                </a:rPr>
                <a:t>Mieux appréhender le public des jeunes NEET</a:t>
              </a:r>
            </a:p>
          </p:txBody>
        </p:sp>
        <p:sp>
          <p:nvSpPr>
            <p:cNvPr id="13" name="Ellipse 12"/>
            <p:cNvSpPr>
              <a:spLocks noChangeAspect="1"/>
            </p:cNvSpPr>
            <p:nvPr/>
          </p:nvSpPr>
          <p:spPr>
            <a:xfrm>
              <a:off x="868840" y="2708524"/>
              <a:ext cx="731809" cy="740498"/>
            </a:xfrm>
            <a:prstGeom prst="ellipse">
              <a:avLst/>
            </a:prstGeom>
          </p:spPr>
          <p:style>
            <a:lnRef idx="2">
              <a:schemeClr val="accent4">
                <a:hueOff val="-2232385"/>
                <a:satOff val="13449"/>
                <a:lumOff val="107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pPr algn="ctr"/>
              <a:endParaRPr lang="fr-FR" dirty="0" smtClean="0"/>
            </a:p>
            <a:p>
              <a:pPr algn="ctr"/>
              <a:r>
                <a:rPr lang="fr-FR" dirty="0" smtClean="0"/>
                <a:t>2</a:t>
              </a:r>
            </a:p>
            <a:p>
              <a:pPr algn="ctr"/>
              <a:endParaRPr lang="fr-FR" dirty="0"/>
            </a:p>
          </p:txBody>
        </p:sp>
        <p:sp>
          <p:nvSpPr>
            <p:cNvPr id="15" name="Forme libre 14"/>
            <p:cNvSpPr/>
            <p:nvPr/>
          </p:nvSpPr>
          <p:spPr>
            <a:xfrm>
              <a:off x="1022474" y="3716348"/>
              <a:ext cx="6477265" cy="729211"/>
            </a:xfrm>
            <a:custGeom>
              <a:avLst/>
              <a:gdLst>
                <a:gd name="connsiteX0" fmla="*/ 0 w 8227978"/>
                <a:gd name="connsiteY0" fmla="*/ 0 h 966777"/>
                <a:gd name="connsiteX1" fmla="*/ 8227978 w 8227978"/>
                <a:gd name="connsiteY1" fmla="*/ 0 h 966777"/>
                <a:gd name="connsiteX2" fmla="*/ 8227978 w 8227978"/>
                <a:gd name="connsiteY2" fmla="*/ 966777 h 966777"/>
                <a:gd name="connsiteX3" fmla="*/ 0 w 8227978"/>
                <a:gd name="connsiteY3" fmla="*/ 966777 h 966777"/>
                <a:gd name="connsiteX4" fmla="*/ 0 w 8227978"/>
                <a:gd name="connsiteY4" fmla="*/ 0 h 96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978" h="966777">
                  <a:moveTo>
                    <a:pt x="0" y="0"/>
                  </a:moveTo>
                  <a:lnTo>
                    <a:pt x="8227978" y="0"/>
                  </a:lnTo>
                  <a:lnTo>
                    <a:pt x="8227978" y="966777"/>
                  </a:lnTo>
                  <a:lnTo>
                    <a:pt x="0" y="966777"/>
                  </a:lnTo>
                  <a:lnTo>
                    <a:pt x="0" y="0"/>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780309" tIns="50800" rIns="50800" bIns="50800" numCol="1" spcCol="1270" anchor="ctr" anchorCtr="0">
              <a:noAutofit/>
            </a:bodyPr>
            <a:lstStyle/>
            <a:p>
              <a:pPr marL="0" defTabSz="889000">
                <a:lnSpc>
                  <a:spcPct val="90000"/>
                </a:lnSpc>
              </a:pPr>
              <a:r>
                <a:rPr lang="fr-FR" sz="1600" b="1" dirty="0">
                  <a:solidFill>
                    <a:schemeClr val="bg1"/>
                  </a:solidFill>
                  <a:latin typeface="Calibri" pitchFamily="34" charset="0"/>
                  <a:ea typeface="MS PGothic" pitchFamily="34" charset="-128"/>
                  <a:cs typeface="Arial" charset="0"/>
                </a:rPr>
                <a:t>Améliorer la cohérence entre l’intervention des différents acteurs</a:t>
              </a:r>
            </a:p>
          </p:txBody>
        </p:sp>
        <p:sp>
          <p:nvSpPr>
            <p:cNvPr id="16" name="Ellipse 15"/>
            <p:cNvSpPr>
              <a:spLocks noChangeAspect="1"/>
            </p:cNvSpPr>
            <p:nvPr/>
          </p:nvSpPr>
          <p:spPr>
            <a:xfrm>
              <a:off x="843303" y="3716348"/>
              <a:ext cx="782882" cy="754118"/>
            </a:xfrm>
            <a:prstGeom prst="ellipse">
              <a:avLst/>
            </a:prstGeom>
          </p:spPr>
          <p:style>
            <a:lnRef idx="2">
              <a:schemeClr val="accent4">
                <a:hueOff val="-4464770"/>
                <a:satOff val="26899"/>
                <a:lumOff val="215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pPr algn="ctr"/>
              <a:r>
                <a:rPr lang="fr-FR" dirty="0" smtClean="0"/>
                <a:t>3</a:t>
              </a:r>
            </a:p>
          </p:txBody>
        </p:sp>
      </p:grpSp>
      <p:sp>
        <p:nvSpPr>
          <p:cNvPr id="23" name="Forme libre 22"/>
          <p:cNvSpPr/>
          <p:nvPr/>
        </p:nvSpPr>
        <p:spPr>
          <a:xfrm>
            <a:off x="1028436" y="4032156"/>
            <a:ext cx="6279869" cy="736509"/>
          </a:xfrm>
          <a:custGeom>
            <a:avLst/>
            <a:gdLst>
              <a:gd name="connsiteX0" fmla="*/ 0 w 8115315"/>
              <a:gd name="connsiteY0" fmla="*/ 0 h 1248229"/>
              <a:gd name="connsiteX1" fmla="*/ 8115315 w 8115315"/>
              <a:gd name="connsiteY1" fmla="*/ 0 h 1248229"/>
              <a:gd name="connsiteX2" fmla="*/ 8115315 w 8115315"/>
              <a:gd name="connsiteY2" fmla="*/ 1248229 h 1248229"/>
              <a:gd name="connsiteX3" fmla="*/ 0 w 8115315"/>
              <a:gd name="connsiteY3" fmla="*/ 1248229 h 1248229"/>
              <a:gd name="connsiteX4" fmla="*/ 0 w 8115315"/>
              <a:gd name="connsiteY4" fmla="*/ 0 h 124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5315" h="1248229">
                <a:moveTo>
                  <a:pt x="0" y="0"/>
                </a:moveTo>
                <a:lnTo>
                  <a:pt x="8115315" y="0"/>
                </a:lnTo>
                <a:lnTo>
                  <a:pt x="8115315" y="1248229"/>
                </a:lnTo>
                <a:lnTo>
                  <a:pt x="0" y="124822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80309" tIns="50800" rIns="50800" bIns="50800" numCol="1" spcCol="1270" anchor="t" anchorCtr="0">
            <a:noAutofit/>
          </a:bodyPr>
          <a:lstStyle/>
          <a:p>
            <a:pPr marL="0" lvl="1" defTabSz="711200">
              <a:lnSpc>
                <a:spcPct val="90000"/>
              </a:lnSpc>
              <a:spcAft>
                <a:spcPct val="15000"/>
              </a:spcAft>
            </a:pPr>
            <a:endParaRPr lang="fr-FR" sz="1400" dirty="0" smtClean="0"/>
          </a:p>
          <a:p>
            <a:pPr marL="0" lvl="1" defTabSz="889000">
              <a:lnSpc>
                <a:spcPct val="90000"/>
              </a:lnSpc>
            </a:pPr>
            <a:r>
              <a:rPr lang="fr-FR" sz="1600" b="1" dirty="0">
                <a:solidFill>
                  <a:schemeClr val="bg1"/>
                </a:solidFill>
                <a:latin typeface="Calibri" pitchFamily="34" charset="0"/>
                <a:ea typeface="MS PGothic" pitchFamily="34" charset="-128"/>
                <a:cs typeface="Arial" charset="0"/>
              </a:rPr>
              <a:t>Partir des </a:t>
            </a:r>
            <a:r>
              <a:rPr lang="fr-FR" sz="1600" b="1" dirty="0" smtClean="0">
                <a:solidFill>
                  <a:schemeClr val="bg1"/>
                </a:solidFill>
                <a:latin typeface="Calibri" pitchFamily="34" charset="0"/>
                <a:ea typeface="MS PGothic" pitchFamily="34" charset="-128"/>
                <a:cs typeface="Arial" charset="0"/>
              </a:rPr>
              <a:t>besoins, particularités </a:t>
            </a:r>
            <a:r>
              <a:rPr lang="fr-FR" sz="1600" b="1" dirty="0">
                <a:solidFill>
                  <a:schemeClr val="bg1"/>
                </a:solidFill>
                <a:latin typeface="Calibri" pitchFamily="34" charset="0"/>
                <a:ea typeface="MS PGothic" pitchFamily="34" charset="-128"/>
                <a:cs typeface="Arial" charset="0"/>
              </a:rPr>
              <a:t>et atouts </a:t>
            </a:r>
            <a:r>
              <a:rPr lang="fr-FR" sz="1600" b="1" dirty="0" smtClean="0">
                <a:solidFill>
                  <a:schemeClr val="bg1"/>
                </a:solidFill>
                <a:latin typeface="Calibri" pitchFamily="34" charset="0"/>
                <a:ea typeface="MS PGothic" pitchFamily="34" charset="-128"/>
                <a:cs typeface="Arial" charset="0"/>
              </a:rPr>
              <a:t>des </a:t>
            </a:r>
            <a:r>
              <a:rPr lang="fr-FR" sz="1600" b="1" dirty="0">
                <a:solidFill>
                  <a:schemeClr val="bg1"/>
                </a:solidFill>
                <a:latin typeface="Calibri" pitchFamily="34" charset="0"/>
                <a:ea typeface="MS PGothic" pitchFamily="34" charset="-128"/>
                <a:cs typeface="Arial" charset="0"/>
              </a:rPr>
              <a:t>jeunes</a:t>
            </a:r>
          </a:p>
        </p:txBody>
      </p:sp>
      <p:sp>
        <p:nvSpPr>
          <p:cNvPr id="24" name="Ellipse 23"/>
          <p:cNvSpPr>
            <a:spLocks noChangeAspect="1"/>
          </p:cNvSpPr>
          <p:nvPr/>
        </p:nvSpPr>
        <p:spPr>
          <a:xfrm>
            <a:off x="659869" y="3934848"/>
            <a:ext cx="731810" cy="750829"/>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pPr algn="ctr"/>
            <a:r>
              <a:rPr lang="fr-FR" dirty="0" smtClean="0"/>
              <a:t>4</a:t>
            </a:r>
            <a:endParaRPr lang="fr-FR" dirty="0"/>
          </a:p>
        </p:txBody>
      </p:sp>
      <p:sp>
        <p:nvSpPr>
          <p:cNvPr id="12" name="Rectangle 11"/>
          <p:cNvSpPr/>
          <p:nvPr/>
        </p:nvSpPr>
        <p:spPr>
          <a:xfrm>
            <a:off x="1619672" y="1340769"/>
            <a:ext cx="4664688" cy="338554"/>
          </a:xfrm>
          <a:prstGeom prst="rect">
            <a:avLst/>
          </a:prstGeom>
        </p:spPr>
        <p:txBody>
          <a:bodyPr wrap="square">
            <a:spAutoFit/>
          </a:bodyPr>
          <a:lstStyle/>
          <a:p>
            <a:r>
              <a:rPr lang="fr-FR" sz="1600" b="1" dirty="0">
                <a:solidFill>
                  <a:schemeClr val="bg1"/>
                </a:solidFill>
              </a:rPr>
              <a:t>Formaliser l’approche par les NEET</a:t>
            </a:r>
          </a:p>
        </p:txBody>
      </p:sp>
      <p:sp>
        <p:nvSpPr>
          <p:cNvPr id="26" name="Forme libre 25"/>
          <p:cNvSpPr/>
          <p:nvPr/>
        </p:nvSpPr>
        <p:spPr>
          <a:xfrm>
            <a:off x="688493" y="4875863"/>
            <a:ext cx="6750067" cy="733329"/>
          </a:xfrm>
          <a:custGeom>
            <a:avLst/>
            <a:gdLst>
              <a:gd name="connsiteX0" fmla="*/ 0 w 7628630"/>
              <a:gd name="connsiteY0" fmla="*/ 0 h 1694393"/>
              <a:gd name="connsiteX1" fmla="*/ 7628630 w 7628630"/>
              <a:gd name="connsiteY1" fmla="*/ 0 h 1694393"/>
              <a:gd name="connsiteX2" fmla="*/ 7628630 w 7628630"/>
              <a:gd name="connsiteY2" fmla="*/ 1694393 h 1694393"/>
              <a:gd name="connsiteX3" fmla="*/ 0 w 7628630"/>
              <a:gd name="connsiteY3" fmla="*/ 1694393 h 1694393"/>
              <a:gd name="connsiteX4" fmla="*/ 0 w 7628630"/>
              <a:gd name="connsiteY4" fmla="*/ 0 h 169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630" h="1694393">
                <a:moveTo>
                  <a:pt x="0" y="0"/>
                </a:moveTo>
                <a:lnTo>
                  <a:pt x="7628630" y="0"/>
                </a:lnTo>
                <a:lnTo>
                  <a:pt x="7628630" y="1694393"/>
                </a:lnTo>
                <a:lnTo>
                  <a:pt x="0" y="1694393"/>
                </a:lnTo>
                <a:lnTo>
                  <a:pt x="0" y="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780309" tIns="50800" rIns="50800" bIns="50800" numCol="1" spcCol="1270" anchor="t" anchorCtr="0">
            <a:noAutofit/>
          </a:bodyPr>
          <a:lstStyle/>
          <a:p>
            <a:pPr marL="0" lvl="1" defTabSz="622300">
              <a:lnSpc>
                <a:spcPct val="90000"/>
              </a:lnSpc>
              <a:spcAft>
                <a:spcPct val="15000"/>
              </a:spcAft>
            </a:pPr>
            <a:endParaRPr lang="fr-FR" sz="1600" b="1" dirty="0" smtClean="0">
              <a:solidFill>
                <a:schemeClr val="bg1"/>
              </a:solidFill>
              <a:latin typeface="Calibri" pitchFamily="34" charset="0"/>
              <a:ea typeface="MS PGothic" pitchFamily="34" charset="-128"/>
              <a:cs typeface="Arial" charset="0"/>
            </a:endParaRPr>
          </a:p>
          <a:p>
            <a:pPr marL="0" lvl="1" defTabSz="622300">
              <a:lnSpc>
                <a:spcPct val="90000"/>
              </a:lnSpc>
              <a:spcAft>
                <a:spcPct val="15000"/>
              </a:spcAft>
            </a:pPr>
            <a:r>
              <a:rPr lang="fr-FR" sz="1600" b="1" dirty="0" smtClean="0">
                <a:solidFill>
                  <a:schemeClr val="bg1"/>
                </a:solidFill>
                <a:latin typeface="Calibri" pitchFamily="34" charset="0"/>
                <a:ea typeface="MS PGothic" pitchFamily="34" charset="-128"/>
                <a:cs typeface="Arial" charset="0"/>
              </a:rPr>
              <a:t>Simplifier </a:t>
            </a:r>
            <a:r>
              <a:rPr lang="fr-FR" sz="1600" b="1" dirty="0">
                <a:solidFill>
                  <a:schemeClr val="bg1"/>
                </a:solidFill>
                <a:latin typeface="Calibri" pitchFamily="34" charset="0"/>
                <a:ea typeface="MS PGothic" pitchFamily="34" charset="-128"/>
                <a:cs typeface="Arial" charset="0"/>
              </a:rPr>
              <a:t>les conditions </a:t>
            </a:r>
            <a:r>
              <a:rPr lang="fr-FR" sz="1600" b="1" dirty="0" smtClean="0">
                <a:solidFill>
                  <a:schemeClr val="bg1"/>
                </a:solidFill>
                <a:latin typeface="Calibri" pitchFamily="34" charset="0"/>
                <a:ea typeface="MS PGothic" pitchFamily="34" charset="-128"/>
                <a:cs typeface="Arial" charset="0"/>
              </a:rPr>
              <a:t>d’éligibilité et </a:t>
            </a:r>
            <a:r>
              <a:rPr lang="fr-FR" sz="1600" b="1" dirty="0">
                <a:solidFill>
                  <a:schemeClr val="bg1"/>
                </a:solidFill>
                <a:latin typeface="Calibri" pitchFamily="34" charset="0"/>
                <a:ea typeface="MS PGothic" pitchFamily="34" charset="-128"/>
                <a:cs typeface="Arial" charset="0"/>
              </a:rPr>
              <a:t>les procédures de </a:t>
            </a:r>
            <a:r>
              <a:rPr lang="fr-FR" sz="1600" b="1" dirty="0" smtClean="0">
                <a:solidFill>
                  <a:schemeClr val="bg1"/>
                </a:solidFill>
                <a:latin typeface="Calibri" pitchFamily="34" charset="0"/>
                <a:ea typeface="MS PGothic" pitchFamily="34" charset="-128"/>
                <a:cs typeface="Arial" charset="0"/>
              </a:rPr>
              <a:t>financement</a:t>
            </a:r>
            <a:endParaRPr lang="fr-FR" sz="1600" b="1" dirty="0">
              <a:solidFill>
                <a:schemeClr val="bg1"/>
              </a:solidFill>
              <a:latin typeface="Calibri" pitchFamily="34" charset="0"/>
              <a:ea typeface="MS PGothic" pitchFamily="34" charset="-128"/>
              <a:cs typeface="Arial" charset="0"/>
            </a:endParaRPr>
          </a:p>
        </p:txBody>
      </p:sp>
      <p:sp>
        <p:nvSpPr>
          <p:cNvPr id="28" name="Ellipse 27"/>
          <p:cNvSpPr>
            <a:spLocks noChangeAspect="1"/>
          </p:cNvSpPr>
          <p:nvPr/>
        </p:nvSpPr>
        <p:spPr>
          <a:xfrm>
            <a:off x="179513" y="4868692"/>
            <a:ext cx="731809" cy="740498"/>
          </a:xfrm>
          <a:prstGeom prst="ellipse">
            <a:avLst/>
          </a:prstGeom>
        </p:spPr>
        <p:style>
          <a:lnRef idx="2">
            <a:schemeClr val="accent4">
              <a:hueOff val="-2232385"/>
              <a:satOff val="13449"/>
              <a:lumOff val="107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1"/>
          <a:lstStyle/>
          <a:p>
            <a:pPr algn="ctr"/>
            <a:endParaRPr lang="fr-FR" dirty="0" smtClean="0"/>
          </a:p>
          <a:p>
            <a:pPr algn="ctr"/>
            <a:r>
              <a:rPr lang="fr-FR" dirty="0" smtClean="0"/>
              <a:t>5</a:t>
            </a:r>
          </a:p>
          <a:p>
            <a:pPr algn="ctr"/>
            <a:endParaRPr lang="fr-FR" dirty="0"/>
          </a:p>
        </p:txBody>
      </p:sp>
    </p:spTree>
    <p:extLst>
      <p:ext uri="{BB962C8B-B14F-4D97-AF65-F5344CB8AC3E}">
        <p14:creationId xmlns:p14="http://schemas.microsoft.com/office/powerpoint/2010/main" val="443675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a:stretch>
            <a:fillRect/>
          </a:stretch>
        </p:blipFill>
        <p:spPr bwMode="auto">
          <a:xfrm>
            <a:off x="1" y="0"/>
            <a:ext cx="1331913" cy="4292600"/>
          </a:xfrm>
          <a:prstGeom prst="rect">
            <a:avLst/>
          </a:prstGeom>
          <a:noFill/>
          <a:ln w="9525">
            <a:noFill/>
            <a:miter lim="800000"/>
            <a:headEnd/>
            <a:tailEnd/>
          </a:ln>
        </p:spPr>
      </p:pic>
      <p:pic>
        <p:nvPicPr>
          <p:cNvPr id="15363" name="Picture 4"/>
          <p:cNvPicPr>
            <a:picLocks noChangeAspect="1" noChangeArrowheads="1"/>
          </p:cNvPicPr>
          <p:nvPr/>
        </p:nvPicPr>
        <p:blipFill>
          <a:blip r:embed="rId4"/>
          <a:srcRect/>
          <a:stretch>
            <a:fillRect/>
          </a:stretch>
        </p:blipFill>
        <p:spPr bwMode="auto">
          <a:xfrm>
            <a:off x="7019925" y="188913"/>
            <a:ext cx="1885950" cy="217487"/>
          </a:xfrm>
          <a:prstGeom prst="rect">
            <a:avLst/>
          </a:prstGeom>
          <a:noFill/>
          <a:ln w="9525">
            <a:noFill/>
            <a:miter lim="800000"/>
            <a:headEnd/>
            <a:tailEnd/>
          </a:ln>
        </p:spPr>
      </p:pic>
      <p:pic>
        <p:nvPicPr>
          <p:cNvPr id="15364" name="Picture 5"/>
          <p:cNvPicPr>
            <a:picLocks noChangeAspect="1" noChangeArrowheads="1"/>
          </p:cNvPicPr>
          <p:nvPr/>
        </p:nvPicPr>
        <p:blipFill>
          <a:blip r:embed="rId5"/>
          <a:srcRect/>
          <a:stretch>
            <a:fillRect/>
          </a:stretch>
        </p:blipFill>
        <p:spPr bwMode="auto">
          <a:xfrm>
            <a:off x="1" y="4292602"/>
            <a:ext cx="1331913" cy="1584325"/>
          </a:xfrm>
          <a:prstGeom prst="rect">
            <a:avLst/>
          </a:prstGeom>
          <a:noFill/>
          <a:ln w="9525">
            <a:noFill/>
            <a:miter lim="800000"/>
            <a:headEnd/>
            <a:tailEnd/>
          </a:ln>
        </p:spPr>
      </p:pic>
      <p:sp>
        <p:nvSpPr>
          <p:cNvPr id="15365" name="Text Box 6"/>
          <p:cNvSpPr txBox="1">
            <a:spLocks noChangeArrowheads="1"/>
          </p:cNvSpPr>
          <p:nvPr/>
        </p:nvSpPr>
        <p:spPr bwMode="auto">
          <a:xfrm>
            <a:off x="1607473" y="1412776"/>
            <a:ext cx="7140992" cy="1894768"/>
          </a:xfrm>
          <a:prstGeom prst="rect">
            <a:avLst/>
          </a:prstGeom>
          <a:noFill/>
          <a:ln w="9525">
            <a:noFill/>
            <a:miter lim="800000"/>
            <a:headEnd/>
            <a:tailEnd/>
          </a:ln>
        </p:spPr>
        <p:txBody>
          <a:bodyPr anchor="ctr" anchorCtr="0"/>
          <a:lstStyle/>
          <a:p>
            <a:pPr algn="ctr">
              <a:buSzPct val="100000"/>
            </a:pPr>
            <a:endParaRPr lang="fr-FR" sz="2000" b="1" dirty="0"/>
          </a:p>
        </p:txBody>
      </p:sp>
      <p:pic>
        <p:nvPicPr>
          <p:cNvPr id="15367" name="Picture 8"/>
          <p:cNvPicPr>
            <a:picLocks noChangeAspect="1" noChangeArrowheads="1"/>
          </p:cNvPicPr>
          <p:nvPr/>
        </p:nvPicPr>
        <p:blipFill>
          <a:blip r:embed="rId6"/>
          <a:srcRect/>
          <a:stretch>
            <a:fillRect/>
          </a:stretch>
        </p:blipFill>
        <p:spPr bwMode="auto">
          <a:xfrm>
            <a:off x="5508626" y="6237290"/>
            <a:ext cx="703263" cy="479425"/>
          </a:xfrm>
          <a:prstGeom prst="rect">
            <a:avLst/>
          </a:prstGeom>
          <a:noFill/>
          <a:ln w="9525">
            <a:noFill/>
            <a:miter lim="800000"/>
            <a:headEnd/>
            <a:tailEnd/>
          </a:ln>
        </p:spPr>
      </p:pic>
      <p:sp>
        <p:nvSpPr>
          <p:cNvPr id="15370" name="ZoneTexte 2"/>
          <p:cNvSpPr txBox="1">
            <a:spLocks noChangeArrowheads="1"/>
          </p:cNvSpPr>
          <p:nvPr/>
        </p:nvSpPr>
        <p:spPr bwMode="auto">
          <a:xfrm>
            <a:off x="2028156" y="2146300"/>
            <a:ext cx="6337374" cy="2002780"/>
          </a:xfrm>
          <a:prstGeom prst="rect">
            <a:avLst/>
          </a:prstGeom>
          <a:noFill/>
          <a:ln w="9525">
            <a:solidFill>
              <a:srgbClr val="002060">
                <a:alpha val="65000"/>
              </a:srgbClr>
            </a:solidFill>
            <a:miter lim="800000"/>
            <a:headEnd/>
            <a:tailEnd/>
          </a:ln>
        </p:spPr>
        <p:txBody>
          <a:bodyPr/>
          <a:lstStyle/>
          <a:p>
            <a:pPr algn="ctr">
              <a:buSzPct val="100000"/>
            </a:pPr>
            <a:endParaRPr lang="fr-FR" sz="2400" b="1" dirty="0" smtClean="0">
              <a:solidFill>
                <a:srgbClr val="004494"/>
              </a:solidFill>
              <a:latin typeface="+mj-lt"/>
              <a:cs typeface="+mj-cs"/>
            </a:endParaRPr>
          </a:p>
          <a:p>
            <a:pPr algn="ctr">
              <a:buSzPct val="100000"/>
            </a:pPr>
            <a:r>
              <a:rPr lang="fr-FR" sz="2400" b="1" dirty="0" smtClean="0">
                <a:solidFill>
                  <a:srgbClr val="004494"/>
                </a:solidFill>
              </a:rPr>
              <a:t>Merci de votre attention</a:t>
            </a:r>
          </a:p>
          <a:p>
            <a:pPr algn="ctr">
              <a:buSzPct val="100000"/>
            </a:pPr>
            <a:endParaRPr lang="fr-FR" sz="2400" b="1" dirty="0">
              <a:solidFill>
                <a:srgbClr val="004494"/>
              </a:solidFill>
            </a:endParaRPr>
          </a:p>
          <a:p>
            <a:pPr algn="ctr">
              <a:buSzPct val="100000"/>
            </a:pPr>
            <a:r>
              <a:rPr lang="fr-FR" sz="2400" b="1" dirty="0" smtClean="0">
                <a:solidFill>
                  <a:srgbClr val="004494"/>
                </a:solidFill>
              </a:rPr>
              <a:t>L’ensemble des documents est consultable sur le site fse.gouv.fr</a:t>
            </a:r>
            <a:endParaRPr lang="fr-FR" sz="2400" b="1" dirty="0">
              <a:solidFill>
                <a:srgbClr val="004494"/>
              </a:solidFill>
            </a:endParaRPr>
          </a:p>
        </p:txBody>
      </p:sp>
      <p:sp>
        <p:nvSpPr>
          <p:cNvPr id="15369"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2" name="Espace réservé du numéro de diapositive 1"/>
          <p:cNvSpPr>
            <a:spLocks noGrp="1"/>
          </p:cNvSpPr>
          <p:nvPr>
            <p:ph type="sldNum" sz="quarter" idx="12"/>
          </p:nvPr>
        </p:nvSpPr>
        <p:spPr/>
        <p:txBody>
          <a:bodyPr/>
          <a:lstStyle/>
          <a:p>
            <a:pPr>
              <a:defRPr/>
            </a:pPr>
            <a:fld id="{B72CD337-A34D-47A7-9351-BFFD37E7310F}" type="slidenum">
              <a:rPr lang="fr-FR"/>
              <a:pPr>
                <a:defRPr/>
              </a:pPr>
              <a:t>22</a:t>
            </a:fld>
            <a:endParaRPr lang="fr-FR" dirty="0"/>
          </a:p>
        </p:txBody>
      </p:sp>
      <p:pic>
        <p:nvPicPr>
          <p:cNvPr id="14" name="Image 13" descr="https://paco.intranet.social.gouv.fr/servicescommuns/DICOM/outils/Documents/travail_7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0302" y="6161725"/>
            <a:ext cx="714375" cy="697865"/>
          </a:xfrm>
          <a:prstGeom prst="rect">
            <a:avLst/>
          </a:prstGeom>
          <a:noFill/>
          <a:ln>
            <a:noFill/>
          </a:ln>
        </p:spPr>
      </p:pic>
    </p:spTree>
    <p:extLst>
      <p:ext uri="{BB962C8B-B14F-4D97-AF65-F5344CB8AC3E}">
        <p14:creationId xmlns:p14="http://schemas.microsoft.com/office/powerpoint/2010/main" val="4178815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a:stretch>
            <a:fillRect/>
          </a:stretch>
        </p:blipFill>
        <p:spPr bwMode="auto">
          <a:xfrm>
            <a:off x="1" y="0"/>
            <a:ext cx="1331913" cy="4292600"/>
          </a:xfrm>
          <a:prstGeom prst="rect">
            <a:avLst/>
          </a:prstGeom>
          <a:noFill/>
          <a:ln w="9525">
            <a:noFill/>
            <a:miter lim="800000"/>
            <a:headEnd/>
            <a:tailEnd/>
          </a:ln>
        </p:spPr>
      </p:pic>
      <p:pic>
        <p:nvPicPr>
          <p:cNvPr id="15363" name="Picture 4"/>
          <p:cNvPicPr>
            <a:picLocks noChangeAspect="1" noChangeArrowheads="1"/>
          </p:cNvPicPr>
          <p:nvPr/>
        </p:nvPicPr>
        <p:blipFill>
          <a:blip r:embed="rId4"/>
          <a:srcRect/>
          <a:stretch>
            <a:fillRect/>
          </a:stretch>
        </p:blipFill>
        <p:spPr bwMode="auto">
          <a:xfrm>
            <a:off x="7019925" y="188913"/>
            <a:ext cx="1885950" cy="217487"/>
          </a:xfrm>
          <a:prstGeom prst="rect">
            <a:avLst/>
          </a:prstGeom>
          <a:noFill/>
          <a:ln w="9525">
            <a:noFill/>
            <a:miter lim="800000"/>
            <a:headEnd/>
            <a:tailEnd/>
          </a:ln>
        </p:spPr>
      </p:pic>
      <p:pic>
        <p:nvPicPr>
          <p:cNvPr id="15364" name="Picture 5"/>
          <p:cNvPicPr>
            <a:picLocks noChangeAspect="1" noChangeArrowheads="1"/>
          </p:cNvPicPr>
          <p:nvPr/>
        </p:nvPicPr>
        <p:blipFill>
          <a:blip r:embed="rId5"/>
          <a:srcRect/>
          <a:stretch>
            <a:fillRect/>
          </a:stretch>
        </p:blipFill>
        <p:spPr bwMode="auto">
          <a:xfrm>
            <a:off x="1" y="4292602"/>
            <a:ext cx="1331913" cy="1584325"/>
          </a:xfrm>
          <a:prstGeom prst="rect">
            <a:avLst/>
          </a:prstGeom>
          <a:noFill/>
          <a:ln w="9525">
            <a:noFill/>
            <a:miter lim="800000"/>
            <a:headEnd/>
            <a:tailEnd/>
          </a:ln>
        </p:spPr>
      </p:pic>
      <p:pic>
        <p:nvPicPr>
          <p:cNvPr id="15367" name="Picture 8"/>
          <p:cNvPicPr>
            <a:picLocks noChangeAspect="1" noChangeArrowheads="1"/>
          </p:cNvPicPr>
          <p:nvPr/>
        </p:nvPicPr>
        <p:blipFill>
          <a:blip r:embed="rId6"/>
          <a:srcRect/>
          <a:stretch>
            <a:fillRect/>
          </a:stretch>
        </p:blipFill>
        <p:spPr bwMode="auto">
          <a:xfrm>
            <a:off x="5508626" y="6237290"/>
            <a:ext cx="703263" cy="479425"/>
          </a:xfrm>
          <a:prstGeom prst="rect">
            <a:avLst/>
          </a:prstGeom>
          <a:noFill/>
          <a:ln w="9525">
            <a:noFill/>
            <a:miter lim="800000"/>
            <a:headEnd/>
            <a:tailEnd/>
          </a:ln>
        </p:spPr>
      </p:pic>
      <p:sp>
        <p:nvSpPr>
          <p:cNvPr id="15370" name="ZoneTexte 2"/>
          <p:cNvSpPr txBox="1">
            <a:spLocks noChangeArrowheads="1"/>
          </p:cNvSpPr>
          <p:nvPr/>
        </p:nvSpPr>
        <p:spPr bwMode="auto">
          <a:xfrm>
            <a:off x="2051051" y="1682806"/>
            <a:ext cx="6337374" cy="135470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a:buSzPct val="100000"/>
            </a:pPr>
            <a:endParaRPr lang="fr-FR" sz="2400" b="1" dirty="0" smtClean="0">
              <a:solidFill>
                <a:schemeClr val="tx2"/>
              </a:solidFill>
              <a:latin typeface="+mj-lt"/>
              <a:cs typeface="+mj-cs"/>
            </a:endParaRPr>
          </a:p>
          <a:p>
            <a:pPr algn="ctr">
              <a:buSzPct val="100000"/>
            </a:pPr>
            <a:r>
              <a:rPr lang="fr-FR" sz="2400" b="1" dirty="0">
                <a:solidFill>
                  <a:schemeClr val="tx2"/>
                </a:solidFill>
              </a:rPr>
              <a:t>L’évaluation de </a:t>
            </a:r>
            <a:r>
              <a:rPr lang="fr-FR" sz="2400" b="1" dirty="0" smtClean="0">
                <a:solidFill>
                  <a:schemeClr val="tx2"/>
                </a:solidFill>
              </a:rPr>
              <a:t>l’axe 3 du PON FSE</a:t>
            </a:r>
          </a:p>
        </p:txBody>
      </p:sp>
      <p:sp>
        <p:nvSpPr>
          <p:cNvPr id="15369"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2" name="Espace réservé du numéro de diapositive 1"/>
          <p:cNvSpPr>
            <a:spLocks noGrp="1"/>
          </p:cNvSpPr>
          <p:nvPr>
            <p:ph type="sldNum" sz="quarter" idx="12"/>
          </p:nvPr>
        </p:nvSpPr>
        <p:spPr/>
        <p:txBody>
          <a:bodyPr/>
          <a:lstStyle/>
          <a:p>
            <a:pPr>
              <a:defRPr/>
            </a:pPr>
            <a:fld id="{B72CD337-A34D-47A7-9351-BFFD37E7310F}" type="slidenum">
              <a:rPr lang="fr-FR"/>
              <a:pPr>
                <a:defRPr/>
              </a:pPr>
              <a:t>23</a:t>
            </a:fld>
            <a:endParaRPr lang="fr-FR"/>
          </a:p>
        </p:txBody>
      </p:sp>
      <p:sp>
        <p:nvSpPr>
          <p:cNvPr id="3" name="Rectangle 2"/>
          <p:cNvSpPr/>
          <p:nvPr/>
        </p:nvSpPr>
        <p:spPr>
          <a:xfrm>
            <a:off x="1787970" y="3757666"/>
            <a:ext cx="6863460" cy="1785104"/>
          </a:xfrm>
          <a:prstGeom prst="rect">
            <a:avLst/>
          </a:prstGeom>
        </p:spPr>
        <p:txBody>
          <a:bodyPr wrap="square">
            <a:spAutoFit/>
          </a:bodyPr>
          <a:lstStyle/>
          <a:p>
            <a:pPr marL="82550" lvl="1" algn="ctr">
              <a:buSzPct val="100000"/>
              <a:tabLst>
                <a:tab pos="82550" algn="l"/>
              </a:tabLst>
            </a:pPr>
            <a:r>
              <a:rPr lang="fr-FR" sz="2000" b="1" dirty="0" smtClean="0">
                <a:solidFill>
                  <a:schemeClr val="tx2"/>
                </a:solidFill>
                <a:cs typeface="Arial" panose="020B0604020202020204" pitchFamily="34" charset="0"/>
              </a:rPr>
              <a:t>Comité national de suivi - 13 </a:t>
            </a:r>
            <a:r>
              <a:rPr lang="fr-FR" sz="2000" b="1" dirty="0">
                <a:solidFill>
                  <a:schemeClr val="tx2"/>
                </a:solidFill>
                <a:cs typeface="Arial" panose="020B0604020202020204" pitchFamily="34" charset="0"/>
              </a:rPr>
              <a:t>juin </a:t>
            </a:r>
            <a:r>
              <a:rPr lang="fr-FR" sz="2000" b="1" dirty="0" smtClean="0">
                <a:solidFill>
                  <a:schemeClr val="tx2"/>
                </a:solidFill>
                <a:cs typeface="Arial" panose="020B0604020202020204" pitchFamily="34" charset="0"/>
              </a:rPr>
              <a:t>2019</a:t>
            </a:r>
          </a:p>
          <a:p>
            <a:pPr marL="82550" lvl="1" algn="ctr">
              <a:buSzPct val="100000"/>
              <a:tabLst>
                <a:tab pos="82550" algn="l"/>
              </a:tabLst>
            </a:pPr>
            <a:endParaRPr lang="fr-FR" b="1" dirty="0">
              <a:solidFill>
                <a:schemeClr val="tx2"/>
              </a:solidFill>
              <a:cs typeface="Arial" panose="020B0604020202020204" pitchFamily="34" charset="0"/>
            </a:endParaRPr>
          </a:p>
          <a:p>
            <a:pPr marL="82550" lvl="1" algn="ctr">
              <a:buSzPct val="100000"/>
              <a:tabLst>
                <a:tab pos="82550" algn="l"/>
              </a:tabLst>
            </a:pPr>
            <a:r>
              <a:rPr lang="fr-FR" dirty="0" smtClean="0">
                <a:solidFill>
                  <a:schemeClr val="tx2"/>
                </a:solidFill>
                <a:cs typeface="Arial" panose="020B0604020202020204" pitchFamily="34" charset="0"/>
              </a:rPr>
              <a:t>DGEFP </a:t>
            </a:r>
            <a:r>
              <a:rPr lang="fr-FR" dirty="0">
                <a:solidFill>
                  <a:schemeClr val="tx2"/>
                </a:solidFill>
                <a:cs typeface="Arial" panose="020B0604020202020204" pitchFamily="34" charset="0"/>
              </a:rPr>
              <a:t>– Sous-direction Europe et </a:t>
            </a:r>
            <a:r>
              <a:rPr lang="fr-FR" dirty="0" smtClean="0">
                <a:solidFill>
                  <a:schemeClr val="tx2"/>
                </a:solidFill>
                <a:cs typeface="Arial" panose="020B0604020202020204" pitchFamily="34" charset="0"/>
              </a:rPr>
              <a:t>International</a:t>
            </a:r>
          </a:p>
          <a:p>
            <a:pPr marL="82550" lvl="1" algn="ctr">
              <a:lnSpc>
                <a:spcPct val="150000"/>
              </a:lnSpc>
              <a:buSzPct val="100000"/>
              <a:tabLst>
                <a:tab pos="82550" algn="l"/>
              </a:tabLst>
            </a:pPr>
            <a:r>
              <a:rPr lang="fr-FR" dirty="0" smtClean="0">
                <a:solidFill>
                  <a:schemeClr val="tx2"/>
                </a:solidFill>
                <a:latin typeface="+mn-lt"/>
                <a:cs typeface="Arial" panose="020B0604020202020204" pitchFamily="34" charset="0"/>
              </a:rPr>
              <a:t>Béatrice EVENO</a:t>
            </a:r>
          </a:p>
          <a:p>
            <a:pPr marL="82550" lvl="1" algn="ctr">
              <a:lnSpc>
                <a:spcPct val="150000"/>
              </a:lnSpc>
              <a:buSzPct val="100000"/>
              <a:tabLst>
                <a:tab pos="82550" algn="l"/>
              </a:tabLst>
            </a:pPr>
            <a:r>
              <a:rPr lang="fr-FR" dirty="0" smtClean="0">
                <a:solidFill>
                  <a:schemeClr val="tx2"/>
                </a:solidFill>
                <a:latin typeface="+mn-lt"/>
                <a:cs typeface="Arial" panose="020B0604020202020204" pitchFamily="34" charset="0"/>
              </a:rPr>
              <a:t>Frédéric GUILLEMINE</a:t>
            </a:r>
            <a:endParaRPr lang="fr-FR" dirty="0">
              <a:solidFill>
                <a:schemeClr val="tx2"/>
              </a:solidFill>
              <a:latin typeface="+mn-lt"/>
              <a:cs typeface="Arial" panose="020B0604020202020204" pitchFamily="34" charset="0"/>
            </a:endParaRPr>
          </a:p>
        </p:txBody>
      </p:sp>
      <p:pic>
        <p:nvPicPr>
          <p:cNvPr id="14" name="Image 13" descr="https://paco.intranet.social.gouv.fr/servicescommuns/DICOM/outils/Documents/travail_7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0302" y="6161725"/>
            <a:ext cx="714375" cy="697865"/>
          </a:xfrm>
          <a:prstGeom prst="rect">
            <a:avLst/>
          </a:prstGeom>
          <a:noFill/>
          <a:ln>
            <a:noFill/>
          </a:ln>
        </p:spPr>
      </p:pic>
    </p:spTree>
    <p:extLst>
      <p:ext uri="{BB962C8B-B14F-4D97-AF65-F5344CB8AC3E}">
        <p14:creationId xmlns:p14="http://schemas.microsoft.com/office/powerpoint/2010/main" val="2478594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40979" y="406400"/>
            <a:ext cx="7668344" cy="437818"/>
          </a:xfrm>
          <a:prstGeom prst="rect">
            <a:avLst/>
          </a:prstGeom>
          <a:noFill/>
          <a:ln w="9525">
            <a:noFill/>
            <a:miter lim="800000"/>
            <a:headEnd/>
            <a:tailEnd/>
          </a:ln>
        </p:spPr>
        <p:txBody>
          <a:bodyPr anchor="ctr" anchorCtr="0"/>
          <a:lstStyle/>
          <a:p>
            <a:pPr lvl="0"/>
            <a:r>
              <a:rPr lang="fr-FR" sz="2400" b="1" dirty="0" smtClean="0">
                <a:solidFill>
                  <a:schemeClr val="bg1"/>
                </a:solidFill>
              </a:rPr>
              <a:t>L’axe 3 : Inclusion </a:t>
            </a:r>
            <a:r>
              <a:rPr lang="fr-FR" sz="2400" b="1" dirty="0">
                <a:solidFill>
                  <a:schemeClr val="bg1"/>
                </a:solidFill>
              </a:rPr>
              <a:t>sociale et </a:t>
            </a:r>
            <a:r>
              <a:rPr lang="fr-FR" sz="2400" b="1" dirty="0" smtClean="0">
                <a:solidFill>
                  <a:schemeClr val="bg1"/>
                </a:solidFill>
              </a:rPr>
              <a:t>lutte </a:t>
            </a:r>
            <a:r>
              <a:rPr lang="fr-FR" sz="2400" b="1" dirty="0">
                <a:solidFill>
                  <a:schemeClr val="bg1"/>
                </a:solidFill>
              </a:rPr>
              <a:t>contre la </a:t>
            </a:r>
            <a:r>
              <a:rPr lang="fr-FR" sz="2400" b="1" dirty="0" smtClean="0">
                <a:solidFill>
                  <a:schemeClr val="bg1"/>
                </a:solidFill>
              </a:rPr>
              <a:t>pauvreté</a:t>
            </a:r>
            <a:endParaRPr lang="fr-FR" sz="2400" b="1" dirty="0">
              <a:solidFill>
                <a:schemeClr val="bg1"/>
              </a:solidFill>
            </a:endParaRPr>
          </a:p>
        </p:txBody>
      </p:sp>
      <p:pic>
        <p:nvPicPr>
          <p:cNvPr id="19463" name="Picture 8"/>
          <p:cNvPicPr>
            <a:picLocks noChangeAspect="1" noChangeArrowheads="1"/>
          </p:cNvPicPr>
          <p:nvPr/>
        </p:nvPicPr>
        <p:blipFill>
          <a:blip r:embed="rId3"/>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3" name="ZoneTexte 2"/>
          <p:cNvSpPr txBox="1"/>
          <p:nvPr/>
        </p:nvSpPr>
        <p:spPr>
          <a:xfrm>
            <a:off x="395537" y="844219"/>
            <a:ext cx="8928991" cy="496550"/>
          </a:xfrm>
          <a:prstGeom prst="rect">
            <a:avLst/>
          </a:prstGeom>
          <a:noFill/>
        </p:spPr>
        <p:txBody>
          <a:bodyPr/>
          <a:lstStyle/>
          <a:p>
            <a:pPr marL="65088" lvl="1">
              <a:lnSpc>
                <a:spcPct val="90000"/>
              </a:lnSpc>
              <a:spcBef>
                <a:spcPts val="400"/>
              </a:spcBef>
              <a:buClr>
                <a:srgbClr val="215968"/>
              </a:buClr>
            </a:pPr>
            <a:endParaRPr lang="fr-FR" dirty="0" smtClean="0">
              <a:solidFill>
                <a:schemeClr val="tx2"/>
              </a:solidFill>
              <a:latin typeface="Arial" charset="0"/>
            </a:endParaRPr>
          </a:p>
          <a:p>
            <a:pPr marL="65088" lvl="1">
              <a:lnSpc>
                <a:spcPct val="90000"/>
              </a:lnSpc>
              <a:spcBef>
                <a:spcPts val="400"/>
              </a:spcBef>
              <a:buClr>
                <a:srgbClr val="215968"/>
              </a:buClr>
            </a:pPr>
            <a:endParaRPr lang="fr-FR" sz="1600" dirty="0" smtClean="0">
              <a:solidFill>
                <a:schemeClr val="tx2"/>
              </a:solidFill>
              <a:latin typeface="Arial" charset="0"/>
            </a:endParaRPr>
          </a:p>
          <a:p>
            <a:pPr marL="65088" lvl="1">
              <a:lnSpc>
                <a:spcPct val="90000"/>
              </a:lnSpc>
              <a:spcBef>
                <a:spcPts val="400"/>
              </a:spcBef>
              <a:buClr>
                <a:srgbClr val="215968"/>
              </a:buClr>
            </a:pPr>
            <a:r>
              <a:rPr lang="fr-FR" sz="1600" dirty="0">
                <a:solidFill>
                  <a:schemeClr val="tx2"/>
                </a:solidFill>
                <a:latin typeface="Arial" charset="0"/>
              </a:rPr>
              <a:t> </a:t>
            </a:r>
            <a:endParaRPr lang="fr-FR" dirty="0" smtClean="0">
              <a:solidFill>
                <a:schemeClr val="tx2"/>
              </a:solidFill>
              <a:latin typeface="Arial" charset="0"/>
            </a:endParaRP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24</a:t>
            </a:fld>
            <a:endParaRPr lang="fr-F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endParaRPr lang="fr-FR" sz="1400" b="1" i="1" dirty="0">
              <a:solidFill>
                <a:schemeClr val="bg1"/>
              </a:solidFill>
              <a:latin typeface="Arial Narrow" panose="020B0606020202030204" pitchFamily="34" charset="0"/>
            </a:endParaRPr>
          </a:p>
        </p:txBody>
      </p:sp>
      <p:pic>
        <p:nvPicPr>
          <p:cNvPr id="14" name="Image 13"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aphicFrame>
        <p:nvGraphicFramePr>
          <p:cNvPr id="11" name="Diagramme 10"/>
          <p:cNvGraphicFramePr/>
          <p:nvPr>
            <p:extLst>
              <p:ext uri="{D42A27DB-BD31-4B8C-83A1-F6EECF244321}">
                <p14:modId xmlns:p14="http://schemas.microsoft.com/office/powerpoint/2010/main" val="2295678868"/>
              </p:ext>
            </p:extLst>
          </p:nvPr>
        </p:nvGraphicFramePr>
        <p:xfrm>
          <a:off x="179512" y="844220"/>
          <a:ext cx="8964488" cy="48890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ZoneTexte 3"/>
          <p:cNvSpPr txBox="1"/>
          <p:nvPr/>
        </p:nvSpPr>
        <p:spPr>
          <a:xfrm>
            <a:off x="583784" y="5822751"/>
            <a:ext cx="7300584" cy="369332"/>
          </a:xfrm>
          <a:prstGeom prst="rect">
            <a:avLst/>
          </a:prstGeom>
          <a:noFill/>
        </p:spPr>
        <p:txBody>
          <a:bodyPr wrap="square" rtlCol="0">
            <a:spAutoFit/>
          </a:bodyPr>
          <a:lstStyle/>
          <a:p>
            <a:r>
              <a:rPr lang="fr-FR" dirty="0" smtClean="0">
                <a:solidFill>
                  <a:schemeClr val="bg1"/>
                </a:solidFill>
              </a:rPr>
              <a:t>Données </a:t>
            </a:r>
            <a:r>
              <a:rPr lang="fr-FR" dirty="0" err="1" smtClean="0">
                <a:solidFill>
                  <a:schemeClr val="bg1"/>
                </a:solidFill>
              </a:rPr>
              <a:t>MaDémarcheFSE</a:t>
            </a:r>
            <a:r>
              <a:rPr lang="fr-FR" dirty="0" smtClean="0">
                <a:solidFill>
                  <a:schemeClr val="bg1"/>
                </a:solidFill>
              </a:rPr>
              <a:t> : octobre 2018</a:t>
            </a:r>
            <a:endParaRPr lang="fr-FR" dirty="0">
              <a:solidFill>
                <a:schemeClr val="bg1"/>
              </a:solidFill>
            </a:endParaRPr>
          </a:p>
        </p:txBody>
      </p:sp>
    </p:spTree>
    <p:extLst>
      <p:ext uri="{BB962C8B-B14F-4D97-AF65-F5344CB8AC3E}">
        <p14:creationId xmlns:p14="http://schemas.microsoft.com/office/powerpoint/2010/main" val="2161012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40979" y="406400"/>
            <a:ext cx="7668344" cy="437818"/>
          </a:xfrm>
          <a:prstGeom prst="rect">
            <a:avLst/>
          </a:prstGeom>
          <a:noFill/>
          <a:ln w="9525">
            <a:noFill/>
            <a:miter lim="800000"/>
            <a:headEnd/>
            <a:tailEnd/>
          </a:ln>
        </p:spPr>
        <p:txBody>
          <a:bodyPr anchor="ctr" anchorCtr="0"/>
          <a:lstStyle/>
          <a:p>
            <a:pPr>
              <a:buSzPct val="100000"/>
            </a:pPr>
            <a:r>
              <a:rPr lang="fr-FR" sz="2400" b="1" dirty="0" smtClean="0">
                <a:solidFill>
                  <a:schemeClr val="bg1"/>
                </a:solidFill>
              </a:rPr>
              <a:t>Les principaux acteurs de l’inclusion sociale</a:t>
            </a:r>
            <a:endParaRPr lang="fr-FR" sz="2400" b="1" dirty="0">
              <a:solidFill>
                <a:schemeClr val="bg1"/>
              </a:solidFill>
            </a:endParaRPr>
          </a:p>
        </p:txBody>
      </p:sp>
      <p:pic>
        <p:nvPicPr>
          <p:cNvPr id="19463" name="Picture 8"/>
          <p:cNvPicPr>
            <a:picLocks noChangeAspect="1" noChangeArrowheads="1"/>
          </p:cNvPicPr>
          <p:nvPr/>
        </p:nvPicPr>
        <p:blipFill>
          <a:blip r:embed="rId3"/>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3" name="ZoneTexte 2"/>
          <p:cNvSpPr txBox="1"/>
          <p:nvPr/>
        </p:nvSpPr>
        <p:spPr>
          <a:xfrm>
            <a:off x="395537" y="844219"/>
            <a:ext cx="8928991" cy="496550"/>
          </a:xfrm>
          <a:prstGeom prst="rect">
            <a:avLst/>
          </a:prstGeom>
          <a:noFill/>
        </p:spPr>
        <p:txBody>
          <a:bodyPr/>
          <a:lstStyle/>
          <a:p>
            <a:pPr marL="65088" lvl="1">
              <a:lnSpc>
                <a:spcPct val="90000"/>
              </a:lnSpc>
              <a:spcBef>
                <a:spcPts val="400"/>
              </a:spcBef>
              <a:buClr>
                <a:srgbClr val="215968"/>
              </a:buClr>
            </a:pPr>
            <a:endParaRPr lang="fr-FR" dirty="0" smtClean="0">
              <a:solidFill>
                <a:schemeClr val="tx2"/>
              </a:solidFill>
              <a:latin typeface="Arial" charset="0"/>
            </a:endParaRPr>
          </a:p>
          <a:p>
            <a:pPr marL="65088" lvl="1">
              <a:lnSpc>
                <a:spcPct val="90000"/>
              </a:lnSpc>
              <a:spcBef>
                <a:spcPts val="400"/>
              </a:spcBef>
              <a:buClr>
                <a:srgbClr val="215968"/>
              </a:buClr>
            </a:pPr>
            <a:endParaRPr lang="fr-FR" sz="1600" dirty="0" smtClean="0">
              <a:solidFill>
                <a:schemeClr val="tx2"/>
              </a:solidFill>
              <a:latin typeface="Arial" charset="0"/>
            </a:endParaRPr>
          </a:p>
          <a:p>
            <a:pPr marL="65088" lvl="1">
              <a:lnSpc>
                <a:spcPct val="90000"/>
              </a:lnSpc>
              <a:spcBef>
                <a:spcPts val="400"/>
              </a:spcBef>
              <a:buClr>
                <a:srgbClr val="215968"/>
              </a:buClr>
            </a:pPr>
            <a:r>
              <a:rPr lang="fr-FR" sz="1600" dirty="0">
                <a:solidFill>
                  <a:schemeClr val="tx2"/>
                </a:solidFill>
                <a:latin typeface="Arial" charset="0"/>
              </a:rPr>
              <a:t> </a:t>
            </a:r>
            <a:endParaRPr lang="fr-FR" dirty="0" smtClean="0">
              <a:solidFill>
                <a:schemeClr val="tx2"/>
              </a:solidFill>
              <a:latin typeface="Arial" charset="0"/>
            </a:endParaRP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25</a:t>
            </a:fld>
            <a:endParaRPr lang="fr-F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endParaRPr lang="fr-FR" sz="1400" b="1" i="1" dirty="0">
              <a:solidFill>
                <a:schemeClr val="bg1"/>
              </a:solidFill>
              <a:latin typeface="Arial Narrow" panose="020B0606020202030204" pitchFamily="34" charset="0"/>
            </a:endParaRPr>
          </a:p>
        </p:txBody>
      </p:sp>
      <p:pic>
        <p:nvPicPr>
          <p:cNvPr id="14" name="Image 13"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aphicFrame>
        <p:nvGraphicFramePr>
          <p:cNvPr id="20" name="Graphique 19"/>
          <p:cNvGraphicFramePr>
            <a:graphicFrameLocks/>
          </p:cNvGraphicFramePr>
          <p:nvPr>
            <p:extLst>
              <p:ext uri="{D42A27DB-BD31-4B8C-83A1-F6EECF244321}">
                <p14:modId xmlns:p14="http://schemas.microsoft.com/office/powerpoint/2010/main" val="1615404152"/>
              </p:ext>
            </p:extLst>
          </p:nvPr>
        </p:nvGraphicFramePr>
        <p:xfrm>
          <a:off x="0" y="907828"/>
          <a:ext cx="4427984" cy="4465388"/>
        </p:xfrm>
        <a:graphic>
          <a:graphicData uri="http://schemas.openxmlformats.org/drawingml/2006/chart">
            <c:chart xmlns:c="http://schemas.openxmlformats.org/drawingml/2006/chart" xmlns:r="http://schemas.openxmlformats.org/officeDocument/2006/relationships" r:id="rId5"/>
          </a:graphicData>
        </a:graphic>
      </p:graphicFrame>
      <p:pic>
        <p:nvPicPr>
          <p:cNvPr id="12" name="Image 11"/>
          <p:cNvPicPr>
            <a:picLocks noChangeAspect="1"/>
          </p:cNvPicPr>
          <p:nvPr/>
        </p:nvPicPr>
        <p:blipFill rotWithShape="1">
          <a:blip r:embed="rId6"/>
          <a:srcRect l="14795" t="-686" r="17830" b="686"/>
          <a:stretch/>
        </p:blipFill>
        <p:spPr>
          <a:xfrm>
            <a:off x="3983255" y="1412776"/>
            <a:ext cx="4805285" cy="3960440"/>
          </a:xfrm>
          <a:prstGeom prst="rect">
            <a:avLst/>
          </a:prstGeom>
        </p:spPr>
      </p:pic>
      <p:sp>
        <p:nvSpPr>
          <p:cNvPr id="4" name="ZoneTexte 3"/>
          <p:cNvSpPr txBox="1"/>
          <p:nvPr/>
        </p:nvSpPr>
        <p:spPr>
          <a:xfrm>
            <a:off x="4768453" y="907828"/>
            <a:ext cx="4057586" cy="338554"/>
          </a:xfrm>
          <a:prstGeom prst="rect">
            <a:avLst/>
          </a:prstGeom>
          <a:noFill/>
        </p:spPr>
        <p:txBody>
          <a:bodyPr wrap="none" rtlCol="0">
            <a:spAutoFit/>
          </a:bodyPr>
          <a:lstStyle/>
          <a:p>
            <a:pPr algn="ctr">
              <a:defRPr lang="en-US" sz="1800" b="0" i="0" u="none" strike="noStrike" kern="1200" baseline="0" dirty="0">
                <a:solidFill>
                  <a:srgbClr val="4F81BD"/>
                </a:solidFill>
                <a:effectLst/>
                <a:latin typeface="+mn-lt"/>
                <a:ea typeface="+mn-ea"/>
                <a:cs typeface="+mn-cs"/>
              </a:defRPr>
            </a:pPr>
            <a:r>
              <a:rPr lang="fr-FR" sz="1600" b="1" dirty="0">
                <a:latin typeface="+mn-lt"/>
                <a:ea typeface="+mn-ea"/>
                <a:cs typeface="+mn-cs"/>
              </a:rPr>
              <a:t>Part </a:t>
            </a:r>
            <a:r>
              <a:rPr lang="fr-FR" sz="1600" b="1" dirty="0" smtClean="0">
                <a:latin typeface="+mn-lt"/>
                <a:ea typeface="+mn-ea"/>
                <a:cs typeface="+mn-cs"/>
              </a:rPr>
              <a:t>des </a:t>
            </a:r>
            <a:r>
              <a:rPr lang="fr-FR" sz="1600" b="1" dirty="0">
                <a:latin typeface="+mn-lt"/>
                <a:ea typeface="+mn-ea"/>
                <a:cs typeface="+mn-cs"/>
              </a:rPr>
              <a:t>participants </a:t>
            </a:r>
            <a:r>
              <a:rPr lang="fr-FR" sz="1600" b="1">
                <a:latin typeface="+mn-lt"/>
                <a:ea typeface="+mn-ea"/>
                <a:cs typeface="+mn-cs"/>
              </a:rPr>
              <a:t>par </a:t>
            </a:r>
            <a:r>
              <a:rPr lang="fr-FR" sz="1600" b="1" smtClean="0">
                <a:latin typeface="+mn-lt"/>
                <a:ea typeface="+mn-ea"/>
                <a:cs typeface="+mn-cs"/>
              </a:rPr>
              <a:t>type de </a:t>
            </a:r>
            <a:r>
              <a:rPr lang="fr-FR" sz="1600" b="1" dirty="0" smtClean="0">
                <a:latin typeface="+mn-lt"/>
                <a:ea typeface="+mn-ea"/>
                <a:cs typeface="+mn-cs"/>
              </a:rPr>
              <a:t>gestionnaire</a:t>
            </a:r>
            <a:endParaRPr lang="fr-FR" sz="1600" b="1" dirty="0">
              <a:latin typeface="+mn-lt"/>
              <a:ea typeface="+mn-ea"/>
              <a:cs typeface="+mn-cs"/>
            </a:endParaRPr>
          </a:p>
        </p:txBody>
      </p:sp>
    </p:spTree>
    <p:extLst>
      <p:ext uri="{BB962C8B-B14F-4D97-AF65-F5344CB8AC3E}">
        <p14:creationId xmlns:p14="http://schemas.microsoft.com/office/powerpoint/2010/main" val="2634831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115617" y="406401"/>
            <a:ext cx="8424935" cy="437818"/>
          </a:xfrm>
          <a:prstGeom prst="rect">
            <a:avLst/>
          </a:prstGeom>
          <a:noFill/>
          <a:ln w="9525">
            <a:noFill/>
            <a:miter lim="800000"/>
            <a:headEnd/>
            <a:tailEnd/>
          </a:ln>
        </p:spPr>
        <p:txBody>
          <a:bodyPr anchor="ctr" anchorCtr="0"/>
          <a:lstStyle/>
          <a:p>
            <a:pPr>
              <a:buSzPct val="100000"/>
            </a:pPr>
            <a:r>
              <a:rPr lang="fr-FR" sz="2400" b="1" dirty="0" smtClean="0">
                <a:solidFill>
                  <a:schemeClr val="bg1"/>
                </a:solidFill>
              </a:rPr>
              <a:t>La part du montant UE et des participants par type d’opération</a:t>
            </a:r>
            <a:endParaRPr lang="fr-FR" sz="2400" b="1" dirty="0">
              <a:solidFill>
                <a:schemeClr val="bg1"/>
              </a:solidFill>
            </a:endParaRPr>
          </a:p>
        </p:txBody>
      </p:sp>
      <p:pic>
        <p:nvPicPr>
          <p:cNvPr id="19463" name="Picture 8"/>
          <p:cNvPicPr>
            <a:picLocks noChangeAspect="1" noChangeArrowheads="1"/>
          </p:cNvPicPr>
          <p:nvPr/>
        </p:nvPicPr>
        <p:blipFill>
          <a:blip r:embed="rId3"/>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3" name="ZoneTexte 2"/>
          <p:cNvSpPr txBox="1"/>
          <p:nvPr/>
        </p:nvSpPr>
        <p:spPr>
          <a:xfrm>
            <a:off x="395537" y="844219"/>
            <a:ext cx="8928991" cy="496550"/>
          </a:xfrm>
          <a:prstGeom prst="rect">
            <a:avLst/>
          </a:prstGeom>
          <a:noFill/>
        </p:spPr>
        <p:txBody>
          <a:bodyPr/>
          <a:lstStyle/>
          <a:p>
            <a:pPr marL="65088" lvl="1">
              <a:lnSpc>
                <a:spcPct val="90000"/>
              </a:lnSpc>
              <a:spcBef>
                <a:spcPts val="400"/>
              </a:spcBef>
              <a:buClr>
                <a:srgbClr val="215968"/>
              </a:buClr>
            </a:pPr>
            <a:endParaRPr lang="fr-FR" dirty="0" smtClean="0">
              <a:solidFill>
                <a:schemeClr val="tx2"/>
              </a:solidFill>
              <a:latin typeface="Arial" charset="0"/>
            </a:endParaRPr>
          </a:p>
          <a:p>
            <a:pPr marL="65088" lvl="1">
              <a:lnSpc>
                <a:spcPct val="90000"/>
              </a:lnSpc>
              <a:spcBef>
                <a:spcPts val="400"/>
              </a:spcBef>
              <a:buClr>
                <a:srgbClr val="215968"/>
              </a:buClr>
            </a:pPr>
            <a:endParaRPr lang="fr-FR" sz="1600" dirty="0" smtClean="0">
              <a:solidFill>
                <a:schemeClr val="tx2"/>
              </a:solidFill>
              <a:latin typeface="Arial" charset="0"/>
            </a:endParaRPr>
          </a:p>
          <a:p>
            <a:pPr marL="65088" lvl="1">
              <a:lnSpc>
                <a:spcPct val="90000"/>
              </a:lnSpc>
              <a:spcBef>
                <a:spcPts val="400"/>
              </a:spcBef>
              <a:buClr>
                <a:srgbClr val="215968"/>
              </a:buClr>
            </a:pPr>
            <a:r>
              <a:rPr lang="fr-FR" sz="1600" dirty="0">
                <a:solidFill>
                  <a:schemeClr val="tx2"/>
                </a:solidFill>
                <a:latin typeface="Arial" charset="0"/>
              </a:rPr>
              <a:t> </a:t>
            </a:r>
            <a:endParaRPr lang="fr-FR" dirty="0" smtClean="0">
              <a:solidFill>
                <a:schemeClr val="tx2"/>
              </a:solidFill>
              <a:latin typeface="Arial" charset="0"/>
            </a:endParaRP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26</a:t>
            </a:fld>
            <a:endParaRPr lang="fr-F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endParaRPr lang="fr-FR" sz="1400" b="1" i="1" dirty="0">
              <a:solidFill>
                <a:schemeClr val="bg1"/>
              </a:solidFill>
              <a:latin typeface="Arial Narrow" panose="020B0606020202030204" pitchFamily="34" charset="0"/>
            </a:endParaRPr>
          </a:p>
        </p:txBody>
      </p:sp>
      <p:pic>
        <p:nvPicPr>
          <p:cNvPr id="14" name="Image 13"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aphicFrame>
        <p:nvGraphicFramePr>
          <p:cNvPr id="13" name="Graphique 12"/>
          <p:cNvGraphicFramePr>
            <a:graphicFrameLocks/>
          </p:cNvGraphicFramePr>
          <p:nvPr>
            <p:extLst>
              <p:ext uri="{D42A27DB-BD31-4B8C-83A1-F6EECF244321}">
                <p14:modId xmlns:p14="http://schemas.microsoft.com/office/powerpoint/2010/main" val="134891396"/>
              </p:ext>
            </p:extLst>
          </p:nvPr>
        </p:nvGraphicFramePr>
        <p:xfrm>
          <a:off x="1907705" y="4021032"/>
          <a:ext cx="4404766" cy="2656789"/>
        </p:xfrm>
        <a:graphic>
          <a:graphicData uri="http://schemas.openxmlformats.org/drawingml/2006/chart">
            <c:chart xmlns:c="http://schemas.openxmlformats.org/drawingml/2006/chart" xmlns:r="http://schemas.openxmlformats.org/officeDocument/2006/relationships" r:id="rId5"/>
          </a:graphicData>
        </a:graphic>
      </p:graphicFrame>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66" y="1196752"/>
            <a:ext cx="761974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894981" y="1516142"/>
            <a:ext cx="1613644"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422851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40979" y="406400"/>
            <a:ext cx="7668344" cy="437818"/>
          </a:xfrm>
          <a:prstGeom prst="rect">
            <a:avLst/>
          </a:prstGeom>
          <a:noFill/>
          <a:ln w="9525">
            <a:noFill/>
            <a:miter lim="800000"/>
            <a:headEnd/>
            <a:tailEnd/>
          </a:ln>
        </p:spPr>
        <p:txBody>
          <a:bodyPr anchor="ctr" anchorCtr="0"/>
          <a:lstStyle/>
          <a:p>
            <a:pPr>
              <a:buSzPct val="100000"/>
            </a:pPr>
            <a:r>
              <a:rPr lang="fr-FR" sz="2400" b="1" dirty="0" smtClean="0">
                <a:solidFill>
                  <a:schemeClr val="bg1"/>
                </a:solidFill>
              </a:rPr>
              <a:t>Le statut à la sortie des opérations</a:t>
            </a:r>
            <a:endParaRPr lang="fr-FR" sz="2400" b="1" dirty="0">
              <a:solidFill>
                <a:schemeClr val="bg1"/>
              </a:solidFill>
            </a:endParaRPr>
          </a:p>
        </p:txBody>
      </p:sp>
      <p:pic>
        <p:nvPicPr>
          <p:cNvPr id="19463" name="Picture 8"/>
          <p:cNvPicPr>
            <a:picLocks noChangeAspect="1" noChangeArrowheads="1"/>
          </p:cNvPicPr>
          <p:nvPr/>
        </p:nvPicPr>
        <p:blipFill>
          <a:blip r:embed="rId3"/>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3" name="ZoneTexte 2"/>
          <p:cNvSpPr txBox="1"/>
          <p:nvPr/>
        </p:nvSpPr>
        <p:spPr>
          <a:xfrm>
            <a:off x="395537" y="844219"/>
            <a:ext cx="8928991" cy="496550"/>
          </a:xfrm>
          <a:prstGeom prst="rect">
            <a:avLst/>
          </a:prstGeom>
          <a:noFill/>
        </p:spPr>
        <p:txBody>
          <a:bodyPr/>
          <a:lstStyle/>
          <a:p>
            <a:pPr marL="65088" lvl="1">
              <a:lnSpc>
                <a:spcPct val="90000"/>
              </a:lnSpc>
              <a:spcBef>
                <a:spcPts val="400"/>
              </a:spcBef>
              <a:buClr>
                <a:srgbClr val="215968"/>
              </a:buClr>
            </a:pPr>
            <a:endParaRPr lang="fr-FR" dirty="0" smtClean="0">
              <a:solidFill>
                <a:schemeClr val="tx2"/>
              </a:solidFill>
              <a:latin typeface="Arial" charset="0"/>
            </a:endParaRPr>
          </a:p>
          <a:p>
            <a:pPr marL="65088" lvl="1">
              <a:lnSpc>
                <a:spcPct val="90000"/>
              </a:lnSpc>
              <a:spcBef>
                <a:spcPts val="400"/>
              </a:spcBef>
              <a:buClr>
                <a:srgbClr val="215968"/>
              </a:buClr>
            </a:pPr>
            <a:endParaRPr lang="fr-FR" sz="1600" dirty="0" smtClean="0">
              <a:solidFill>
                <a:schemeClr val="tx2"/>
              </a:solidFill>
              <a:latin typeface="Arial" charset="0"/>
            </a:endParaRPr>
          </a:p>
          <a:p>
            <a:pPr marL="65088" lvl="1">
              <a:lnSpc>
                <a:spcPct val="90000"/>
              </a:lnSpc>
              <a:spcBef>
                <a:spcPts val="400"/>
              </a:spcBef>
              <a:buClr>
                <a:srgbClr val="215968"/>
              </a:buClr>
            </a:pPr>
            <a:r>
              <a:rPr lang="fr-FR" sz="1600" dirty="0">
                <a:solidFill>
                  <a:schemeClr val="tx2"/>
                </a:solidFill>
                <a:latin typeface="Arial" charset="0"/>
              </a:rPr>
              <a:t> </a:t>
            </a:r>
            <a:endParaRPr lang="fr-FR" dirty="0" smtClean="0">
              <a:solidFill>
                <a:schemeClr val="tx2"/>
              </a:solidFill>
              <a:latin typeface="Arial" charset="0"/>
            </a:endParaRP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27</a:t>
            </a:fld>
            <a:endParaRPr lang="fr-F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endParaRPr lang="fr-FR" sz="1400" b="1" i="1" dirty="0">
              <a:solidFill>
                <a:schemeClr val="bg1"/>
              </a:solidFill>
              <a:latin typeface="Arial Narrow" panose="020B0606020202030204" pitchFamily="34" charset="0"/>
            </a:endParaRPr>
          </a:p>
        </p:txBody>
      </p:sp>
      <p:pic>
        <p:nvPicPr>
          <p:cNvPr id="14" name="Image 13"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aphicFrame>
        <p:nvGraphicFramePr>
          <p:cNvPr id="12" name="Graphique 11">
            <a:extLst>
              <a:ext uri="{FF2B5EF4-FFF2-40B4-BE49-F238E27FC236}">
                <a16:creationId xmlns:a16="http://schemas.microsoft.com/office/drawing/2014/main" xmlns="" id="{6A6443AB-9BC5-4920-8652-33A8DB84FA15}"/>
              </a:ext>
            </a:extLst>
          </p:cNvPr>
          <p:cNvGraphicFramePr/>
          <p:nvPr>
            <p:extLst>
              <p:ext uri="{D42A27DB-BD31-4B8C-83A1-F6EECF244321}">
                <p14:modId xmlns:p14="http://schemas.microsoft.com/office/powerpoint/2010/main" val="46233008"/>
              </p:ext>
            </p:extLst>
          </p:nvPr>
        </p:nvGraphicFramePr>
        <p:xfrm>
          <a:off x="479030" y="805111"/>
          <a:ext cx="8294315" cy="4536504"/>
        </p:xfrm>
        <a:graphic>
          <a:graphicData uri="http://schemas.openxmlformats.org/drawingml/2006/chart">
            <c:chart xmlns:c="http://schemas.openxmlformats.org/drawingml/2006/chart" xmlns:r="http://schemas.openxmlformats.org/officeDocument/2006/relationships" r:id="rId5"/>
          </a:graphicData>
        </a:graphic>
      </p:graphicFrame>
      <p:sp>
        <p:nvSpPr>
          <p:cNvPr id="4" name="ZoneTexte 3"/>
          <p:cNvSpPr txBox="1"/>
          <p:nvPr/>
        </p:nvSpPr>
        <p:spPr>
          <a:xfrm>
            <a:off x="107504" y="5373216"/>
            <a:ext cx="9217023" cy="338554"/>
          </a:xfrm>
          <a:prstGeom prst="rect">
            <a:avLst/>
          </a:prstGeom>
          <a:noFill/>
        </p:spPr>
        <p:txBody>
          <a:bodyPr wrap="square" rtlCol="0">
            <a:spAutoFit/>
          </a:bodyPr>
          <a:lstStyle/>
          <a:p>
            <a:r>
              <a:rPr lang="fr-FR" sz="1600" dirty="0" smtClean="0">
                <a:solidFill>
                  <a:srgbClr val="004494"/>
                </a:solidFill>
              </a:rPr>
              <a:t>A la sortie des opérations, 34% des inactifs sont demandeurs d’emploi, 19% en emploi et 6% en formation</a:t>
            </a:r>
            <a:endParaRPr lang="fr-FR" sz="1600" dirty="0">
              <a:solidFill>
                <a:srgbClr val="004494"/>
              </a:solidFill>
            </a:endParaRPr>
          </a:p>
        </p:txBody>
      </p:sp>
    </p:spTree>
    <p:extLst>
      <p:ext uri="{BB962C8B-B14F-4D97-AF65-F5344CB8AC3E}">
        <p14:creationId xmlns:p14="http://schemas.microsoft.com/office/powerpoint/2010/main" val="284183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40979" y="406400"/>
            <a:ext cx="7668344" cy="437818"/>
          </a:xfrm>
          <a:prstGeom prst="rect">
            <a:avLst/>
          </a:prstGeom>
          <a:noFill/>
          <a:ln w="9525">
            <a:noFill/>
            <a:miter lim="800000"/>
            <a:headEnd/>
            <a:tailEnd/>
          </a:ln>
        </p:spPr>
        <p:txBody>
          <a:bodyPr anchor="ctr" anchorCtr="0"/>
          <a:lstStyle/>
          <a:p>
            <a:pPr lvl="0"/>
            <a:r>
              <a:rPr lang="fr-FR" sz="2400" b="1" dirty="0">
                <a:solidFill>
                  <a:schemeClr val="bg1"/>
                </a:solidFill>
              </a:rPr>
              <a:t>D</a:t>
            </a:r>
            <a:r>
              <a:rPr lang="fr-FR" sz="2400" b="1" dirty="0" smtClean="0">
                <a:solidFill>
                  <a:schemeClr val="bg1"/>
                </a:solidFill>
              </a:rPr>
              <a:t>es écarts sur les modalités d’accompagnement</a:t>
            </a:r>
            <a:endParaRPr lang="fr-FR" sz="2400" b="1" dirty="0">
              <a:solidFill>
                <a:schemeClr val="bg1"/>
              </a:solidFill>
            </a:endParaRPr>
          </a:p>
        </p:txBody>
      </p:sp>
      <p:pic>
        <p:nvPicPr>
          <p:cNvPr id="19463" name="Picture 8"/>
          <p:cNvPicPr>
            <a:picLocks noChangeAspect="1" noChangeArrowheads="1"/>
          </p:cNvPicPr>
          <p:nvPr/>
        </p:nvPicPr>
        <p:blipFill>
          <a:blip r:embed="rId4"/>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3" name="ZoneTexte 2"/>
          <p:cNvSpPr txBox="1"/>
          <p:nvPr/>
        </p:nvSpPr>
        <p:spPr>
          <a:xfrm>
            <a:off x="395537" y="844219"/>
            <a:ext cx="8928991" cy="496550"/>
          </a:xfrm>
          <a:prstGeom prst="rect">
            <a:avLst/>
          </a:prstGeom>
          <a:noFill/>
        </p:spPr>
        <p:txBody>
          <a:bodyPr/>
          <a:lstStyle/>
          <a:p>
            <a:pPr marL="65088" lvl="1">
              <a:lnSpc>
                <a:spcPct val="90000"/>
              </a:lnSpc>
              <a:spcBef>
                <a:spcPts val="400"/>
              </a:spcBef>
              <a:buClr>
                <a:srgbClr val="215968"/>
              </a:buClr>
            </a:pPr>
            <a:endParaRPr lang="fr-FR" dirty="0" smtClean="0">
              <a:solidFill>
                <a:schemeClr val="tx2"/>
              </a:solidFill>
              <a:latin typeface="Arial" charset="0"/>
            </a:endParaRPr>
          </a:p>
          <a:p>
            <a:pPr marL="65088" lvl="1">
              <a:lnSpc>
                <a:spcPct val="90000"/>
              </a:lnSpc>
              <a:spcBef>
                <a:spcPts val="400"/>
              </a:spcBef>
              <a:buClr>
                <a:srgbClr val="215968"/>
              </a:buClr>
            </a:pPr>
            <a:endParaRPr lang="fr-FR" sz="1600" dirty="0" smtClean="0">
              <a:solidFill>
                <a:schemeClr val="tx2"/>
              </a:solidFill>
              <a:latin typeface="Arial" charset="0"/>
            </a:endParaRPr>
          </a:p>
          <a:p>
            <a:pPr marL="65088" lvl="1">
              <a:lnSpc>
                <a:spcPct val="90000"/>
              </a:lnSpc>
              <a:spcBef>
                <a:spcPts val="400"/>
              </a:spcBef>
              <a:buClr>
                <a:srgbClr val="215968"/>
              </a:buClr>
            </a:pPr>
            <a:r>
              <a:rPr lang="fr-FR" sz="1600" dirty="0">
                <a:solidFill>
                  <a:schemeClr val="tx2"/>
                </a:solidFill>
                <a:latin typeface="Arial" charset="0"/>
              </a:rPr>
              <a:t> </a:t>
            </a:r>
            <a:endParaRPr lang="fr-FR" dirty="0" smtClean="0">
              <a:solidFill>
                <a:schemeClr val="tx2"/>
              </a:solidFill>
              <a:latin typeface="Arial" charset="0"/>
            </a:endParaRP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28</a:t>
            </a:fld>
            <a:endParaRPr lang="fr-F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endParaRPr lang="fr-FR" sz="1400" b="1" i="1" dirty="0">
              <a:solidFill>
                <a:schemeClr val="bg1"/>
              </a:solidFill>
              <a:latin typeface="Arial Narrow" panose="020B0606020202030204" pitchFamily="34" charset="0"/>
            </a:endParaRPr>
          </a:p>
        </p:txBody>
      </p:sp>
      <p:pic>
        <p:nvPicPr>
          <p:cNvPr id="14" name="Image 13"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aphicFrame>
        <p:nvGraphicFramePr>
          <p:cNvPr id="11" name="Diagramme 10"/>
          <p:cNvGraphicFramePr/>
          <p:nvPr>
            <p:extLst>
              <p:ext uri="{D42A27DB-BD31-4B8C-83A1-F6EECF244321}">
                <p14:modId xmlns:p14="http://schemas.microsoft.com/office/powerpoint/2010/main" val="3881319630"/>
              </p:ext>
            </p:extLst>
          </p:nvPr>
        </p:nvGraphicFramePr>
        <p:xfrm>
          <a:off x="179514" y="844219"/>
          <a:ext cx="4320479" cy="50200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2" name="Groupe 11"/>
          <p:cNvGrpSpPr/>
          <p:nvPr/>
        </p:nvGrpSpPr>
        <p:grpSpPr>
          <a:xfrm>
            <a:off x="5508625" y="1484785"/>
            <a:ext cx="2879972" cy="861137"/>
            <a:chOff x="0" y="3708026"/>
            <a:chExt cx="1765496" cy="1002193"/>
          </a:xfrm>
        </p:grpSpPr>
        <p:sp>
          <p:nvSpPr>
            <p:cNvPr id="13" name="Rectangle à coins arrondis 12"/>
            <p:cNvSpPr/>
            <p:nvPr/>
          </p:nvSpPr>
          <p:spPr>
            <a:xfrm>
              <a:off x="0" y="3708026"/>
              <a:ext cx="1765496" cy="100219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48923" y="3756949"/>
              <a:ext cx="1667650" cy="904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fr-FR" sz="1400" b="1" u="none" kern="1200" dirty="0" smtClean="0"/>
                <a:t>Coût unitaire total par personne physique </a:t>
              </a:r>
              <a:endParaRPr lang="fr-FR" sz="1400" b="1" kern="1200" dirty="0">
                <a:solidFill>
                  <a:schemeClr val="bg1"/>
                </a:solidFill>
                <a:ea typeface="MS PGothic" pitchFamily="34" charset="-128"/>
                <a:cs typeface="Arial" charset="0"/>
              </a:endParaRPr>
            </a:p>
          </p:txBody>
        </p:sp>
      </p:grpSp>
      <p:graphicFrame>
        <p:nvGraphicFramePr>
          <p:cNvPr id="4" name="Objet 3"/>
          <p:cNvGraphicFramePr>
            <a:graphicFrameLocks noChangeAspect="1"/>
          </p:cNvGraphicFramePr>
          <p:nvPr>
            <p:extLst>
              <p:ext uri="{D42A27DB-BD31-4B8C-83A1-F6EECF244321}">
                <p14:modId xmlns:p14="http://schemas.microsoft.com/office/powerpoint/2010/main" val="3360041613"/>
              </p:ext>
            </p:extLst>
          </p:nvPr>
        </p:nvGraphicFramePr>
        <p:xfrm>
          <a:off x="4794250" y="2420940"/>
          <a:ext cx="4381500" cy="1914525"/>
        </p:xfrm>
        <a:graphic>
          <a:graphicData uri="http://schemas.openxmlformats.org/presentationml/2006/ole">
            <mc:AlternateContent xmlns:mc="http://schemas.openxmlformats.org/markup-compatibility/2006">
              <mc:Choice xmlns:v="urn:schemas-microsoft-com:vml" Requires="v">
                <p:oleObj spid="_x0000_s1027" name="Feuille de calcul" r:id="rId12" imgW="4381526" imgH="1914564" progId="Excel.Sheet.12">
                  <p:embed/>
                </p:oleObj>
              </mc:Choice>
              <mc:Fallback>
                <p:oleObj name="Feuille de calcul" r:id="rId12" imgW="4381526" imgH="1914564" progId="Excel.Sheet.12">
                  <p:embed/>
                  <p:pic>
                    <p:nvPicPr>
                      <p:cNvPr id="0" name=""/>
                      <p:cNvPicPr>
                        <a:picLocks noChangeAspect="1" noChangeArrowheads="1"/>
                      </p:cNvPicPr>
                      <p:nvPr/>
                    </p:nvPicPr>
                    <p:blipFill>
                      <a:blip r:embed="rId13"/>
                      <a:srcRect/>
                      <a:stretch>
                        <a:fillRect/>
                      </a:stretch>
                    </p:blipFill>
                    <p:spPr bwMode="auto">
                      <a:xfrm>
                        <a:off x="4794250" y="2420940"/>
                        <a:ext cx="4381500" cy="1914525"/>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3053740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2"/>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619672" y="406401"/>
            <a:ext cx="7920879" cy="437818"/>
          </a:xfrm>
          <a:prstGeom prst="rect">
            <a:avLst/>
          </a:prstGeom>
          <a:noFill/>
          <a:ln w="9525">
            <a:noFill/>
            <a:miter lim="800000"/>
            <a:headEnd/>
            <a:tailEnd/>
          </a:ln>
        </p:spPr>
        <p:txBody>
          <a:bodyPr anchor="ctr" anchorCtr="0"/>
          <a:lstStyle/>
          <a:p>
            <a:pPr>
              <a:buSzPct val="100000"/>
            </a:pPr>
            <a:r>
              <a:rPr lang="fr-FR" sz="2400" b="1" dirty="0" smtClean="0">
                <a:solidFill>
                  <a:schemeClr val="bg1"/>
                </a:solidFill>
              </a:rPr>
              <a:t>L’analyse contrefactuelle</a:t>
            </a:r>
            <a:endParaRPr lang="fr-FR" sz="2400" b="1" dirty="0">
              <a:solidFill>
                <a:schemeClr val="bg1"/>
              </a:solidFill>
            </a:endParaRPr>
          </a:p>
        </p:txBody>
      </p:sp>
      <p:pic>
        <p:nvPicPr>
          <p:cNvPr id="19463" name="Picture 8"/>
          <p:cNvPicPr>
            <a:picLocks noChangeAspect="1" noChangeArrowheads="1"/>
          </p:cNvPicPr>
          <p:nvPr/>
        </p:nvPicPr>
        <p:blipFill>
          <a:blip r:embed="rId3"/>
          <a:srcRect/>
          <a:stretch>
            <a:fillRect/>
          </a:stretch>
        </p:blipFill>
        <p:spPr bwMode="auto">
          <a:xfrm>
            <a:off x="5508626" y="6237290"/>
            <a:ext cx="703263" cy="479425"/>
          </a:xfrm>
          <a:prstGeom prst="rect">
            <a:avLst/>
          </a:prstGeom>
          <a:noFill/>
          <a:ln w="9525">
            <a:noFill/>
            <a:miter lim="800000"/>
            <a:headEnd/>
            <a:tailEnd/>
          </a:ln>
        </p:spPr>
      </p:pic>
      <p:sp>
        <p:nvSpPr>
          <p:cNvPr id="19465" name="Rectangle 6"/>
          <p:cNvSpPr>
            <a:spLocks noChangeArrowheads="1"/>
          </p:cNvSpPr>
          <p:nvPr/>
        </p:nvSpPr>
        <p:spPr bwMode="auto">
          <a:xfrm>
            <a:off x="5219700" y="6497638"/>
            <a:ext cx="1512888" cy="360362"/>
          </a:xfrm>
          <a:prstGeom prst="rect">
            <a:avLst/>
          </a:prstGeom>
          <a:noFill/>
          <a:ln w="9525">
            <a:noFill/>
            <a:miter lim="800000"/>
            <a:headEnd/>
            <a:tailEnd/>
          </a:ln>
        </p:spPr>
        <p:txBody>
          <a:bodyPr anchor="ctr"/>
          <a:lstStyle/>
          <a:p>
            <a:r>
              <a:rPr lang="fr-FR" sz="500">
                <a:solidFill>
                  <a:srgbClr val="000000"/>
                </a:solidFill>
                <a:latin typeface="Arial" charset="0"/>
              </a:rPr>
              <a:t>          </a:t>
            </a:r>
            <a:endParaRPr lang="fr-FR" sz="100">
              <a:solidFill>
                <a:srgbClr val="000000"/>
              </a:solidFill>
              <a:latin typeface="Arial" charset="0"/>
            </a:endParaRPr>
          </a:p>
          <a:p>
            <a:endParaRPr lang="fr-FR" sz="500">
              <a:solidFill>
                <a:srgbClr val="000000"/>
              </a:solidFill>
              <a:latin typeface="Arial" charset="0"/>
            </a:endParaRPr>
          </a:p>
          <a:p>
            <a:endParaRPr lang="fr-FR" sz="500">
              <a:solidFill>
                <a:srgbClr val="000000"/>
              </a:solidFill>
              <a:latin typeface="Arial" charset="0"/>
            </a:endParaRPr>
          </a:p>
          <a:p>
            <a:r>
              <a:rPr lang="fr-FR" sz="500">
                <a:solidFill>
                  <a:srgbClr val="000000"/>
                </a:solidFill>
                <a:latin typeface="Arial" charset="0"/>
              </a:rPr>
              <a:t>           </a:t>
            </a:r>
            <a:r>
              <a:rPr lang="fr-FR" sz="500">
                <a:latin typeface="Arial" charset="0"/>
              </a:rPr>
              <a:t>UNION  EUROPEENNE</a:t>
            </a:r>
          </a:p>
        </p:txBody>
      </p:sp>
      <p:sp>
        <p:nvSpPr>
          <p:cNvPr id="3" name="ZoneTexte 2"/>
          <p:cNvSpPr txBox="1"/>
          <p:nvPr/>
        </p:nvSpPr>
        <p:spPr>
          <a:xfrm>
            <a:off x="395537" y="844219"/>
            <a:ext cx="8928991" cy="496550"/>
          </a:xfrm>
          <a:prstGeom prst="rect">
            <a:avLst/>
          </a:prstGeom>
          <a:noFill/>
        </p:spPr>
        <p:txBody>
          <a:bodyPr/>
          <a:lstStyle/>
          <a:p>
            <a:pPr marL="65088" lvl="1">
              <a:lnSpc>
                <a:spcPct val="90000"/>
              </a:lnSpc>
              <a:spcBef>
                <a:spcPts val="400"/>
              </a:spcBef>
              <a:buClr>
                <a:srgbClr val="215968"/>
              </a:buClr>
            </a:pPr>
            <a:endParaRPr lang="fr-FR" dirty="0" smtClean="0">
              <a:solidFill>
                <a:schemeClr val="tx2"/>
              </a:solidFill>
              <a:latin typeface="Arial" charset="0"/>
            </a:endParaRPr>
          </a:p>
          <a:p>
            <a:pPr marL="65088" lvl="1">
              <a:lnSpc>
                <a:spcPct val="90000"/>
              </a:lnSpc>
              <a:spcBef>
                <a:spcPts val="400"/>
              </a:spcBef>
              <a:buClr>
                <a:srgbClr val="215968"/>
              </a:buClr>
            </a:pPr>
            <a:endParaRPr lang="fr-FR" sz="1600" dirty="0" smtClean="0">
              <a:solidFill>
                <a:schemeClr val="tx2"/>
              </a:solidFill>
              <a:latin typeface="Arial" charset="0"/>
            </a:endParaRPr>
          </a:p>
          <a:p>
            <a:pPr marL="65088" lvl="1">
              <a:lnSpc>
                <a:spcPct val="90000"/>
              </a:lnSpc>
              <a:spcBef>
                <a:spcPts val="400"/>
              </a:spcBef>
              <a:buClr>
                <a:srgbClr val="215968"/>
              </a:buClr>
            </a:pPr>
            <a:r>
              <a:rPr lang="fr-FR" sz="1600" dirty="0">
                <a:solidFill>
                  <a:schemeClr val="tx2"/>
                </a:solidFill>
                <a:latin typeface="Arial" charset="0"/>
              </a:rPr>
              <a:t> </a:t>
            </a:r>
            <a:endParaRPr lang="fr-FR" dirty="0" smtClean="0">
              <a:solidFill>
                <a:schemeClr val="tx2"/>
              </a:solidFill>
              <a:latin typeface="Arial" charset="0"/>
            </a:endParaRPr>
          </a:p>
        </p:txBody>
      </p:sp>
      <p:sp>
        <p:nvSpPr>
          <p:cNvPr id="2" name="Espace réservé du numéro de diapositive 1"/>
          <p:cNvSpPr>
            <a:spLocks noGrp="1"/>
          </p:cNvSpPr>
          <p:nvPr>
            <p:ph type="sldNum" sz="quarter" idx="12"/>
          </p:nvPr>
        </p:nvSpPr>
        <p:spPr/>
        <p:txBody>
          <a:bodyPr/>
          <a:lstStyle/>
          <a:p>
            <a:pPr>
              <a:defRPr/>
            </a:pPr>
            <a:fld id="{A0FE8286-BCDE-455C-9EAC-793140A062CD}" type="slidenum">
              <a:rPr lang="fr-FR"/>
              <a:pPr>
                <a:defRPr/>
              </a:pPr>
              <a:t>29</a:t>
            </a:fld>
            <a:endParaRPr lang="fr-F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endParaRPr lang="fr-FR" sz="1400" b="1" i="1" dirty="0">
              <a:solidFill>
                <a:schemeClr val="bg1"/>
              </a:solidFill>
              <a:latin typeface="Arial Narrow" panose="020B0606020202030204" pitchFamily="34" charset="0"/>
            </a:endParaRPr>
          </a:p>
        </p:txBody>
      </p:sp>
      <p:pic>
        <p:nvPicPr>
          <p:cNvPr id="14" name="Image 13"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251" y="6184690"/>
            <a:ext cx="714375" cy="697865"/>
          </a:xfrm>
          <a:prstGeom prst="rect">
            <a:avLst/>
          </a:prstGeom>
          <a:noFill/>
          <a:ln>
            <a:noFill/>
          </a:ln>
        </p:spPr>
      </p:pic>
      <p:graphicFrame>
        <p:nvGraphicFramePr>
          <p:cNvPr id="13" name="Graphique 12"/>
          <p:cNvGraphicFramePr>
            <a:graphicFrameLocks/>
          </p:cNvGraphicFramePr>
          <p:nvPr>
            <p:extLst>
              <p:ext uri="{D42A27DB-BD31-4B8C-83A1-F6EECF244321}">
                <p14:modId xmlns:p14="http://schemas.microsoft.com/office/powerpoint/2010/main" val="1681920460"/>
              </p:ext>
            </p:extLst>
          </p:nvPr>
        </p:nvGraphicFramePr>
        <p:xfrm>
          <a:off x="1907705" y="4021032"/>
          <a:ext cx="4404766" cy="2656789"/>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p:cNvSpPr/>
          <p:nvPr/>
        </p:nvSpPr>
        <p:spPr>
          <a:xfrm>
            <a:off x="395536" y="1092496"/>
            <a:ext cx="8424936" cy="4001095"/>
          </a:xfrm>
          <a:prstGeom prst="rect">
            <a:avLst/>
          </a:prstGeom>
        </p:spPr>
        <p:txBody>
          <a:bodyPr wrap="square">
            <a:spAutoFit/>
          </a:bodyPr>
          <a:lstStyle/>
          <a:p>
            <a:pPr>
              <a:defRPr lang="en-US" sz="1600" b="1" i="0" u="none" strike="noStrike" kern="1200" baseline="0" dirty="0">
                <a:solidFill>
                  <a:srgbClr val="4F81BD"/>
                </a:solidFill>
                <a:effectLst/>
                <a:latin typeface="+mn-lt"/>
                <a:ea typeface="+mn-ea"/>
                <a:cs typeface="+mn-cs"/>
              </a:defRPr>
            </a:pPr>
            <a:r>
              <a:rPr lang="fr-FR" sz="2000" b="1" dirty="0">
                <a:solidFill>
                  <a:srgbClr val="004494"/>
                </a:solidFill>
              </a:rPr>
              <a:t>Les 2 options retenues par le Copil de l’axe 3</a:t>
            </a:r>
          </a:p>
          <a:p>
            <a:r>
              <a:rPr lang="fr-FR" dirty="0"/>
              <a:t> </a:t>
            </a:r>
          </a:p>
          <a:p>
            <a:pPr lvl="0"/>
            <a:r>
              <a:rPr lang="fr-CA" b="1" dirty="0">
                <a:solidFill>
                  <a:srgbClr val="004494"/>
                </a:solidFill>
              </a:rPr>
              <a:t>Option 1 :  </a:t>
            </a:r>
            <a:r>
              <a:rPr lang="fr-CA" dirty="0">
                <a:solidFill>
                  <a:srgbClr val="004494"/>
                </a:solidFill>
              </a:rPr>
              <a:t>Comparaison entre un parcours d’accompagnement FSE avec une composante « levée des freins » et/ou innovant dans son approche et un parcours d’accompagnement plus « standard »</a:t>
            </a:r>
            <a:endParaRPr lang="fr-FR" dirty="0">
              <a:solidFill>
                <a:srgbClr val="004494"/>
              </a:solidFill>
            </a:endParaRPr>
          </a:p>
          <a:p>
            <a:r>
              <a:rPr lang="fr-CA" dirty="0">
                <a:solidFill>
                  <a:srgbClr val="004494"/>
                </a:solidFill>
              </a:rPr>
              <a:t> </a:t>
            </a:r>
            <a:endParaRPr lang="fr-FR" dirty="0">
              <a:solidFill>
                <a:srgbClr val="004494"/>
              </a:solidFill>
            </a:endParaRPr>
          </a:p>
          <a:p>
            <a:pPr lvl="0"/>
            <a:r>
              <a:rPr lang="fr-CA" b="1" dirty="0">
                <a:solidFill>
                  <a:srgbClr val="004494"/>
                </a:solidFill>
              </a:rPr>
              <a:t>Option 2 :  </a:t>
            </a:r>
            <a:r>
              <a:rPr lang="fr-CA" dirty="0">
                <a:solidFill>
                  <a:srgbClr val="004494"/>
                </a:solidFill>
              </a:rPr>
              <a:t>Comparaison entre mode d’organisation </a:t>
            </a:r>
            <a:r>
              <a:rPr lang="fr-CA" dirty="0" smtClean="0">
                <a:solidFill>
                  <a:srgbClr val="004494"/>
                </a:solidFill>
              </a:rPr>
              <a:t>/ choix de </a:t>
            </a:r>
            <a:r>
              <a:rPr lang="fr-CA" dirty="0">
                <a:solidFill>
                  <a:srgbClr val="004494"/>
                </a:solidFill>
              </a:rPr>
              <a:t>gestion du </a:t>
            </a:r>
            <a:r>
              <a:rPr lang="fr-CA" dirty="0" smtClean="0">
                <a:solidFill>
                  <a:srgbClr val="004494"/>
                </a:solidFill>
              </a:rPr>
              <a:t>FSE</a:t>
            </a:r>
          </a:p>
          <a:p>
            <a:pPr lvl="0"/>
            <a:endParaRPr lang="fr-CA" dirty="0">
              <a:solidFill>
                <a:srgbClr val="004494"/>
              </a:solidFill>
            </a:endParaRPr>
          </a:p>
          <a:p>
            <a:pPr marL="285750" indent="-285750">
              <a:buFont typeface="Arial" panose="020B0604020202020204" pitchFamily="34" charset="0"/>
              <a:buChar char="•"/>
            </a:pPr>
            <a:r>
              <a:rPr lang="fr-CA" i="1" dirty="0">
                <a:solidFill>
                  <a:srgbClr val="004494"/>
                </a:solidFill>
              </a:rPr>
              <a:t>Groupe de bénéficiaires</a:t>
            </a:r>
            <a:r>
              <a:rPr lang="fr-CA" dirty="0">
                <a:solidFill>
                  <a:srgbClr val="004494"/>
                </a:solidFill>
              </a:rPr>
              <a:t> : Participants bénéficiaires d’un parcours d’accompagnement proposé par un CD et/ou PLIE de manière « dissocié »</a:t>
            </a:r>
            <a:endParaRPr lang="fr-FR" dirty="0">
              <a:solidFill>
                <a:srgbClr val="004494"/>
              </a:solidFill>
            </a:endParaRPr>
          </a:p>
          <a:p>
            <a:r>
              <a:rPr lang="fr-CA" dirty="0">
                <a:solidFill>
                  <a:srgbClr val="004494"/>
                </a:solidFill>
              </a:rPr>
              <a:t> </a:t>
            </a:r>
            <a:endParaRPr lang="fr-FR" dirty="0">
              <a:solidFill>
                <a:srgbClr val="004494"/>
              </a:solidFill>
            </a:endParaRPr>
          </a:p>
          <a:p>
            <a:pPr marL="285750" indent="-285750">
              <a:buFont typeface="Arial" panose="020B0604020202020204" pitchFamily="34" charset="0"/>
              <a:buChar char="•"/>
            </a:pPr>
            <a:r>
              <a:rPr lang="fr-CA" i="1" dirty="0">
                <a:solidFill>
                  <a:srgbClr val="004494"/>
                </a:solidFill>
              </a:rPr>
              <a:t>Groupe témoin</a:t>
            </a:r>
            <a:r>
              <a:rPr lang="fr-CA" dirty="0">
                <a:solidFill>
                  <a:srgbClr val="004494"/>
                </a:solidFill>
              </a:rPr>
              <a:t> : Participants bénéficiaires d’un parcours d’accompagnement proposé dans le cadre d’une organisation plus intégrée (CD-PLIE ou convention CD/PLIE)</a:t>
            </a:r>
            <a:endParaRPr lang="fr-FR" dirty="0">
              <a:solidFill>
                <a:srgbClr val="004494"/>
              </a:solidFill>
            </a:endParaRPr>
          </a:p>
          <a:p>
            <a:r>
              <a:rPr lang="fr-FR" dirty="0">
                <a:solidFill>
                  <a:srgbClr val="004494"/>
                </a:solidFill>
              </a:rPr>
              <a:t> </a:t>
            </a:r>
          </a:p>
        </p:txBody>
      </p:sp>
    </p:spTree>
    <p:extLst>
      <p:ext uri="{BB962C8B-B14F-4D97-AF65-F5344CB8AC3E}">
        <p14:creationId xmlns:p14="http://schemas.microsoft.com/office/powerpoint/2010/main" val="4003733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endParaRPr lang="fr-FR" sz="2400" b="1" dirty="0" smtClean="0">
              <a:solidFill>
                <a:schemeClr val="tx2"/>
              </a:solidFill>
            </a:endParaRPr>
          </a:p>
          <a:p>
            <a:pPr>
              <a:buSzPct val="100000"/>
            </a:pPr>
            <a:r>
              <a:rPr lang="fr-FR" sz="2000" b="1" dirty="0" smtClean="0">
                <a:solidFill>
                  <a:schemeClr val="bg1"/>
                </a:solidFill>
              </a:rPr>
              <a:t>Ensemble des PO en France</a:t>
            </a:r>
            <a:endParaRPr lang="fr-FR" sz="2000" dirty="0">
              <a:solidFill>
                <a:schemeClr val="bg1"/>
              </a:solidFill>
            </a:endParaRPr>
          </a:p>
        </p:txBody>
      </p:sp>
      <p:sp>
        <p:nvSpPr>
          <p:cNvPr id="3" name="ZoneTexte 2"/>
          <p:cNvSpPr txBox="1"/>
          <p:nvPr/>
        </p:nvSpPr>
        <p:spPr>
          <a:xfrm>
            <a:off x="209078" y="928728"/>
            <a:ext cx="8539387" cy="1204128"/>
          </a:xfrm>
          <a:prstGeom prst="rect">
            <a:avLst/>
          </a:prstGeom>
          <a:noFill/>
        </p:spPr>
        <p:txBody>
          <a:bodyPr/>
          <a:lstStyle/>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Plus de 3,4 millions de participants sur l’ensemble des PO, dont 48% de femmes</a:t>
            </a:r>
          </a:p>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Environ 500 000 participants aux actions IEJ</a:t>
            </a:r>
          </a:p>
          <a:p>
            <a:pPr marL="350838" lvl="1" indent="-285750">
              <a:lnSpc>
                <a:spcPct val="90000"/>
              </a:lnSpc>
              <a:spcBef>
                <a:spcPts val="400"/>
              </a:spcBef>
              <a:buClr>
                <a:srgbClr val="215968"/>
              </a:buClr>
              <a:buFont typeface="Wingdings" panose="05000000000000000000" pitchFamily="2" charset="2"/>
              <a:buChar char="§"/>
            </a:pPr>
            <a:endParaRPr lang="fr-FR" sz="1600" dirty="0">
              <a:solidFill>
                <a:schemeClr val="tx2"/>
              </a:solidFill>
              <a:latin typeface="Arial" charset="0"/>
            </a:endParaRP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 : extraction Ma 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a:t>
            </a:r>
            <a:endParaRPr lang="fr-FR" sz="1400" b="1" i="1" dirty="0">
              <a:solidFill>
                <a:schemeClr val="bg1"/>
              </a:solidFill>
              <a:latin typeface="Arial Narrow" panose="020B0606020202030204" pitchFamily="34" charset="0"/>
            </a:endParaRPr>
          </a:p>
        </p:txBody>
      </p:sp>
      <p:grpSp>
        <p:nvGrpSpPr>
          <p:cNvPr id="15" name="Groupe 14"/>
          <p:cNvGrpSpPr/>
          <p:nvPr/>
        </p:nvGrpSpPr>
        <p:grpSpPr>
          <a:xfrm>
            <a:off x="3419872" y="6220145"/>
            <a:ext cx="4898256" cy="637857"/>
            <a:chOff x="3419872" y="6220143"/>
            <a:chExt cx="4898256" cy="637857"/>
          </a:xfrm>
        </p:grpSpPr>
        <p:pic>
          <p:nvPicPr>
            <p:cNvPr id="17"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18"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9"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0" name="Image 19"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2" name="Graphique 11"/>
          <p:cNvGraphicFramePr>
            <a:graphicFrameLocks/>
          </p:cNvGraphicFramePr>
          <p:nvPr>
            <p:extLst>
              <p:ext uri="{D42A27DB-BD31-4B8C-83A1-F6EECF244321}">
                <p14:modId xmlns:p14="http://schemas.microsoft.com/office/powerpoint/2010/main" val="627992141"/>
              </p:ext>
            </p:extLst>
          </p:nvPr>
        </p:nvGraphicFramePr>
        <p:xfrm>
          <a:off x="395537" y="2276874"/>
          <a:ext cx="8280919" cy="35357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54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281906" y="2060848"/>
            <a:ext cx="7772400" cy="2231752"/>
          </a:xfrm>
        </p:spPr>
        <p:txBody>
          <a:bodyPr/>
          <a:lstStyle/>
          <a:p>
            <a:pPr algn="ctr"/>
            <a:r>
              <a:rPr lang="fr-FR" altLang="fr-FR" dirty="0">
                <a:solidFill>
                  <a:srgbClr val="0070C0"/>
                </a:solidFill>
                <a:latin typeface="+mn-lt"/>
              </a:rPr>
              <a:t>É</a:t>
            </a:r>
            <a:r>
              <a:rPr lang="fr-FR" altLang="fr-FR" dirty="0" smtClean="0">
                <a:solidFill>
                  <a:srgbClr val="0070C0"/>
                </a:solidFill>
                <a:latin typeface="+mn-lt"/>
              </a:rPr>
              <a:t>tat d’avancement</a:t>
            </a:r>
            <a:br>
              <a:rPr lang="fr-FR" altLang="fr-FR" dirty="0" smtClean="0">
                <a:solidFill>
                  <a:srgbClr val="0070C0"/>
                </a:solidFill>
                <a:latin typeface="+mn-lt"/>
              </a:rPr>
            </a:br>
            <a:r>
              <a:rPr lang="fr-FR" altLang="fr-FR" sz="1000" dirty="0" smtClean="0">
                <a:solidFill>
                  <a:srgbClr val="0070C0"/>
                </a:solidFill>
                <a:latin typeface="+mn-lt"/>
              </a:rPr>
              <a:t> </a:t>
            </a:r>
            <a:r>
              <a:rPr lang="fr-FR" altLang="fr-FR" dirty="0" smtClean="0">
                <a:solidFill>
                  <a:srgbClr val="0070C0"/>
                </a:solidFill>
                <a:latin typeface="+mn-lt"/>
              </a:rPr>
              <a:t/>
            </a:r>
            <a:br>
              <a:rPr lang="fr-FR" altLang="fr-FR" dirty="0" smtClean="0">
                <a:solidFill>
                  <a:srgbClr val="0070C0"/>
                </a:solidFill>
                <a:latin typeface="+mn-lt"/>
              </a:rPr>
            </a:br>
            <a:r>
              <a:rPr lang="fr-FR" altLang="fr-FR" dirty="0" smtClean="0">
                <a:solidFill>
                  <a:srgbClr val="0070C0"/>
                </a:solidFill>
                <a:latin typeface="+mn-lt"/>
              </a:rPr>
              <a:t>de </a:t>
            </a:r>
            <a:r>
              <a:rPr lang="fr-FR" altLang="fr-FR" dirty="0">
                <a:solidFill>
                  <a:srgbClr val="0070C0"/>
                </a:solidFill>
                <a:latin typeface="+mn-lt"/>
              </a:rPr>
              <a:t>la programmation </a:t>
            </a:r>
            <a:r>
              <a:rPr lang="fr-FR" altLang="fr-FR" dirty="0" smtClean="0">
                <a:solidFill>
                  <a:srgbClr val="0070C0"/>
                </a:solidFill>
                <a:latin typeface="+mn-lt"/>
              </a:rPr>
              <a:t/>
            </a:r>
            <a:br>
              <a:rPr lang="fr-FR" altLang="fr-FR" dirty="0" smtClean="0">
                <a:solidFill>
                  <a:srgbClr val="0070C0"/>
                </a:solidFill>
                <a:latin typeface="+mn-lt"/>
              </a:rPr>
            </a:br>
            <a:r>
              <a:rPr lang="fr-FR" altLang="fr-FR" sz="1000" dirty="0" smtClean="0">
                <a:solidFill>
                  <a:srgbClr val="0070C0"/>
                </a:solidFill>
                <a:latin typeface="+mn-lt"/>
              </a:rPr>
              <a:t/>
            </a:r>
            <a:br>
              <a:rPr lang="fr-FR" altLang="fr-FR" sz="1000" dirty="0" smtClean="0">
                <a:solidFill>
                  <a:srgbClr val="0070C0"/>
                </a:solidFill>
                <a:latin typeface="+mn-lt"/>
              </a:rPr>
            </a:br>
            <a:r>
              <a:rPr lang="fr-FR" altLang="fr-FR" dirty="0" smtClean="0">
                <a:solidFill>
                  <a:srgbClr val="0070C0"/>
                </a:solidFill>
                <a:latin typeface="+mn-lt"/>
              </a:rPr>
              <a:t>2014 - 2020 </a:t>
            </a:r>
            <a:r>
              <a:rPr lang="fr-FR" dirty="0"/>
              <a:t/>
            </a:r>
            <a:br>
              <a:rPr lang="fr-FR" dirty="0"/>
            </a:br>
            <a:r>
              <a:rPr lang="fr-FR" dirty="0" smtClean="0"/>
              <a:t/>
            </a:r>
            <a:br>
              <a:rPr lang="fr-FR" dirty="0" smtClean="0"/>
            </a:br>
            <a:r>
              <a:rPr lang="fr-FR" sz="2400" dirty="0"/>
              <a:t/>
            </a:r>
            <a:br>
              <a:rPr lang="fr-FR" sz="2400" dirty="0"/>
            </a:br>
            <a:r>
              <a:rPr lang="fr-FR" sz="2400" dirty="0" smtClean="0"/>
              <a:t/>
            </a:r>
            <a:br>
              <a:rPr lang="fr-FR" sz="2400" dirty="0" smtClean="0"/>
            </a:br>
            <a:endParaRPr lang="fr-FR" sz="2400" dirty="0"/>
          </a:p>
        </p:txBody>
      </p:sp>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6632"/>
            <a:ext cx="1331913"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292600"/>
            <a:ext cx="1331913" cy="180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205105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e 10"/>
          <p:cNvGrpSpPr/>
          <p:nvPr/>
        </p:nvGrpSpPr>
        <p:grpSpPr>
          <a:xfrm>
            <a:off x="3419872" y="6220145"/>
            <a:ext cx="4898256" cy="637857"/>
            <a:chOff x="3419872" y="6220143"/>
            <a:chExt cx="4898256" cy="637857"/>
          </a:xfrm>
        </p:grpSpPr>
        <p:pic>
          <p:nvPicPr>
            <p:cNvPr id="15" name="Picture 31"/>
            <p:cNvPicPr>
              <a:picLocks noChangeAspect="1" noChangeArrowheads="1"/>
            </p:cNvPicPr>
            <p:nvPr/>
          </p:nvPicPr>
          <p:blipFill>
            <a:blip r:embed="rId6"/>
            <a:srcRect/>
            <a:stretch>
              <a:fillRect/>
            </a:stretch>
          </p:blipFill>
          <p:spPr bwMode="auto">
            <a:xfrm>
              <a:off x="4413857" y="6237288"/>
              <a:ext cx="703263" cy="479425"/>
            </a:xfrm>
            <a:prstGeom prst="rect">
              <a:avLst/>
            </a:prstGeom>
            <a:noFill/>
            <a:ln w="9525">
              <a:noFill/>
              <a:miter lim="800000"/>
              <a:headEnd/>
              <a:tailEnd/>
            </a:ln>
          </p:spPr>
        </p:pic>
        <p:sp>
          <p:nvSpPr>
            <p:cNvPr id="16"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7"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8" name="Image 17" descr="https://paco.intranet.social.gouv.fr/servicescommuns/DICOM/outils/Documents/travail_7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spTree>
    <p:extLst>
      <p:ext uri="{BB962C8B-B14F-4D97-AF65-F5344CB8AC3E}">
        <p14:creationId xmlns:p14="http://schemas.microsoft.com/office/powerpoint/2010/main" val="3238141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404664"/>
            <a:ext cx="8604448" cy="432048"/>
          </a:xfrm>
        </p:spPr>
        <p:txBody>
          <a:bodyPr/>
          <a:lstStyle/>
          <a:p>
            <a:r>
              <a:rPr lang="fr-FR" altLang="fr-FR" sz="1900" b="1" dirty="0" smtClean="0">
                <a:solidFill>
                  <a:schemeClr val="bg1"/>
                </a:solidFill>
                <a:latin typeface="Arial" pitchFamily="34" charset="0"/>
                <a:cs typeface="Arial" pitchFamily="34" charset="0"/>
              </a:rPr>
              <a:t>Avancement du FSE tout PO (31 mars 2019)</a:t>
            </a:r>
            <a:endParaRPr lang="fr-FR" sz="1900" dirty="0"/>
          </a:p>
        </p:txBody>
      </p:sp>
      <p:sp>
        <p:nvSpPr>
          <p:cNvPr id="3" name="Espace réservé du contenu 2"/>
          <p:cNvSpPr>
            <a:spLocks noGrp="1"/>
          </p:cNvSpPr>
          <p:nvPr>
            <p:ph idx="1"/>
          </p:nvPr>
        </p:nvSpPr>
        <p:spPr>
          <a:xfrm>
            <a:off x="457200" y="764704"/>
            <a:ext cx="8229600" cy="5361459"/>
          </a:xfrm>
        </p:spPr>
        <p:txBody>
          <a:bodyPr/>
          <a:lstStyle/>
          <a:p>
            <a:pPr marL="0" indent="0">
              <a:buNone/>
            </a:pPr>
            <a:endParaRPr lang="fr-FR" sz="1600" dirty="0" smtClean="0"/>
          </a:p>
          <a:p>
            <a:pPr marL="0" indent="0">
              <a:buNone/>
            </a:pPr>
            <a:endParaRPr lang="fr-FR" sz="1600" dirty="0" smtClean="0"/>
          </a:p>
          <a:p>
            <a:pPr marL="0" indent="0">
              <a:buNone/>
            </a:pPr>
            <a:endParaRPr lang="fr-FR" sz="1600" dirty="0" smtClean="0"/>
          </a:p>
        </p:txBody>
      </p:sp>
      <p:graphicFrame>
        <p:nvGraphicFramePr>
          <p:cNvPr id="7" name="Graphique 6"/>
          <p:cNvGraphicFramePr>
            <a:graphicFrameLocks/>
          </p:cNvGraphicFramePr>
          <p:nvPr>
            <p:extLst>
              <p:ext uri="{D42A27DB-BD31-4B8C-83A1-F6EECF244321}">
                <p14:modId xmlns:p14="http://schemas.microsoft.com/office/powerpoint/2010/main" val="1860985090"/>
              </p:ext>
            </p:extLst>
          </p:nvPr>
        </p:nvGraphicFramePr>
        <p:xfrm>
          <a:off x="467544" y="2564904"/>
          <a:ext cx="4248472"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val="2608449612"/>
              </p:ext>
            </p:extLst>
          </p:nvPr>
        </p:nvGraphicFramePr>
        <p:xfrm>
          <a:off x="0" y="2420888"/>
          <a:ext cx="4283968" cy="35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e 7"/>
          <p:cNvGrpSpPr/>
          <p:nvPr/>
        </p:nvGrpSpPr>
        <p:grpSpPr>
          <a:xfrm>
            <a:off x="3419872" y="6220145"/>
            <a:ext cx="4898256" cy="637857"/>
            <a:chOff x="3419872" y="6220143"/>
            <a:chExt cx="4898256" cy="637857"/>
          </a:xfrm>
        </p:grpSpPr>
        <p:pic>
          <p:nvPicPr>
            <p:cNvPr id="10" name="Picture 31"/>
            <p:cNvPicPr>
              <a:picLocks noChangeAspect="1" noChangeArrowheads="1"/>
            </p:cNvPicPr>
            <p:nvPr/>
          </p:nvPicPr>
          <p:blipFill>
            <a:blip r:embed="rId5"/>
            <a:srcRect/>
            <a:stretch>
              <a:fillRect/>
            </a:stretch>
          </p:blipFill>
          <p:spPr bwMode="auto">
            <a:xfrm>
              <a:off x="4413857" y="6237288"/>
              <a:ext cx="703263" cy="479425"/>
            </a:xfrm>
            <a:prstGeom prst="rect">
              <a:avLst/>
            </a:prstGeom>
            <a:noFill/>
            <a:ln w="9525">
              <a:noFill/>
              <a:miter lim="800000"/>
              <a:headEnd/>
              <a:tailEnd/>
            </a:ln>
          </p:spPr>
        </p:pic>
        <p:sp>
          <p:nvSpPr>
            <p:cNvPr id="11"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2"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3" name="Image 12" descr="https://paco.intranet.social.gouv.fr/servicescommuns/DICOM/outils/Documents/travail_7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4" name="Graphique 13"/>
          <p:cNvGraphicFramePr>
            <a:graphicFrameLocks/>
          </p:cNvGraphicFramePr>
          <p:nvPr>
            <p:extLst>
              <p:ext uri="{D42A27DB-BD31-4B8C-83A1-F6EECF244321}">
                <p14:modId xmlns:p14="http://schemas.microsoft.com/office/powerpoint/2010/main" val="3901069825"/>
              </p:ext>
            </p:extLst>
          </p:nvPr>
        </p:nvGraphicFramePr>
        <p:xfrm>
          <a:off x="251520" y="980728"/>
          <a:ext cx="8640960" cy="44644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20432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404664"/>
            <a:ext cx="8604448" cy="432048"/>
          </a:xfrm>
        </p:spPr>
        <p:txBody>
          <a:bodyPr/>
          <a:lstStyle/>
          <a:p>
            <a:r>
              <a:rPr lang="fr-FR" altLang="fr-FR" sz="1900" b="1" dirty="0" smtClean="0">
                <a:solidFill>
                  <a:schemeClr val="bg1"/>
                </a:solidFill>
                <a:latin typeface="Arial" pitchFamily="34" charset="0"/>
                <a:cs typeface="Arial" pitchFamily="34" charset="0"/>
              </a:rPr>
              <a:t>Avancement du FSE tout PO (31 mars 2019)</a:t>
            </a:r>
            <a:endParaRPr lang="fr-FR" sz="1900" dirty="0"/>
          </a:p>
        </p:txBody>
      </p:sp>
      <p:sp>
        <p:nvSpPr>
          <p:cNvPr id="3" name="Espace réservé du contenu 2"/>
          <p:cNvSpPr>
            <a:spLocks noGrp="1"/>
          </p:cNvSpPr>
          <p:nvPr>
            <p:ph idx="1"/>
          </p:nvPr>
        </p:nvSpPr>
        <p:spPr>
          <a:xfrm>
            <a:off x="457200" y="764704"/>
            <a:ext cx="8229600" cy="5361459"/>
          </a:xfrm>
        </p:spPr>
        <p:txBody>
          <a:bodyPr/>
          <a:lstStyle/>
          <a:p>
            <a:pPr marL="0" indent="0">
              <a:buNone/>
            </a:pPr>
            <a:endParaRPr lang="fr-FR" sz="1600" dirty="0" smtClean="0"/>
          </a:p>
          <a:p>
            <a:pPr marL="0" indent="0">
              <a:buNone/>
            </a:pPr>
            <a:endParaRPr lang="fr-FR" sz="1600" dirty="0" smtClean="0"/>
          </a:p>
          <a:p>
            <a:pPr marL="0" indent="0">
              <a:buNone/>
            </a:pPr>
            <a:endParaRPr lang="fr-FR" sz="1600" dirty="0" smtClean="0"/>
          </a:p>
        </p:txBody>
      </p:sp>
      <p:graphicFrame>
        <p:nvGraphicFramePr>
          <p:cNvPr id="7" name="Graphique 6"/>
          <p:cNvGraphicFramePr>
            <a:graphicFrameLocks/>
          </p:cNvGraphicFramePr>
          <p:nvPr>
            <p:extLst>
              <p:ext uri="{D42A27DB-BD31-4B8C-83A1-F6EECF244321}">
                <p14:modId xmlns:p14="http://schemas.microsoft.com/office/powerpoint/2010/main" val="2302124236"/>
              </p:ext>
            </p:extLst>
          </p:nvPr>
        </p:nvGraphicFramePr>
        <p:xfrm>
          <a:off x="467544" y="2564904"/>
          <a:ext cx="4248472"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val="2070321015"/>
              </p:ext>
            </p:extLst>
          </p:nvPr>
        </p:nvGraphicFramePr>
        <p:xfrm>
          <a:off x="0" y="2420888"/>
          <a:ext cx="4283968" cy="35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e 7"/>
          <p:cNvGrpSpPr/>
          <p:nvPr/>
        </p:nvGrpSpPr>
        <p:grpSpPr>
          <a:xfrm>
            <a:off x="3419872" y="6220145"/>
            <a:ext cx="4898256" cy="637857"/>
            <a:chOff x="3419872" y="6220143"/>
            <a:chExt cx="4898256" cy="637857"/>
          </a:xfrm>
        </p:grpSpPr>
        <p:pic>
          <p:nvPicPr>
            <p:cNvPr id="10" name="Picture 31"/>
            <p:cNvPicPr>
              <a:picLocks noChangeAspect="1" noChangeArrowheads="1"/>
            </p:cNvPicPr>
            <p:nvPr/>
          </p:nvPicPr>
          <p:blipFill>
            <a:blip r:embed="rId5"/>
            <a:srcRect/>
            <a:stretch>
              <a:fillRect/>
            </a:stretch>
          </p:blipFill>
          <p:spPr bwMode="auto">
            <a:xfrm>
              <a:off x="4413857" y="6237288"/>
              <a:ext cx="703263" cy="479425"/>
            </a:xfrm>
            <a:prstGeom prst="rect">
              <a:avLst/>
            </a:prstGeom>
            <a:noFill/>
            <a:ln w="9525">
              <a:noFill/>
              <a:miter lim="800000"/>
              <a:headEnd/>
              <a:tailEnd/>
            </a:ln>
          </p:spPr>
        </p:pic>
        <p:sp>
          <p:nvSpPr>
            <p:cNvPr id="11"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2"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3" name="Image 12" descr="https://paco.intranet.social.gouv.fr/servicescommuns/DICOM/outils/Documents/travail_7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5" name="Graphique 14"/>
          <p:cNvGraphicFramePr>
            <a:graphicFrameLocks/>
          </p:cNvGraphicFramePr>
          <p:nvPr>
            <p:extLst>
              <p:ext uri="{D42A27DB-BD31-4B8C-83A1-F6EECF244321}">
                <p14:modId xmlns:p14="http://schemas.microsoft.com/office/powerpoint/2010/main" val="2964277956"/>
              </p:ext>
            </p:extLst>
          </p:nvPr>
        </p:nvGraphicFramePr>
        <p:xfrm>
          <a:off x="251520" y="1052736"/>
          <a:ext cx="8640960" cy="44644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88872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476673"/>
            <a:ext cx="7884368" cy="288032"/>
          </a:xfrm>
        </p:spPr>
        <p:txBody>
          <a:bodyPr/>
          <a:lstStyle/>
          <a:p>
            <a:r>
              <a:rPr lang="fr-FR" altLang="fr-FR" sz="1900" b="1" dirty="0" smtClean="0">
                <a:solidFill>
                  <a:schemeClr val="bg1"/>
                </a:solidFill>
                <a:latin typeface="Arial" pitchFamily="34" charset="0"/>
                <a:cs typeface="Arial" pitchFamily="34" charset="0"/>
              </a:rPr>
              <a:t>État </a:t>
            </a:r>
            <a:r>
              <a:rPr lang="fr-FR" altLang="fr-FR" sz="1900" b="1" dirty="0">
                <a:solidFill>
                  <a:schemeClr val="bg1"/>
                </a:solidFill>
                <a:latin typeface="Arial" pitchFamily="34" charset="0"/>
                <a:cs typeface="Arial" pitchFamily="34" charset="0"/>
              </a:rPr>
              <a:t>d’avancement </a:t>
            </a:r>
            <a:r>
              <a:rPr lang="fr-FR" altLang="fr-FR" sz="1900" b="1" dirty="0" smtClean="0">
                <a:solidFill>
                  <a:schemeClr val="bg1"/>
                </a:solidFill>
                <a:latin typeface="Arial" pitchFamily="34" charset="0"/>
                <a:cs typeface="Arial" pitchFamily="34" charset="0"/>
              </a:rPr>
              <a:t>financier du </a:t>
            </a:r>
            <a:r>
              <a:rPr lang="fr-FR" altLang="fr-FR" sz="1900" b="1" dirty="0">
                <a:solidFill>
                  <a:schemeClr val="bg1"/>
                </a:solidFill>
                <a:latin typeface="Arial" pitchFamily="34" charset="0"/>
                <a:cs typeface="Arial" pitchFamily="34" charset="0"/>
              </a:rPr>
              <a:t>PON </a:t>
            </a:r>
            <a:r>
              <a:rPr lang="fr-FR" altLang="fr-FR" sz="1900" b="1" dirty="0" smtClean="0">
                <a:solidFill>
                  <a:schemeClr val="bg1"/>
                </a:solidFill>
                <a:latin typeface="Arial" pitchFamily="34" charset="0"/>
                <a:cs typeface="Arial" pitchFamily="34" charset="0"/>
              </a:rPr>
              <a:t>– 7 juin 2019 (coût total)</a:t>
            </a:r>
            <a:endParaRPr lang="fr-FR" sz="1900" dirty="0"/>
          </a:p>
        </p:txBody>
      </p:sp>
      <p:sp>
        <p:nvSpPr>
          <p:cNvPr id="3" name="Espace réservé du contenu 2"/>
          <p:cNvSpPr>
            <a:spLocks noGrp="1"/>
          </p:cNvSpPr>
          <p:nvPr>
            <p:ph idx="1"/>
          </p:nvPr>
        </p:nvSpPr>
        <p:spPr>
          <a:xfrm>
            <a:off x="323528" y="980730"/>
            <a:ext cx="8208912" cy="5145435"/>
          </a:xfrm>
        </p:spPr>
        <p:txBody>
          <a:bodyPr/>
          <a:lstStyle/>
          <a:p>
            <a:pPr marL="0" indent="0">
              <a:buNone/>
            </a:pPr>
            <a:endParaRPr lang="fr-FR" sz="1800" dirty="0" smtClean="0"/>
          </a:p>
          <a:p>
            <a:pPr>
              <a:buFont typeface="Wingdings" panose="05000000000000000000" pitchFamily="2" charset="2"/>
              <a:buChar char="Ø"/>
            </a:pPr>
            <a:endParaRPr lang="fr-FR" sz="1800" dirty="0"/>
          </a:p>
          <a:p>
            <a:pPr>
              <a:buFont typeface="Wingdings" panose="05000000000000000000" pitchFamily="2" charset="2"/>
              <a:buChar char="Ø"/>
            </a:pPr>
            <a:endParaRPr lang="fr-FR" sz="1800" dirty="0" smtClean="0"/>
          </a:p>
          <a:p>
            <a:pPr>
              <a:buFont typeface="Wingdings" panose="05000000000000000000" pitchFamily="2" charset="2"/>
              <a:buChar char="Ø"/>
            </a:pPr>
            <a:endParaRPr lang="fr-FR" sz="1800" dirty="0"/>
          </a:p>
          <a:p>
            <a:pPr>
              <a:buFont typeface="Wingdings" panose="05000000000000000000" pitchFamily="2" charset="2"/>
              <a:buChar char="Ø"/>
            </a:pPr>
            <a:endParaRPr lang="fr-FR" sz="1800" dirty="0" smtClean="0"/>
          </a:p>
          <a:p>
            <a:pPr marL="0" indent="0">
              <a:buNone/>
            </a:pPr>
            <a:endParaRPr lang="fr-FR" sz="1800" dirty="0" smtClean="0"/>
          </a:p>
          <a:p>
            <a:pPr marL="0" indent="0" algn="r">
              <a:buNone/>
            </a:pPr>
            <a:endParaRPr lang="fr-FR" sz="1100" i="1" dirty="0" smtClean="0"/>
          </a:p>
          <a:p>
            <a:pPr marL="0" indent="0" algn="r">
              <a:buNone/>
            </a:pPr>
            <a:endParaRPr lang="fr-FR" sz="1100" i="1" dirty="0" smtClean="0"/>
          </a:p>
          <a:p>
            <a:pPr marL="0" indent="0" algn="r">
              <a:buNone/>
            </a:pPr>
            <a:endParaRPr lang="fr-FR" sz="1100" i="1" dirty="0"/>
          </a:p>
          <a:p>
            <a:pPr marL="0" indent="0" algn="r">
              <a:buNone/>
            </a:pPr>
            <a:endParaRPr lang="fr-FR" sz="1100" i="1" dirty="0" smtClean="0"/>
          </a:p>
          <a:p>
            <a:pPr marL="0" indent="0" algn="r">
              <a:buNone/>
            </a:pPr>
            <a:endParaRPr lang="fr-FR" sz="1100" i="1" dirty="0" smtClean="0"/>
          </a:p>
          <a:p>
            <a:pPr marL="0" indent="0">
              <a:buNone/>
            </a:pP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4096214364"/>
              </p:ext>
            </p:extLst>
          </p:nvPr>
        </p:nvGraphicFramePr>
        <p:xfrm>
          <a:off x="827584" y="1844824"/>
          <a:ext cx="3888432" cy="288032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e 7"/>
          <p:cNvGrpSpPr/>
          <p:nvPr/>
        </p:nvGrpSpPr>
        <p:grpSpPr>
          <a:xfrm>
            <a:off x="3419872" y="6220145"/>
            <a:ext cx="4898256" cy="637857"/>
            <a:chOff x="3419872" y="6220143"/>
            <a:chExt cx="4898256" cy="637857"/>
          </a:xfrm>
        </p:grpSpPr>
        <p:pic>
          <p:nvPicPr>
            <p:cNvPr id="9"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10"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1"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2" name="Image 11"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4" name="Graphique 13"/>
          <p:cNvGraphicFramePr>
            <a:graphicFrameLocks/>
          </p:cNvGraphicFramePr>
          <p:nvPr>
            <p:extLst>
              <p:ext uri="{D42A27DB-BD31-4B8C-83A1-F6EECF244321}">
                <p14:modId xmlns:p14="http://schemas.microsoft.com/office/powerpoint/2010/main" val="2280664567"/>
              </p:ext>
            </p:extLst>
          </p:nvPr>
        </p:nvGraphicFramePr>
        <p:xfrm>
          <a:off x="251520" y="836712"/>
          <a:ext cx="8568952" cy="48965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6077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7" y="476673"/>
            <a:ext cx="8136904" cy="288032"/>
          </a:xfrm>
        </p:spPr>
        <p:txBody>
          <a:bodyPr/>
          <a:lstStyle/>
          <a:p>
            <a:r>
              <a:rPr lang="fr-FR" altLang="fr-FR" sz="1900" b="1" dirty="0">
                <a:solidFill>
                  <a:schemeClr val="bg1"/>
                </a:solidFill>
                <a:latin typeface="Arial" pitchFamily="34" charset="0"/>
                <a:cs typeface="Arial" pitchFamily="34" charset="0"/>
              </a:rPr>
              <a:t>Etat d’avancement </a:t>
            </a:r>
            <a:r>
              <a:rPr lang="fr-FR" altLang="fr-FR" sz="1900" b="1" dirty="0" smtClean="0">
                <a:solidFill>
                  <a:schemeClr val="bg1"/>
                </a:solidFill>
                <a:latin typeface="Arial" pitchFamily="34" charset="0"/>
                <a:cs typeface="Arial" pitchFamily="34" charset="0"/>
              </a:rPr>
              <a:t>financier du </a:t>
            </a:r>
            <a:r>
              <a:rPr lang="fr-FR" altLang="fr-FR" sz="1900" b="1" dirty="0">
                <a:solidFill>
                  <a:schemeClr val="bg1"/>
                </a:solidFill>
                <a:latin typeface="Arial" pitchFamily="34" charset="0"/>
                <a:cs typeface="Arial" pitchFamily="34" charset="0"/>
              </a:rPr>
              <a:t>PON </a:t>
            </a:r>
            <a:r>
              <a:rPr lang="fr-FR" altLang="fr-FR" sz="1900" b="1" dirty="0" smtClean="0">
                <a:solidFill>
                  <a:schemeClr val="bg1"/>
                </a:solidFill>
                <a:latin typeface="Arial" pitchFamily="34" charset="0"/>
                <a:cs typeface="Arial" pitchFamily="34" charset="0"/>
              </a:rPr>
              <a:t>– Taux </a:t>
            </a:r>
            <a:endParaRPr lang="fr-FR" sz="1900" dirty="0"/>
          </a:p>
        </p:txBody>
      </p:sp>
      <p:sp>
        <p:nvSpPr>
          <p:cNvPr id="3" name="Espace réservé du contenu 2"/>
          <p:cNvSpPr>
            <a:spLocks noGrp="1"/>
          </p:cNvSpPr>
          <p:nvPr>
            <p:ph idx="1"/>
          </p:nvPr>
        </p:nvSpPr>
        <p:spPr>
          <a:xfrm>
            <a:off x="323528" y="980730"/>
            <a:ext cx="8208912" cy="5145435"/>
          </a:xfrm>
        </p:spPr>
        <p:txBody>
          <a:bodyPr/>
          <a:lstStyle/>
          <a:p>
            <a:pPr marL="0" indent="0">
              <a:buNone/>
            </a:pPr>
            <a:endParaRPr lang="fr-FR" sz="1800" dirty="0" smtClean="0"/>
          </a:p>
          <a:p>
            <a:pPr>
              <a:buFont typeface="Wingdings" panose="05000000000000000000" pitchFamily="2" charset="2"/>
              <a:buChar char="Ø"/>
            </a:pPr>
            <a:endParaRPr lang="fr-FR" sz="1800" dirty="0"/>
          </a:p>
          <a:p>
            <a:pPr>
              <a:buFont typeface="Wingdings" panose="05000000000000000000" pitchFamily="2" charset="2"/>
              <a:buChar char="Ø"/>
            </a:pPr>
            <a:endParaRPr lang="fr-FR" sz="1800" dirty="0" smtClean="0"/>
          </a:p>
          <a:p>
            <a:pPr>
              <a:buFont typeface="Wingdings" panose="05000000000000000000" pitchFamily="2" charset="2"/>
              <a:buChar char="Ø"/>
            </a:pPr>
            <a:endParaRPr lang="fr-FR" sz="1800" dirty="0"/>
          </a:p>
          <a:p>
            <a:pPr>
              <a:buFont typeface="Wingdings" panose="05000000000000000000" pitchFamily="2" charset="2"/>
              <a:buChar char="Ø"/>
            </a:pPr>
            <a:endParaRPr lang="fr-FR" sz="1800" dirty="0" smtClean="0"/>
          </a:p>
          <a:p>
            <a:pPr marL="0" indent="0">
              <a:buNone/>
            </a:pPr>
            <a:endParaRPr lang="fr-FR" sz="1800" dirty="0" smtClean="0"/>
          </a:p>
          <a:p>
            <a:pPr marL="0" indent="0" algn="r">
              <a:buNone/>
            </a:pPr>
            <a:endParaRPr lang="fr-FR" sz="1100" i="1" dirty="0" smtClean="0"/>
          </a:p>
          <a:p>
            <a:pPr marL="0" indent="0" algn="r">
              <a:buNone/>
            </a:pPr>
            <a:endParaRPr lang="fr-FR" sz="1100" i="1" dirty="0" smtClean="0"/>
          </a:p>
          <a:p>
            <a:pPr marL="0" indent="0" algn="r">
              <a:buNone/>
            </a:pPr>
            <a:endParaRPr lang="fr-FR" sz="1100" i="1" dirty="0"/>
          </a:p>
          <a:p>
            <a:pPr marL="0" indent="0" algn="r">
              <a:buNone/>
            </a:pPr>
            <a:endParaRPr lang="fr-FR" sz="1100" i="1" dirty="0" smtClean="0"/>
          </a:p>
          <a:p>
            <a:pPr marL="0" indent="0" algn="r">
              <a:buNone/>
            </a:pPr>
            <a:endParaRPr lang="fr-FR" sz="1100" i="1" dirty="0" smtClean="0"/>
          </a:p>
          <a:p>
            <a:pPr marL="0" indent="0">
              <a:buNone/>
            </a:pP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1866833976"/>
              </p:ext>
            </p:extLst>
          </p:nvPr>
        </p:nvGraphicFramePr>
        <p:xfrm>
          <a:off x="827584" y="1844824"/>
          <a:ext cx="3888432"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34</a:t>
            </a:fld>
            <a:endParaRPr lang="fr-FR" dirty="0">
              <a:solidFill>
                <a:prstClr val="black">
                  <a:tint val="75000"/>
                </a:prstClr>
              </a:solidFill>
            </a:endParaRPr>
          </a:p>
        </p:txBody>
      </p:sp>
      <p:grpSp>
        <p:nvGrpSpPr>
          <p:cNvPr id="8" name="Groupe 7"/>
          <p:cNvGrpSpPr/>
          <p:nvPr/>
        </p:nvGrpSpPr>
        <p:grpSpPr>
          <a:xfrm>
            <a:off x="3419872" y="6220145"/>
            <a:ext cx="4898256" cy="637857"/>
            <a:chOff x="3419872" y="6220143"/>
            <a:chExt cx="4898256" cy="637857"/>
          </a:xfrm>
        </p:grpSpPr>
        <p:pic>
          <p:nvPicPr>
            <p:cNvPr id="9"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10"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1"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2" name="Image 11"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3" name="Graphique 12"/>
          <p:cNvGraphicFramePr>
            <a:graphicFrameLocks/>
          </p:cNvGraphicFramePr>
          <p:nvPr>
            <p:extLst>
              <p:ext uri="{D42A27DB-BD31-4B8C-83A1-F6EECF244321}">
                <p14:modId xmlns:p14="http://schemas.microsoft.com/office/powerpoint/2010/main" val="850102348"/>
              </p:ext>
            </p:extLst>
          </p:nvPr>
        </p:nvGraphicFramePr>
        <p:xfrm>
          <a:off x="251520" y="836712"/>
          <a:ext cx="8640960" cy="48965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54433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0920" y="404664"/>
            <a:ext cx="8172400" cy="432048"/>
          </a:xfrm>
        </p:spPr>
        <p:txBody>
          <a:bodyPr/>
          <a:lstStyle/>
          <a:p>
            <a:r>
              <a:rPr lang="fr-FR" altLang="fr-FR" sz="1900" b="1" dirty="0">
                <a:solidFill>
                  <a:schemeClr val="bg1"/>
                </a:solidFill>
                <a:latin typeface="Arial" pitchFamily="34" charset="0"/>
                <a:cs typeface="Arial" pitchFamily="34" charset="0"/>
              </a:rPr>
              <a:t>É</a:t>
            </a:r>
            <a:r>
              <a:rPr lang="fr-FR" altLang="fr-FR" sz="1900" b="1" dirty="0" smtClean="0">
                <a:solidFill>
                  <a:schemeClr val="bg1"/>
                </a:solidFill>
                <a:latin typeface="Arial" pitchFamily="34" charset="0"/>
                <a:cs typeface="Arial" pitchFamily="34" charset="0"/>
              </a:rPr>
              <a:t>tat </a:t>
            </a:r>
            <a:r>
              <a:rPr lang="fr-FR" altLang="fr-FR" sz="1900" b="1" dirty="0">
                <a:solidFill>
                  <a:schemeClr val="bg1"/>
                </a:solidFill>
                <a:latin typeface="Arial" pitchFamily="34" charset="0"/>
                <a:cs typeface="Arial" pitchFamily="34" charset="0"/>
              </a:rPr>
              <a:t>d’avancement du PON </a:t>
            </a:r>
            <a:r>
              <a:rPr lang="fr-FR" altLang="fr-FR" sz="1900" b="1" dirty="0" smtClean="0">
                <a:solidFill>
                  <a:schemeClr val="bg1"/>
                </a:solidFill>
                <a:latin typeface="Arial" pitchFamily="34" charset="0"/>
                <a:cs typeface="Arial" pitchFamily="34" charset="0"/>
              </a:rPr>
              <a:t>FSE – taux de programmation par axe</a:t>
            </a:r>
            <a:endParaRPr lang="fr-FR" sz="1900" dirty="0"/>
          </a:p>
        </p:txBody>
      </p:sp>
      <p:sp>
        <p:nvSpPr>
          <p:cNvPr id="3" name="Espace réservé du contenu 2"/>
          <p:cNvSpPr>
            <a:spLocks noGrp="1"/>
          </p:cNvSpPr>
          <p:nvPr>
            <p:ph idx="1"/>
          </p:nvPr>
        </p:nvSpPr>
        <p:spPr>
          <a:xfrm>
            <a:off x="251520" y="836714"/>
            <a:ext cx="8229600" cy="5073427"/>
          </a:xfrm>
        </p:spPr>
        <p:txBody>
          <a:bodyPr>
            <a:normAutofit/>
          </a:bodyPr>
          <a:lstStyle/>
          <a:p>
            <a:pPr marL="0" indent="0">
              <a:buNone/>
            </a:pPr>
            <a:endParaRPr lang="fr-FR" sz="2800" dirty="0" smtClean="0"/>
          </a:p>
          <a:p>
            <a:pPr marL="0" indent="0">
              <a:buNone/>
            </a:pPr>
            <a:endParaRPr lang="fr-FR" sz="2800" dirty="0"/>
          </a:p>
        </p:txBody>
      </p:sp>
      <p:grpSp>
        <p:nvGrpSpPr>
          <p:cNvPr id="6" name="Groupe 5"/>
          <p:cNvGrpSpPr/>
          <p:nvPr/>
        </p:nvGrpSpPr>
        <p:grpSpPr>
          <a:xfrm>
            <a:off x="3419872" y="6220145"/>
            <a:ext cx="4898256" cy="637857"/>
            <a:chOff x="3419872" y="6220143"/>
            <a:chExt cx="4898256" cy="637857"/>
          </a:xfrm>
        </p:grpSpPr>
        <p:pic>
          <p:nvPicPr>
            <p:cNvPr id="7" name="Picture 31"/>
            <p:cNvPicPr>
              <a:picLocks noChangeAspect="1" noChangeArrowheads="1"/>
            </p:cNvPicPr>
            <p:nvPr/>
          </p:nvPicPr>
          <p:blipFill>
            <a:blip r:embed="rId3"/>
            <a:srcRect/>
            <a:stretch>
              <a:fillRect/>
            </a:stretch>
          </p:blipFill>
          <p:spPr bwMode="auto">
            <a:xfrm>
              <a:off x="4413857" y="6237288"/>
              <a:ext cx="703263" cy="479425"/>
            </a:xfrm>
            <a:prstGeom prst="rect">
              <a:avLst/>
            </a:prstGeom>
            <a:noFill/>
            <a:ln w="9525">
              <a:noFill/>
              <a:miter lim="800000"/>
              <a:headEnd/>
              <a:tailEnd/>
            </a:ln>
          </p:spPr>
        </p:pic>
        <p:sp>
          <p:nvSpPr>
            <p:cNvPr id="8"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9"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0" name="Image 9"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1" name="Graphique 10"/>
          <p:cNvGraphicFramePr>
            <a:graphicFrameLocks/>
          </p:cNvGraphicFramePr>
          <p:nvPr>
            <p:extLst>
              <p:ext uri="{D42A27DB-BD31-4B8C-83A1-F6EECF244321}">
                <p14:modId xmlns:p14="http://schemas.microsoft.com/office/powerpoint/2010/main" val="3577586734"/>
              </p:ext>
            </p:extLst>
          </p:nvPr>
        </p:nvGraphicFramePr>
        <p:xfrm>
          <a:off x="251520" y="980728"/>
          <a:ext cx="8640960" cy="43794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8453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097" y="404664"/>
            <a:ext cx="8136904" cy="432048"/>
          </a:xfrm>
        </p:spPr>
        <p:txBody>
          <a:bodyPr/>
          <a:lstStyle/>
          <a:p>
            <a:r>
              <a:rPr lang="fr-FR" altLang="fr-FR" sz="1900" b="1" dirty="0" smtClean="0">
                <a:solidFill>
                  <a:schemeClr val="bg1"/>
                </a:solidFill>
                <a:latin typeface="Arial" pitchFamily="34" charset="0"/>
                <a:cs typeface="Arial" pitchFamily="34" charset="0"/>
              </a:rPr>
              <a:t>État </a:t>
            </a:r>
            <a:r>
              <a:rPr lang="fr-FR" altLang="fr-FR" sz="1900" b="1" dirty="0">
                <a:solidFill>
                  <a:schemeClr val="bg1"/>
                </a:solidFill>
                <a:latin typeface="Arial" pitchFamily="34" charset="0"/>
                <a:cs typeface="Arial" pitchFamily="34" charset="0"/>
              </a:rPr>
              <a:t>d’avancement du PON </a:t>
            </a:r>
            <a:r>
              <a:rPr lang="fr-FR" altLang="fr-FR" sz="1900" b="1" dirty="0" smtClean="0">
                <a:solidFill>
                  <a:schemeClr val="bg1"/>
                </a:solidFill>
                <a:latin typeface="Arial" pitchFamily="34" charset="0"/>
                <a:cs typeface="Arial" pitchFamily="34" charset="0"/>
              </a:rPr>
              <a:t>–programmation régionale</a:t>
            </a:r>
            <a:endParaRPr lang="fr-FR" sz="1900" dirty="0"/>
          </a:p>
        </p:txBody>
      </p:sp>
      <p:sp>
        <p:nvSpPr>
          <p:cNvPr id="4" name="Espace réservé du numéro de diapositive 3"/>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36</a:t>
            </a:fld>
            <a:endParaRPr lang="fr-FR" dirty="0">
              <a:solidFill>
                <a:prstClr val="black">
                  <a:tint val="75000"/>
                </a:prstClr>
              </a:solidFill>
            </a:endParaRPr>
          </a:p>
        </p:txBody>
      </p:sp>
      <p:graphicFrame>
        <p:nvGraphicFramePr>
          <p:cNvPr id="5" name="Graphique 4"/>
          <p:cNvGraphicFramePr>
            <a:graphicFrameLocks/>
          </p:cNvGraphicFramePr>
          <p:nvPr>
            <p:extLst>
              <p:ext uri="{D42A27DB-BD31-4B8C-83A1-F6EECF244321}">
                <p14:modId xmlns:p14="http://schemas.microsoft.com/office/powerpoint/2010/main" val="3559718720"/>
              </p:ext>
            </p:extLst>
          </p:nvPr>
        </p:nvGraphicFramePr>
        <p:xfrm>
          <a:off x="251520" y="1178718"/>
          <a:ext cx="8784976" cy="4500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6407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097" y="404664"/>
            <a:ext cx="8136904" cy="432048"/>
          </a:xfrm>
        </p:spPr>
        <p:txBody>
          <a:bodyPr/>
          <a:lstStyle/>
          <a:p>
            <a:r>
              <a:rPr lang="fr-FR" altLang="fr-FR" sz="1900" b="1" dirty="0" smtClean="0">
                <a:solidFill>
                  <a:schemeClr val="bg1"/>
                </a:solidFill>
                <a:latin typeface="Arial" pitchFamily="34" charset="0"/>
                <a:cs typeface="Arial" pitchFamily="34" charset="0"/>
              </a:rPr>
              <a:t>État </a:t>
            </a:r>
            <a:r>
              <a:rPr lang="fr-FR" altLang="fr-FR" sz="1900" b="1" dirty="0">
                <a:solidFill>
                  <a:schemeClr val="bg1"/>
                </a:solidFill>
                <a:latin typeface="Arial" pitchFamily="34" charset="0"/>
                <a:cs typeface="Arial" pitchFamily="34" charset="0"/>
              </a:rPr>
              <a:t>d’avancement du PON </a:t>
            </a:r>
            <a:r>
              <a:rPr lang="fr-FR" altLang="fr-FR" sz="1900" b="1" dirty="0" smtClean="0">
                <a:solidFill>
                  <a:schemeClr val="bg1"/>
                </a:solidFill>
                <a:latin typeface="Arial" pitchFamily="34" charset="0"/>
                <a:cs typeface="Arial" pitchFamily="34" charset="0"/>
              </a:rPr>
              <a:t>– part des OI dans la programmation</a:t>
            </a:r>
            <a:endParaRPr lang="fr-FR" sz="1900" dirty="0"/>
          </a:p>
        </p:txBody>
      </p:sp>
      <p:sp>
        <p:nvSpPr>
          <p:cNvPr id="4" name="Espace réservé du numéro de diapositive 3"/>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37</a:t>
            </a:fld>
            <a:endParaRPr lang="fr-FR" dirty="0">
              <a:solidFill>
                <a:prstClr val="black">
                  <a:tint val="75000"/>
                </a:prstClr>
              </a:solidFill>
            </a:endParaRPr>
          </a:p>
        </p:txBody>
      </p:sp>
      <p:graphicFrame>
        <p:nvGraphicFramePr>
          <p:cNvPr id="6" name="Graphique 5"/>
          <p:cNvGraphicFramePr>
            <a:graphicFrameLocks/>
          </p:cNvGraphicFramePr>
          <p:nvPr>
            <p:extLst>
              <p:ext uri="{D42A27DB-BD31-4B8C-83A1-F6EECF244321}">
                <p14:modId xmlns:p14="http://schemas.microsoft.com/office/powerpoint/2010/main" val="3737225209"/>
              </p:ext>
            </p:extLst>
          </p:nvPr>
        </p:nvGraphicFramePr>
        <p:xfrm>
          <a:off x="251521" y="836712"/>
          <a:ext cx="8712968" cy="4842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4376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404664"/>
            <a:ext cx="8604448" cy="432048"/>
          </a:xfrm>
        </p:spPr>
        <p:txBody>
          <a:bodyPr/>
          <a:lstStyle/>
          <a:p>
            <a:r>
              <a:rPr lang="fr-FR" altLang="fr-FR" sz="1900" b="1" dirty="0" smtClean="0">
                <a:solidFill>
                  <a:schemeClr val="bg1"/>
                </a:solidFill>
                <a:latin typeface="Arial" pitchFamily="34" charset="0"/>
                <a:cs typeface="Arial" pitchFamily="34" charset="0"/>
              </a:rPr>
              <a:t>Taux de sous-réalisation et de rejet des dépenses (/montant programmé)</a:t>
            </a:r>
            <a:endParaRPr lang="fr-FR" sz="1900" dirty="0"/>
          </a:p>
        </p:txBody>
      </p:sp>
      <p:sp>
        <p:nvSpPr>
          <p:cNvPr id="3" name="Espace réservé du contenu 2"/>
          <p:cNvSpPr>
            <a:spLocks noGrp="1"/>
          </p:cNvSpPr>
          <p:nvPr>
            <p:ph idx="1"/>
          </p:nvPr>
        </p:nvSpPr>
        <p:spPr>
          <a:xfrm>
            <a:off x="457200" y="764704"/>
            <a:ext cx="8229600" cy="5361459"/>
          </a:xfrm>
        </p:spPr>
        <p:txBody>
          <a:bodyPr/>
          <a:lstStyle/>
          <a:p>
            <a:pPr marL="0" indent="0">
              <a:buNone/>
            </a:pPr>
            <a:endParaRPr lang="fr-FR" sz="1600" dirty="0" smtClean="0"/>
          </a:p>
          <a:p>
            <a:pPr marL="0" indent="0">
              <a:buNone/>
            </a:pPr>
            <a:endParaRPr lang="fr-FR" sz="1600" dirty="0" smtClean="0"/>
          </a:p>
          <a:p>
            <a:pPr marL="0" indent="0">
              <a:buNone/>
            </a:pPr>
            <a:endParaRPr lang="fr-FR" sz="1600" dirty="0" smtClean="0"/>
          </a:p>
        </p:txBody>
      </p:sp>
      <p:graphicFrame>
        <p:nvGraphicFramePr>
          <p:cNvPr id="7" name="Graphique 6"/>
          <p:cNvGraphicFramePr>
            <a:graphicFrameLocks/>
          </p:cNvGraphicFramePr>
          <p:nvPr>
            <p:extLst>
              <p:ext uri="{D42A27DB-BD31-4B8C-83A1-F6EECF244321}">
                <p14:modId xmlns:p14="http://schemas.microsoft.com/office/powerpoint/2010/main" val="3557547254"/>
              </p:ext>
            </p:extLst>
          </p:nvPr>
        </p:nvGraphicFramePr>
        <p:xfrm>
          <a:off x="467544" y="2564904"/>
          <a:ext cx="4248472"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val="4026202229"/>
              </p:ext>
            </p:extLst>
          </p:nvPr>
        </p:nvGraphicFramePr>
        <p:xfrm>
          <a:off x="0" y="2420888"/>
          <a:ext cx="4283968" cy="35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e 7"/>
          <p:cNvGrpSpPr/>
          <p:nvPr/>
        </p:nvGrpSpPr>
        <p:grpSpPr>
          <a:xfrm>
            <a:off x="3419872" y="6220145"/>
            <a:ext cx="4898256" cy="637857"/>
            <a:chOff x="3419872" y="6220143"/>
            <a:chExt cx="4898256" cy="637857"/>
          </a:xfrm>
        </p:grpSpPr>
        <p:pic>
          <p:nvPicPr>
            <p:cNvPr id="10" name="Picture 31"/>
            <p:cNvPicPr>
              <a:picLocks noChangeAspect="1" noChangeArrowheads="1"/>
            </p:cNvPicPr>
            <p:nvPr/>
          </p:nvPicPr>
          <p:blipFill>
            <a:blip r:embed="rId5"/>
            <a:srcRect/>
            <a:stretch>
              <a:fillRect/>
            </a:stretch>
          </p:blipFill>
          <p:spPr bwMode="auto">
            <a:xfrm>
              <a:off x="4413857" y="6237288"/>
              <a:ext cx="703263" cy="479425"/>
            </a:xfrm>
            <a:prstGeom prst="rect">
              <a:avLst/>
            </a:prstGeom>
            <a:noFill/>
            <a:ln w="9525">
              <a:noFill/>
              <a:miter lim="800000"/>
              <a:headEnd/>
              <a:tailEnd/>
            </a:ln>
          </p:spPr>
        </p:pic>
        <p:sp>
          <p:nvSpPr>
            <p:cNvPr id="11"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2"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3" name="Image 12" descr="https://paco.intranet.social.gouv.fr/servicescommuns/DICOM/outils/Documents/travail_7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4" name="Graphique 13"/>
          <p:cNvGraphicFramePr>
            <a:graphicFrameLocks/>
          </p:cNvGraphicFramePr>
          <p:nvPr>
            <p:extLst>
              <p:ext uri="{D42A27DB-BD31-4B8C-83A1-F6EECF244321}">
                <p14:modId xmlns:p14="http://schemas.microsoft.com/office/powerpoint/2010/main" val="3860195181"/>
              </p:ext>
            </p:extLst>
          </p:nvPr>
        </p:nvGraphicFramePr>
        <p:xfrm>
          <a:off x="179513" y="908720"/>
          <a:ext cx="8784976" cy="468051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4929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fontAlgn="base">
              <a:spcBef>
                <a:spcPct val="0"/>
              </a:spcBef>
              <a:spcAft>
                <a:spcPct val="0"/>
              </a:spcAft>
              <a:buSzPct val="100000"/>
            </a:pPr>
            <a:r>
              <a:rPr lang="fr-FR" sz="2400" b="1" dirty="0" smtClean="0">
                <a:solidFill>
                  <a:srgbClr val="1F497D"/>
                </a:solidFill>
                <a:ea typeface="MS PGothic" pitchFamily="34" charset="-128"/>
                <a:cs typeface="Arial" charset="0"/>
              </a:rPr>
              <a:t>Le PO national FSE</a:t>
            </a:r>
            <a:endParaRPr lang="fr-FR" sz="1600" b="1" dirty="0" smtClean="0">
              <a:solidFill>
                <a:srgbClr val="1F497D"/>
              </a:solidFill>
            </a:endParaRPr>
          </a:p>
          <a:p>
            <a:pPr fontAlgn="base">
              <a:spcBef>
                <a:spcPct val="0"/>
              </a:spcBef>
              <a:spcAft>
                <a:spcPct val="0"/>
              </a:spcAft>
              <a:buSzPct val="100000"/>
            </a:pPr>
            <a:r>
              <a:rPr lang="fr-FR" sz="1600" b="1" dirty="0" smtClean="0">
                <a:solidFill>
                  <a:schemeClr val="bg1"/>
                </a:solidFill>
              </a:rPr>
              <a:t>Une levée de la réserve de performance acquise sauf sur l’Axe 1 régions en transition</a:t>
            </a:r>
          </a:p>
        </p:txBody>
      </p:sp>
      <p:sp>
        <p:nvSpPr>
          <p:cNvPr id="5" name="Rectangle 4"/>
          <p:cNvSpPr/>
          <p:nvPr/>
        </p:nvSpPr>
        <p:spPr>
          <a:xfrm>
            <a:off x="1403350" y="5864301"/>
            <a:ext cx="6409010" cy="286232"/>
          </a:xfrm>
          <a:prstGeom prst="rect">
            <a:avLst/>
          </a:prstGeom>
        </p:spPr>
        <p:txBody>
          <a:bodyPr wrap="square">
            <a:spAutoFit/>
          </a:bodyPr>
          <a:lstStyle/>
          <a:p>
            <a:pPr marL="4763" lvl="1" fontAlgn="base">
              <a:lnSpc>
                <a:spcPct val="90000"/>
              </a:lnSpc>
              <a:spcBef>
                <a:spcPts val="400"/>
              </a:spcBef>
              <a:spcAft>
                <a:spcPct val="0"/>
              </a:spcAft>
              <a:buClr>
                <a:srgbClr val="215968"/>
              </a:buClr>
            </a:pPr>
            <a:r>
              <a:rPr lang="fr-FR" sz="1400" b="1" i="1" dirty="0" smtClean="0">
                <a:solidFill>
                  <a:prstClr val="white"/>
                </a:solidFill>
                <a:latin typeface="Arial Narrow" panose="020B0606020202030204" pitchFamily="34" charset="0"/>
                <a:ea typeface="MS PGothic" pitchFamily="34" charset="-128"/>
                <a:cs typeface="Arial" charset="0"/>
              </a:rPr>
              <a:t>Source : données communiquées pour les RAMO 2019 extraites du décisionnel </a:t>
            </a:r>
            <a:r>
              <a:rPr lang="fr-FR" sz="1400" b="1" i="1" dirty="0" err="1" smtClean="0">
                <a:solidFill>
                  <a:prstClr val="white"/>
                </a:solidFill>
                <a:latin typeface="Arial Narrow" panose="020B0606020202030204" pitchFamily="34" charset="0"/>
                <a:ea typeface="MS PGothic" pitchFamily="34" charset="-128"/>
                <a:cs typeface="Arial" charset="0"/>
              </a:rPr>
              <a:t>Madfse</a:t>
            </a:r>
            <a:endParaRPr lang="fr-FR" sz="1400" b="1" i="1" dirty="0">
              <a:solidFill>
                <a:prstClr val="white"/>
              </a:solidFill>
              <a:latin typeface="Arial Narrow" panose="020B0606020202030204" pitchFamily="34" charset="0"/>
              <a:ea typeface="MS PGothic" pitchFamily="34" charset="-128"/>
              <a:cs typeface="Arial" charset="0"/>
            </a:endParaRPr>
          </a:p>
        </p:txBody>
      </p:sp>
      <p:graphicFrame>
        <p:nvGraphicFramePr>
          <p:cNvPr id="15" name="Tableau 14"/>
          <p:cNvGraphicFramePr>
            <a:graphicFrameLocks noGrp="1"/>
          </p:cNvGraphicFramePr>
          <p:nvPr>
            <p:extLst>
              <p:ext uri="{D42A27DB-BD31-4B8C-83A1-F6EECF244321}">
                <p14:modId xmlns:p14="http://schemas.microsoft.com/office/powerpoint/2010/main" val="155177090"/>
              </p:ext>
            </p:extLst>
          </p:nvPr>
        </p:nvGraphicFramePr>
        <p:xfrm>
          <a:off x="1187624" y="836723"/>
          <a:ext cx="6439501" cy="4989161"/>
        </p:xfrm>
        <a:graphic>
          <a:graphicData uri="http://schemas.openxmlformats.org/drawingml/2006/table">
            <a:tbl>
              <a:tblPr/>
              <a:tblGrid>
                <a:gridCol w="1005245"/>
                <a:gridCol w="1805533"/>
                <a:gridCol w="1405392"/>
                <a:gridCol w="1138535"/>
                <a:gridCol w="1084796"/>
              </a:tblGrid>
              <a:tr h="675473">
                <a:tc>
                  <a:txBody>
                    <a:bodyPr/>
                    <a:lstStyle/>
                    <a:p>
                      <a:pPr algn="ctr" rtl="0" fontAlgn="ctr"/>
                      <a:r>
                        <a:rPr lang="fr-FR" sz="700" b="1" i="0" u="none" strike="noStrike" dirty="0">
                          <a:solidFill>
                            <a:srgbClr val="FFFFFF"/>
                          </a:solidFill>
                          <a:effectLst/>
                          <a:latin typeface="Calibri"/>
                        </a:rPr>
                        <a:t> </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000" b="1" i="0" u="none" strike="noStrike" dirty="0">
                          <a:solidFill>
                            <a:srgbClr val="FFFFFF"/>
                          </a:solidFill>
                          <a:effectLst/>
                          <a:latin typeface="Calibri"/>
                        </a:rPr>
                        <a:t>Indicateur</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000" b="1" i="0" u="none" strike="noStrike" dirty="0">
                          <a:solidFill>
                            <a:srgbClr val="FFFFFF"/>
                          </a:solidFill>
                          <a:effectLst/>
                          <a:latin typeface="Calibri"/>
                        </a:rPr>
                        <a:t>Cible 2018</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000" b="1" i="0" u="none" strike="noStrike" dirty="0" smtClean="0">
                          <a:solidFill>
                            <a:srgbClr val="FFFFFF"/>
                          </a:solidFill>
                          <a:effectLst/>
                          <a:latin typeface="Calibri"/>
                        </a:rPr>
                        <a:t>Réalisation</a:t>
                      </a:r>
                      <a:endParaRPr lang="fr-FR" sz="1000" b="1" i="0" u="none" strike="noStrike" dirty="0">
                        <a:solidFill>
                          <a:srgbClr val="FFFFFF"/>
                        </a:solidFill>
                        <a:effectLst/>
                        <a:latin typeface="Calibri"/>
                      </a:endParaRP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fr-FR" sz="1000" b="1" i="0" u="none" strike="noStrike" dirty="0">
                          <a:solidFill>
                            <a:srgbClr val="FFFFFF"/>
                          </a:solidFill>
                          <a:effectLst/>
                          <a:latin typeface="Calibri"/>
                        </a:rPr>
                        <a:t>Taux d’atteinte de la </a:t>
                      </a:r>
                      <a:r>
                        <a:rPr lang="fr-FR" sz="1000" b="1" i="0" u="none" strike="noStrike" dirty="0" smtClean="0">
                          <a:solidFill>
                            <a:srgbClr val="FFFFFF"/>
                          </a:solidFill>
                          <a:effectLst/>
                          <a:latin typeface="Calibri"/>
                        </a:rPr>
                        <a:t>cible</a:t>
                      </a:r>
                      <a:endParaRPr lang="fr-FR" sz="1000" b="1" i="0" u="none" strike="noStrike" dirty="0">
                        <a:solidFill>
                          <a:srgbClr val="FFFFFF"/>
                        </a:solidFill>
                        <a:effectLst/>
                        <a:latin typeface="Calibri"/>
                      </a:endParaRP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r>
              <a:tr h="173140">
                <a:tc rowSpan="8">
                  <a:txBody>
                    <a:bodyPr/>
                    <a:lstStyle/>
                    <a:p>
                      <a:pPr algn="ctr" rtl="0" fontAlgn="ctr"/>
                      <a:r>
                        <a:rPr lang="fr-FR" sz="1200" b="1" i="0" u="none" strike="noStrike" dirty="0">
                          <a:solidFill>
                            <a:schemeClr val="bg1"/>
                          </a:solidFill>
                          <a:effectLst/>
                          <a:latin typeface="Calibri"/>
                        </a:rPr>
                        <a:t>Axe 1</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rtl="0" fontAlgn="ctr"/>
                      <a:r>
                        <a:rPr lang="fr-FR" sz="1000" b="1" i="0" u="none" strike="noStrike" dirty="0">
                          <a:solidFill>
                            <a:schemeClr val="tx1"/>
                          </a:solidFill>
                          <a:effectLst/>
                          <a:latin typeface="Calibri"/>
                        </a:rPr>
                        <a:t>Chômeurs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000" b="1" i="0" u="none" strike="noStrike" kern="1200" baseline="0" dirty="0" smtClean="0">
                          <a:solidFill>
                            <a:schemeClr val="tx1"/>
                          </a:solidFill>
                          <a:latin typeface="+mn-lt"/>
                          <a:ea typeface="+mn-ea"/>
                          <a:cs typeface="+mn-cs"/>
                        </a:rPr>
                        <a:t>342 857</a:t>
                      </a:r>
                      <a:endParaRPr lang="fr-FR" sz="10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fontAlgn="b"/>
                      <a:r>
                        <a:rPr lang="fr-FR" sz="1000" b="1" i="0" u="none" strike="noStrike" kern="1200" baseline="0" dirty="0" smtClean="0">
                          <a:solidFill>
                            <a:schemeClr val="tx1"/>
                          </a:solidFill>
                          <a:latin typeface="+mn-lt"/>
                          <a:ea typeface="+mn-ea"/>
                          <a:cs typeface="+mn-cs"/>
                        </a:rPr>
                        <a:t>237 754</a:t>
                      </a:r>
                      <a:endParaRPr lang="fr-FR" sz="10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200" b="1" i="0" u="none" strike="noStrike" dirty="0" smtClean="0">
                          <a:solidFill>
                            <a:schemeClr val="tx1"/>
                          </a:solidFill>
                          <a:effectLst/>
                          <a:latin typeface="Calibri"/>
                        </a:rPr>
                        <a:t>93,7</a:t>
                      </a:r>
                      <a:r>
                        <a:rPr lang="fr-FR" sz="1200" b="1" i="0" u="none" strike="noStrike" baseline="0" dirty="0" smtClean="0">
                          <a:solidFill>
                            <a:schemeClr val="tx1"/>
                          </a:solidFill>
                          <a:effectLst/>
                          <a:latin typeface="Calibri"/>
                        </a:rPr>
                        <a:t> </a:t>
                      </a:r>
                      <a:r>
                        <a:rPr lang="fr-FR" sz="1200" b="1" i="0" u="none" strike="noStrike" dirty="0" smtClean="0">
                          <a:solidFill>
                            <a:schemeClr val="tx1"/>
                          </a:solidFill>
                          <a:effectLst/>
                          <a:latin typeface="Calibri"/>
                        </a:rPr>
                        <a:t>%</a:t>
                      </a:r>
                      <a:endParaRPr lang="fr-FR" sz="1200" b="1" i="0" u="none" strike="noStrike" dirty="0">
                        <a:solidFill>
                          <a:schemeClr val="tx1"/>
                        </a:solidFill>
                        <a:effectLst/>
                        <a:latin typeface="Calibri"/>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145349">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Régions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rowSpan="2">
                  <a:txBody>
                    <a:bodyPr/>
                    <a:lstStyle/>
                    <a:p>
                      <a:pPr algn="r" fontAlgn="b"/>
                      <a:r>
                        <a:rPr lang="fr-FR" sz="1000" b="0" i="0" u="none" strike="noStrike" kern="1200" baseline="0" dirty="0" smtClean="0">
                          <a:solidFill>
                            <a:schemeClr val="tx1"/>
                          </a:solidFill>
                          <a:latin typeface="+mn-lt"/>
                          <a:ea typeface="+mn-ea"/>
                          <a:cs typeface="+mn-cs"/>
                        </a:rPr>
                        <a:t>117 394</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rtl="0" fontAlgn="b"/>
                      <a:r>
                        <a:rPr lang="fr-FR" sz="1000" b="0" i="0" u="none" strike="noStrike" kern="1200" baseline="0" dirty="0" smtClean="0">
                          <a:solidFill>
                            <a:schemeClr val="tx1"/>
                          </a:solidFill>
                          <a:latin typeface="+mn-lt"/>
                          <a:ea typeface="+mn-ea"/>
                          <a:cs typeface="+mn-cs"/>
                        </a:rPr>
                        <a:t>85 957</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fontAlgn="b"/>
                      <a:r>
                        <a:rPr lang="fr-FR" sz="1200" b="0" i="0" u="none" strike="noStrike" dirty="0" smtClean="0">
                          <a:solidFill>
                            <a:srgbClr val="000000"/>
                          </a:solidFill>
                          <a:effectLst/>
                          <a:latin typeface="Calibri"/>
                        </a:rPr>
                        <a:t>73,2</a:t>
                      </a:r>
                      <a:r>
                        <a:rPr lang="fr-FR" sz="1200" b="0" i="0" u="none" strike="noStrike" baseline="0" dirty="0" smtClean="0">
                          <a:solidFill>
                            <a:srgbClr val="000000"/>
                          </a:solidFill>
                          <a:effectLst/>
                          <a:latin typeface="Calibri"/>
                        </a:rPr>
                        <a:t> </a:t>
                      </a:r>
                      <a:r>
                        <a:rPr lang="fr-FR" sz="1200" b="0" i="0" u="none" strike="noStrike" dirty="0" smtClean="0">
                          <a:solidFill>
                            <a:srgbClr val="000000"/>
                          </a:solidFill>
                          <a:effectLst/>
                          <a:latin typeface="Calibri"/>
                        </a:rPr>
                        <a:t>%</a:t>
                      </a:r>
                      <a:endParaRPr lang="fr-FR" sz="1200" b="0" i="0" u="none" strike="noStrike" dirty="0">
                        <a:solidFill>
                          <a:srgbClr val="000000"/>
                        </a:solidFill>
                        <a:effectLst/>
                        <a:latin typeface="Calibri"/>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45349">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en transition</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73140">
                <a:tc vMerge="1">
                  <a:txBody>
                    <a:bodyPr/>
                    <a:lstStyle/>
                    <a:p>
                      <a:endParaRPr lang="fr-FR"/>
                    </a:p>
                  </a:txBody>
                  <a:tcPr/>
                </a:tc>
                <a:tc>
                  <a:txBody>
                    <a:bodyPr/>
                    <a:lstStyle/>
                    <a:p>
                      <a:pPr algn="just" rtl="0" fontAlgn="ctr"/>
                      <a:r>
                        <a:rPr lang="fr-FR" sz="1000" b="0" i="1" u="none" strike="noStrike">
                          <a:solidFill>
                            <a:srgbClr val="595959"/>
                          </a:solidFill>
                          <a:effectLst/>
                          <a:latin typeface="Calibri"/>
                        </a:rPr>
                        <a:t>Régions développées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kern="1200" baseline="0" dirty="0" smtClean="0">
                          <a:solidFill>
                            <a:schemeClr val="tx1"/>
                          </a:solidFill>
                          <a:latin typeface="+mn-lt"/>
                          <a:ea typeface="+mn-ea"/>
                          <a:cs typeface="+mn-cs"/>
                        </a:rPr>
                        <a:t>225 463</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kern="1200" baseline="0" dirty="0" smtClean="0">
                          <a:solidFill>
                            <a:schemeClr val="tx1"/>
                          </a:solidFill>
                          <a:latin typeface="+mn-lt"/>
                          <a:ea typeface="+mn-ea"/>
                          <a:cs typeface="+mn-cs"/>
                        </a:rPr>
                        <a:t>235 339</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fontAlgn="b"/>
                      <a:r>
                        <a:rPr lang="fr-FR" sz="1200" b="0" i="0" u="none" strike="noStrike" dirty="0" smtClean="0">
                          <a:solidFill>
                            <a:srgbClr val="000000"/>
                          </a:solidFill>
                          <a:effectLst/>
                          <a:latin typeface="Calibri"/>
                        </a:rPr>
                        <a:t>104,4</a:t>
                      </a:r>
                      <a:r>
                        <a:rPr lang="fr-FR" sz="1200" b="0" i="0" u="none" strike="noStrike" baseline="0" dirty="0" smtClean="0">
                          <a:solidFill>
                            <a:srgbClr val="000000"/>
                          </a:solidFill>
                          <a:effectLst/>
                          <a:latin typeface="Calibri"/>
                        </a:rPr>
                        <a:t> </a:t>
                      </a:r>
                      <a:r>
                        <a:rPr lang="fr-FR" sz="1200" b="0" i="0" u="none" strike="noStrike" dirty="0" smtClean="0">
                          <a:solidFill>
                            <a:srgbClr val="000000"/>
                          </a:solidFill>
                          <a:effectLst/>
                          <a:latin typeface="Calibri"/>
                        </a:rPr>
                        <a:t>%</a:t>
                      </a:r>
                      <a:endParaRPr lang="fr-FR" sz="1200" b="0" i="0" u="none" strike="noStrike" dirty="0">
                        <a:solidFill>
                          <a:srgbClr val="000000"/>
                        </a:solidFill>
                        <a:effectLst/>
                        <a:latin typeface="Calibri"/>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r>
              <a:tr h="173140">
                <a:tc vMerge="1">
                  <a:txBody>
                    <a:bodyPr/>
                    <a:lstStyle/>
                    <a:p>
                      <a:endParaRPr lang="fr-FR"/>
                    </a:p>
                  </a:txBody>
                  <a:tcPr/>
                </a:tc>
                <a:tc>
                  <a:txBody>
                    <a:bodyPr/>
                    <a:lstStyle/>
                    <a:p>
                      <a:pPr algn="just" rtl="0" fontAlgn="ctr"/>
                      <a:r>
                        <a:rPr lang="fr-FR" sz="1000" b="1" i="0" u="none" strike="noStrike" dirty="0">
                          <a:solidFill>
                            <a:schemeClr val="tx1"/>
                          </a:solidFill>
                          <a:effectLst/>
                          <a:latin typeface="Calibri"/>
                        </a:rPr>
                        <a:t>Moins de 25 ans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000" b="1" i="0" u="none" strike="noStrike" kern="1200" baseline="0" dirty="0" smtClean="0">
                          <a:solidFill>
                            <a:schemeClr val="tx1"/>
                          </a:solidFill>
                          <a:latin typeface="+mn-lt"/>
                          <a:ea typeface="+mn-ea"/>
                          <a:cs typeface="+mn-cs"/>
                        </a:rPr>
                        <a:t>277 597</a:t>
                      </a:r>
                      <a:endParaRPr lang="fr-FR" sz="10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000" b="1" i="0" u="none" strike="noStrike" kern="1200" baseline="0" dirty="0" smtClean="0">
                          <a:solidFill>
                            <a:schemeClr val="tx1"/>
                          </a:solidFill>
                          <a:latin typeface="+mn-lt"/>
                          <a:ea typeface="+mn-ea"/>
                          <a:cs typeface="+mn-cs"/>
                        </a:rPr>
                        <a:t>223 573</a:t>
                      </a:r>
                      <a:endParaRPr lang="fr-FR" sz="10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200" b="1" i="0" u="none" strike="noStrike" dirty="0" smtClean="0">
                          <a:solidFill>
                            <a:schemeClr val="tx1"/>
                          </a:solidFill>
                          <a:effectLst/>
                          <a:latin typeface="+mn-lt"/>
                        </a:rPr>
                        <a:t>105,4</a:t>
                      </a:r>
                      <a:r>
                        <a:rPr lang="fr-FR" sz="1200" b="1" i="0" u="none" strike="noStrike" baseline="0" dirty="0" smtClean="0">
                          <a:solidFill>
                            <a:schemeClr val="tx1"/>
                          </a:solidFill>
                          <a:effectLst/>
                          <a:latin typeface="+mn-lt"/>
                        </a:rPr>
                        <a:t> </a:t>
                      </a:r>
                      <a:r>
                        <a:rPr lang="fr-FR" sz="1200" b="1" i="0" u="none" strike="noStrike" dirty="0" smtClean="0">
                          <a:solidFill>
                            <a:schemeClr val="tx1"/>
                          </a:solidFill>
                          <a:effectLst/>
                          <a:latin typeface="+mn-lt"/>
                        </a:rPr>
                        <a:t>%</a:t>
                      </a:r>
                      <a:endParaRPr lang="fr-FR" sz="12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145349">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Régions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rowSpan="2">
                  <a:txBody>
                    <a:bodyPr/>
                    <a:lstStyle/>
                    <a:p>
                      <a:pPr algn="r" fontAlgn="b"/>
                      <a:r>
                        <a:rPr lang="fr-FR" sz="1000" b="0" i="0" u="none" strike="noStrike" kern="1200" baseline="0" dirty="0" smtClean="0">
                          <a:solidFill>
                            <a:schemeClr val="tx1"/>
                          </a:solidFill>
                          <a:latin typeface="+mn-lt"/>
                          <a:ea typeface="+mn-ea"/>
                          <a:cs typeface="+mn-cs"/>
                        </a:rPr>
                        <a:t>95 049</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rtl="0" fontAlgn="b"/>
                      <a:r>
                        <a:rPr lang="fr-FR" sz="1000" b="0" i="0" u="none" strike="noStrike" kern="1200" baseline="0" smtClean="0">
                          <a:solidFill>
                            <a:schemeClr val="tx1"/>
                          </a:solidFill>
                          <a:latin typeface="+mn-lt"/>
                          <a:ea typeface="+mn-ea"/>
                          <a:cs typeface="+mn-cs"/>
                        </a:rPr>
                        <a:t>92 323</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fontAlgn="b"/>
                      <a:r>
                        <a:rPr lang="fr-FR" sz="1200" b="0" i="0" u="none" strike="noStrike" dirty="0" smtClean="0">
                          <a:solidFill>
                            <a:srgbClr val="000000"/>
                          </a:solidFill>
                          <a:effectLst/>
                          <a:latin typeface="Calibri"/>
                        </a:rPr>
                        <a:t>97,1</a:t>
                      </a:r>
                      <a:r>
                        <a:rPr lang="fr-FR" sz="1200" b="0" i="0" u="none" strike="noStrike" baseline="0" dirty="0" smtClean="0">
                          <a:solidFill>
                            <a:srgbClr val="000000"/>
                          </a:solidFill>
                          <a:effectLst/>
                          <a:latin typeface="Calibri"/>
                        </a:rPr>
                        <a:t> </a:t>
                      </a:r>
                      <a:r>
                        <a:rPr lang="fr-FR" sz="1200" b="0" i="0" u="none" strike="noStrike" dirty="0" smtClean="0">
                          <a:solidFill>
                            <a:srgbClr val="000000"/>
                          </a:solidFill>
                          <a:effectLst/>
                          <a:latin typeface="Calibri"/>
                        </a:rPr>
                        <a:t>%</a:t>
                      </a:r>
                      <a:endParaRPr lang="fr-FR" sz="1200" b="0" i="0" u="none" strike="noStrike" dirty="0">
                        <a:solidFill>
                          <a:srgbClr val="000000"/>
                        </a:solidFill>
                        <a:effectLst/>
                        <a:latin typeface="Calibri"/>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45349">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en transition</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73140">
                <a:tc vMerge="1">
                  <a:txBody>
                    <a:bodyPr/>
                    <a:lstStyle/>
                    <a:p>
                      <a:endParaRPr lang="fr-FR"/>
                    </a:p>
                  </a:txBody>
                  <a:tcPr/>
                </a:tc>
                <a:tc>
                  <a:txBody>
                    <a:bodyPr/>
                    <a:lstStyle/>
                    <a:p>
                      <a:pPr algn="just" rtl="0" fontAlgn="ctr"/>
                      <a:r>
                        <a:rPr lang="fr-FR" sz="1000" b="0" i="1" u="none" strike="noStrike">
                          <a:solidFill>
                            <a:srgbClr val="595959"/>
                          </a:solidFill>
                          <a:effectLst/>
                          <a:latin typeface="Calibri"/>
                        </a:rPr>
                        <a:t>Régions développées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kern="1200" baseline="0" dirty="0" smtClean="0">
                          <a:solidFill>
                            <a:schemeClr val="tx1"/>
                          </a:solidFill>
                          <a:latin typeface="+mn-lt"/>
                          <a:ea typeface="+mn-ea"/>
                          <a:cs typeface="+mn-cs"/>
                        </a:rPr>
                        <a:t>182 548</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kern="1200" baseline="0" dirty="0" smtClean="0">
                          <a:solidFill>
                            <a:schemeClr val="tx1"/>
                          </a:solidFill>
                          <a:effectLst/>
                          <a:latin typeface="+mn-lt"/>
                          <a:ea typeface="+mn-ea"/>
                          <a:cs typeface="+mn-cs"/>
                        </a:rPr>
                        <a:t>200 379</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fontAlgn="b"/>
                      <a:r>
                        <a:rPr lang="fr-FR" sz="1200" b="0" i="0" u="none" strike="noStrike" dirty="0" smtClean="0">
                          <a:solidFill>
                            <a:srgbClr val="000000"/>
                          </a:solidFill>
                          <a:effectLst/>
                          <a:latin typeface="Calibri"/>
                        </a:rPr>
                        <a:t>109,</a:t>
                      </a:r>
                      <a:r>
                        <a:rPr lang="fr-FR" sz="1200" b="0" i="0" u="none" strike="noStrike" baseline="0" dirty="0" smtClean="0">
                          <a:solidFill>
                            <a:srgbClr val="000000"/>
                          </a:solidFill>
                          <a:effectLst/>
                          <a:latin typeface="Calibri"/>
                        </a:rPr>
                        <a:t>8 </a:t>
                      </a:r>
                      <a:r>
                        <a:rPr lang="fr-FR" sz="1200" b="0" i="0" u="none" strike="noStrike" dirty="0" smtClean="0">
                          <a:solidFill>
                            <a:srgbClr val="000000"/>
                          </a:solidFill>
                          <a:effectLst/>
                          <a:latin typeface="Calibri"/>
                        </a:rPr>
                        <a:t>%</a:t>
                      </a:r>
                      <a:endParaRPr lang="fr-FR" sz="1200" b="0" i="0" u="none" strike="noStrike" dirty="0">
                        <a:solidFill>
                          <a:srgbClr val="000000"/>
                        </a:solidFill>
                        <a:effectLst/>
                        <a:latin typeface="Calibri"/>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r>
              <a:tr h="173140">
                <a:tc rowSpan="8">
                  <a:txBody>
                    <a:bodyPr/>
                    <a:lstStyle/>
                    <a:p>
                      <a:pPr algn="ctr" rtl="0" fontAlgn="ctr"/>
                      <a:r>
                        <a:rPr lang="fr-FR" sz="1200" b="1" i="0" u="none" strike="noStrike" dirty="0">
                          <a:solidFill>
                            <a:schemeClr val="bg1"/>
                          </a:solidFill>
                          <a:effectLst/>
                          <a:latin typeface="Calibri"/>
                        </a:rPr>
                        <a:t>Axe 2</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algn="l" defTabSz="914400" rtl="0" eaLnBrk="1" fontAlgn="b" latinLnBrk="0" hangingPunct="1"/>
                      <a:r>
                        <a:rPr lang="fr-FR" sz="1000" b="1" i="0" u="none" strike="noStrike" kern="1200" dirty="0">
                          <a:solidFill>
                            <a:schemeClr val="tx1"/>
                          </a:solidFill>
                          <a:effectLst/>
                          <a:latin typeface="+mn-lt"/>
                          <a:ea typeface="+mn-ea"/>
                          <a:cs typeface="+mn-cs"/>
                        </a:rPr>
                        <a:t>Salariés Licenciés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algn="r" defTabSz="914400" rtl="0" eaLnBrk="1" fontAlgn="b" latinLnBrk="0" hangingPunct="1"/>
                      <a:r>
                        <a:rPr lang="fr-FR" sz="1000" b="1" i="0" u="none" strike="noStrike" kern="1200" dirty="0">
                          <a:solidFill>
                            <a:schemeClr val="tx1"/>
                          </a:solidFill>
                          <a:effectLst/>
                          <a:latin typeface="+mn-lt"/>
                          <a:ea typeface="+mn-ea"/>
                          <a:cs typeface="+mn-cs"/>
                        </a:rPr>
                        <a:t>100 000</a:t>
                      </a: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algn="r" defTabSz="914400" rtl="0" eaLnBrk="1" fontAlgn="b" latinLnBrk="0" hangingPunct="1"/>
                      <a:r>
                        <a:rPr lang="fr-FR" sz="1000" b="1" i="0" u="none" strike="noStrike" kern="1200" dirty="0" smtClean="0">
                          <a:solidFill>
                            <a:schemeClr val="tx1"/>
                          </a:solidFill>
                          <a:effectLst/>
                          <a:latin typeface="+mn-lt"/>
                          <a:ea typeface="+mn-ea"/>
                          <a:cs typeface="+mn-cs"/>
                        </a:rPr>
                        <a:t>117 934</a:t>
                      </a:r>
                      <a:endParaRPr lang="fr-FR" sz="1000" b="1" i="0" u="none" strike="noStrike" kern="1200" dirty="0">
                        <a:solidFill>
                          <a:schemeClr val="tx1"/>
                        </a:solidFill>
                        <a:effectLst/>
                        <a:latin typeface="+mn-lt"/>
                        <a:ea typeface="+mn-ea"/>
                        <a:cs typeface="+mn-cs"/>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algn="r" defTabSz="914400" rtl="0" eaLnBrk="1" fontAlgn="b" latinLnBrk="0" hangingPunct="1"/>
                      <a:r>
                        <a:rPr lang="fr-FR" sz="1200" b="1" i="0" u="none" strike="noStrike" kern="1200" dirty="0" smtClean="0">
                          <a:solidFill>
                            <a:schemeClr val="tx1"/>
                          </a:solidFill>
                          <a:effectLst/>
                          <a:latin typeface="+mn-lt"/>
                          <a:ea typeface="+mn-ea"/>
                          <a:cs typeface="+mn-cs"/>
                        </a:rPr>
                        <a:t>117,9</a:t>
                      </a:r>
                      <a:r>
                        <a:rPr lang="fr-FR" sz="1200" b="1" i="0" u="none" strike="noStrike" kern="1200" baseline="0" dirty="0" smtClean="0">
                          <a:solidFill>
                            <a:schemeClr val="tx1"/>
                          </a:solidFill>
                          <a:effectLst/>
                          <a:latin typeface="+mn-lt"/>
                          <a:ea typeface="+mn-ea"/>
                          <a:cs typeface="+mn-cs"/>
                        </a:rPr>
                        <a:t> </a:t>
                      </a:r>
                      <a:r>
                        <a:rPr lang="fr-FR" sz="1200" b="1" i="0" u="none" strike="noStrike" kern="1200" dirty="0" smtClean="0">
                          <a:solidFill>
                            <a:schemeClr val="tx1"/>
                          </a:solidFill>
                          <a:effectLst/>
                          <a:latin typeface="+mn-lt"/>
                          <a:ea typeface="+mn-ea"/>
                          <a:cs typeface="+mn-cs"/>
                        </a:rPr>
                        <a:t>%</a:t>
                      </a:r>
                      <a:endParaRPr lang="fr-FR" sz="1200" b="1" i="0" u="none" strike="noStrike" kern="1200" dirty="0">
                        <a:solidFill>
                          <a:schemeClr val="tx1"/>
                        </a:solidFill>
                        <a:effectLst/>
                        <a:latin typeface="+mn-lt"/>
                        <a:ea typeface="+mn-ea"/>
                        <a:cs typeface="+mn-cs"/>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145349">
                <a:tc vMerge="1">
                  <a:txBody>
                    <a:bodyPr/>
                    <a:lstStyle/>
                    <a:p>
                      <a:endParaRPr lang="fr-FR"/>
                    </a:p>
                  </a:txBody>
                  <a:tcPr/>
                </a:tc>
                <a:tc>
                  <a:txBody>
                    <a:bodyPr/>
                    <a:lstStyle/>
                    <a:p>
                      <a:pPr algn="just" rtl="0" fontAlgn="ctr"/>
                      <a:r>
                        <a:rPr lang="fr-FR" sz="1000" b="0" i="1" u="none" strike="noStrike">
                          <a:solidFill>
                            <a:srgbClr val="595959"/>
                          </a:solidFill>
                          <a:effectLst/>
                          <a:latin typeface="Calibri"/>
                        </a:rPr>
                        <a:t>Régions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rowSpan="2">
                  <a:txBody>
                    <a:bodyPr/>
                    <a:lstStyle/>
                    <a:p>
                      <a:pPr algn="r" fontAlgn="b"/>
                      <a:r>
                        <a:rPr lang="fr-FR" sz="1000" b="0" i="0" u="none" strike="noStrike" dirty="0">
                          <a:solidFill>
                            <a:srgbClr val="000000"/>
                          </a:solidFill>
                          <a:effectLst/>
                          <a:latin typeface="Calibri"/>
                        </a:rPr>
                        <a:t>34 240</a:t>
                      </a: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rtl="0" fontAlgn="b"/>
                      <a:r>
                        <a:rPr lang="fr-FR" sz="1000" b="0" i="0" u="none" strike="noStrike" kern="1200" baseline="0" dirty="0" smtClean="0">
                          <a:solidFill>
                            <a:schemeClr val="tx1"/>
                          </a:solidFill>
                          <a:latin typeface="+mn-lt"/>
                          <a:ea typeface="+mn-ea"/>
                          <a:cs typeface="+mn-cs"/>
                        </a:rPr>
                        <a:t>32 851</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fontAlgn="b"/>
                      <a:r>
                        <a:rPr lang="fr-FR" sz="1200" b="0" i="0" u="none" strike="noStrike" dirty="0" smtClean="0">
                          <a:solidFill>
                            <a:srgbClr val="000000"/>
                          </a:solidFill>
                          <a:effectLst/>
                          <a:latin typeface="Calibri"/>
                        </a:rPr>
                        <a:t>95,9</a:t>
                      </a:r>
                      <a:r>
                        <a:rPr lang="fr-FR" sz="1200" b="0" i="0" u="none" strike="noStrike" baseline="0" dirty="0" smtClean="0">
                          <a:solidFill>
                            <a:srgbClr val="000000"/>
                          </a:solidFill>
                          <a:effectLst/>
                          <a:latin typeface="Calibri"/>
                        </a:rPr>
                        <a:t> </a:t>
                      </a:r>
                      <a:r>
                        <a:rPr lang="fr-FR" sz="1200" b="0" i="0" u="none" strike="noStrike" dirty="0" smtClean="0">
                          <a:solidFill>
                            <a:srgbClr val="000000"/>
                          </a:solidFill>
                          <a:effectLst/>
                          <a:latin typeface="Calibri"/>
                        </a:rPr>
                        <a:t>%</a:t>
                      </a:r>
                      <a:endParaRPr lang="fr-FR" sz="1200" b="0" i="0" u="none" strike="noStrike" dirty="0">
                        <a:solidFill>
                          <a:srgbClr val="000000"/>
                        </a:solidFill>
                        <a:effectLst/>
                        <a:latin typeface="Calibri"/>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45349">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en transition</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73140">
                <a:tc vMerge="1">
                  <a:txBody>
                    <a:bodyPr/>
                    <a:lstStyle/>
                    <a:p>
                      <a:endParaRPr lang="fr-FR"/>
                    </a:p>
                  </a:txBody>
                  <a:tcPr/>
                </a:tc>
                <a:tc>
                  <a:txBody>
                    <a:bodyPr/>
                    <a:lstStyle/>
                    <a:p>
                      <a:pPr algn="just" rtl="0" fontAlgn="ctr"/>
                      <a:r>
                        <a:rPr lang="fr-FR" sz="1000" b="0" i="1" u="none" strike="noStrike">
                          <a:solidFill>
                            <a:srgbClr val="595959"/>
                          </a:solidFill>
                          <a:effectLst/>
                          <a:latin typeface="Calibri"/>
                        </a:rPr>
                        <a:t>Régions développées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dirty="0">
                          <a:solidFill>
                            <a:srgbClr val="000000"/>
                          </a:solidFill>
                          <a:effectLst/>
                          <a:latin typeface="Calibri"/>
                        </a:rPr>
                        <a:t>65 760</a:t>
                      </a: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kern="1200" baseline="0" dirty="0" smtClean="0">
                          <a:solidFill>
                            <a:schemeClr val="tx1"/>
                          </a:solidFill>
                          <a:latin typeface="+mn-lt"/>
                          <a:ea typeface="+mn-ea"/>
                          <a:cs typeface="+mn-cs"/>
                        </a:rPr>
                        <a:t>85 083</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fontAlgn="b"/>
                      <a:r>
                        <a:rPr lang="fr-FR" sz="1200" b="0" i="0" u="none" strike="noStrike" dirty="0" smtClean="0">
                          <a:solidFill>
                            <a:srgbClr val="000000"/>
                          </a:solidFill>
                          <a:effectLst/>
                          <a:latin typeface="Calibri"/>
                        </a:rPr>
                        <a:t>129,4</a:t>
                      </a:r>
                      <a:r>
                        <a:rPr lang="fr-FR" sz="1200" b="0" i="0" u="none" strike="noStrike" baseline="0" dirty="0" smtClean="0">
                          <a:solidFill>
                            <a:srgbClr val="000000"/>
                          </a:solidFill>
                          <a:effectLst/>
                          <a:latin typeface="Calibri"/>
                        </a:rPr>
                        <a:t> </a:t>
                      </a:r>
                      <a:r>
                        <a:rPr lang="fr-FR" sz="1200" b="0" i="0" u="none" strike="noStrike" dirty="0" smtClean="0">
                          <a:solidFill>
                            <a:srgbClr val="000000"/>
                          </a:solidFill>
                          <a:effectLst/>
                          <a:latin typeface="Calibri"/>
                        </a:rPr>
                        <a:t>%</a:t>
                      </a:r>
                      <a:endParaRPr lang="fr-FR" sz="1200" b="0" i="0" u="none" strike="noStrike" dirty="0">
                        <a:solidFill>
                          <a:srgbClr val="000000"/>
                        </a:solidFill>
                        <a:effectLst/>
                        <a:latin typeface="Calibri"/>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r>
              <a:tr h="173140">
                <a:tc vMerge="1">
                  <a:txBody>
                    <a:bodyPr/>
                    <a:lstStyle/>
                    <a:p>
                      <a:endParaRPr lang="fr-FR"/>
                    </a:p>
                  </a:txBody>
                  <a:tcPr/>
                </a:tc>
                <a:tc>
                  <a:txBody>
                    <a:bodyPr/>
                    <a:lstStyle/>
                    <a:p>
                      <a:pPr algn="just" rtl="0" fontAlgn="ctr"/>
                      <a:r>
                        <a:rPr lang="fr-FR" sz="1000" b="1" i="0" u="none" strike="noStrike" dirty="0">
                          <a:solidFill>
                            <a:schemeClr val="tx1"/>
                          </a:solidFill>
                          <a:effectLst/>
                          <a:latin typeface="Calibri"/>
                        </a:rPr>
                        <a:t>Salariés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000" b="1" i="0" u="none" strike="noStrike" kern="1200" baseline="0" dirty="0" smtClean="0">
                          <a:solidFill>
                            <a:schemeClr val="tx1"/>
                          </a:solidFill>
                          <a:latin typeface="+mn-lt"/>
                          <a:ea typeface="+mn-ea"/>
                          <a:cs typeface="+mn-cs"/>
                        </a:rPr>
                        <a:t>102 857</a:t>
                      </a:r>
                      <a:endParaRPr lang="fr-FR" sz="10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000" b="1" i="0" u="none" strike="noStrike" kern="1200" baseline="0" dirty="0" smtClean="0">
                          <a:solidFill>
                            <a:schemeClr val="tx1"/>
                          </a:solidFill>
                          <a:latin typeface="+mn-lt"/>
                          <a:ea typeface="+mn-ea"/>
                          <a:cs typeface="+mn-cs"/>
                        </a:rPr>
                        <a:t>88 371</a:t>
                      </a:r>
                      <a:endParaRPr lang="fr-FR" sz="10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200" b="1" i="0" u="none" strike="noStrike" dirty="0" smtClean="0">
                          <a:solidFill>
                            <a:schemeClr val="tx1"/>
                          </a:solidFill>
                          <a:effectLst/>
                          <a:latin typeface="+mn-lt"/>
                        </a:rPr>
                        <a:t>85,9</a:t>
                      </a:r>
                      <a:r>
                        <a:rPr lang="fr-FR" sz="1200" b="1" i="0" u="none" strike="noStrike" baseline="0" dirty="0" smtClean="0">
                          <a:solidFill>
                            <a:schemeClr val="tx1"/>
                          </a:solidFill>
                          <a:effectLst/>
                          <a:latin typeface="+mn-lt"/>
                        </a:rPr>
                        <a:t> </a:t>
                      </a:r>
                      <a:r>
                        <a:rPr lang="fr-FR" sz="1200" b="1" i="0" u="none" strike="noStrike" dirty="0" smtClean="0">
                          <a:solidFill>
                            <a:schemeClr val="tx1"/>
                          </a:solidFill>
                          <a:effectLst/>
                          <a:latin typeface="+mn-lt"/>
                        </a:rPr>
                        <a:t>%</a:t>
                      </a:r>
                      <a:endParaRPr lang="fr-FR" sz="12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145349">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Régions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rowSpan="2">
                  <a:txBody>
                    <a:bodyPr/>
                    <a:lstStyle/>
                    <a:p>
                      <a:pPr algn="r" fontAlgn="b"/>
                      <a:r>
                        <a:rPr lang="fr-FR" sz="1000" b="0" i="0" u="none" strike="noStrike" kern="1200" baseline="0" dirty="0" smtClean="0">
                          <a:solidFill>
                            <a:schemeClr val="tx1"/>
                          </a:solidFill>
                          <a:latin typeface="+mn-lt"/>
                          <a:ea typeface="+mn-ea"/>
                          <a:cs typeface="+mn-cs"/>
                        </a:rPr>
                        <a:t>35 218</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rtl="0" fontAlgn="b"/>
                      <a:r>
                        <a:rPr lang="fr-FR" sz="1000" b="0" i="0" u="none" strike="noStrike" kern="1200" baseline="0" dirty="0" smtClean="0">
                          <a:solidFill>
                            <a:schemeClr val="tx1"/>
                          </a:solidFill>
                          <a:latin typeface="+mn-lt"/>
                          <a:ea typeface="+mn-ea"/>
                          <a:cs typeface="+mn-cs"/>
                        </a:rPr>
                        <a:t>28 818</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fontAlgn="b"/>
                      <a:r>
                        <a:rPr lang="fr-FR" sz="1200" b="0" i="0" u="none" strike="noStrike" kern="1200" baseline="0" dirty="0" smtClean="0">
                          <a:solidFill>
                            <a:schemeClr val="tx1"/>
                          </a:solidFill>
                          <a:latin typeface="+mn-lt"/>
                          <a:ea typeface="+mn-ea"/>
                          <a:cs typeface="+mn-cs"/>
                        </a:rPr>
                        <a:t>81,8 %</a:t>
                      </a:r>
                      <a:endParaRPr lang="fr-FR" sz="12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45349">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en transition</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73140">
                <a:tc vMerge="1">
                  <a:txBody>
                    <a:bodyPr/>
                    <a:lstStyle/>
                    <a:p>
                      <a:endParaRPr lang="fr-FR"/>
                    </a:p>
                  </a:txBody>
                  <a:tcPr/>
                </a:tc>
                <a:tc>
                  <a:txBody>
                    <a:bodyPr/>
                    <a:lstStyle/>
                    <a:p>
                      <a:pPr algn="just" rtl="0" fontAlgn="ctr"/>
                      <a:r>
                        <a:rPr lang="fr-FR" sz="1000" b="0" i="1" u="none" strike="noStrike">
                          <a:solidFill>
                            <a:srgbClr val="595959"/>
                          </a:solidFill>
                          <a:effectLst/>
                          <a:latin typeface="Calibri"/>
                        </a:rPr>
                        <a:t>Régions développées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kern="1200" baseline="0" dirty="0" smtClean="0">
                          <a:solidFill>
                            <a:schemeClr val="tx1"/>
                          </a:solidFill>
                          <a:latin typeface="+mn-lt"/>
                          <a:ea typeface="+mn-ea"/>
                          <a:cs typeface="+mn-cs"/>
                        </a:rPr>
                        <a:t>67 639</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kern="1200" baseline="0" dirty="0" smtClean="0">
                          <a:solidFill>
                            <a:schemeClr val="tx1"/>
                          </a:solidFill>
                          <a:latin typeface="+mn-lt"/>
                          <a:ea typeface="+mn-ea"/>
                          <a:cs typeface="+mn-cs"/>
                        </a:rPr>
                        <a:t>59 553</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fontAlgn="b"/>
                      <a:r>
                        <a:rPr lang="fr-FR" sz="1200" b="0" i="0" u="none" strike="noStrike" kern="1200" baseline="0" dirty="0" smtClean="0">
                          <a:solidFill>
                            <a:schemeClr val="tx1"/>
                          </a:solidFill>
                          <a:effectLst/>
                          <a:latin typeface="+mn-lt"/>
                          <a:ea typeface="+mn-ea"/>
                          <a:cs typeface="+mn-cs"/>
                        </a:rPr>
                        <a:t>88,0 %</a:t>
                      </a:r>
                      <a:endParaRPr lang="fr-FR" sz="12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r>
              <a:tr h="173140">
                <a:tc rowSpan="8">
                  <a:txBody>
                    <a:bodyPr/>
                    <a:lstStyle/>
                    <a:p>
                      <a:pPr marL="0" algn="ctr" defTabSz="914400" rtl="0" eaLnBrk="1" fontAlgn="ctr" latinLnBrk="0" hangingPunct="1"/>
                      <a:r>
                        <a:rPr lang="fr-FR" sz="1200" b="0" i="0" u="none" strike="noStrike" kern="1200" dirty="0">
                          <a:solidFill>
                            <a:schemeClr val="bg1"/>
                          </a:solidFill>
                          <a:effectLst/>
                          <a:latin typeface="Calibri"/>
                          <a:ea typeface="+mn-ea"/>
                          <a:cs typeface="+mn-cs"/>
                        </a:rPr>
                        <a:t>Axe 3</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algn="just" defTabSz="914400" rtl="0" eaLnBrk="1" fontAlgn="ctr" latinLnBrk="0" hangingPunct="1"/>
                      <a:r>
                        <a:rPr lang="fr-FR" sz="1000" b="1" i="0" u="none" strike="noStrike" kern="1200" dirty="0">
                          <a:solidFill>
                            <a:schemeClr val="tx1"/>
                          </a:solidFill>
                          <a:effectLst/>
                          <a:latin typeface="Calibri"/>
                          <a:ea typeface="+mn-ea"/>
                          <a:cs typeface="+mn-cs"/>
                        </a:rPr>
                        <a:t>Chômeurs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000" b="1" i="0" u="none" strike="noStrike" kern="1200" baseline="0" dirty="0" smtClean="0">
                          <a:solidFill>
                            <a:schemeClr val="tx1"/>
                          </a:solidFill>
                          <a:latin typeface="+mn-lt"/>
                          <a:ea typeface="+mn-ea"/>
                          <a:cs typeface="+mn-cs"/>
                        </a:rPr>
                        <a:t>825 001</a:t>
                      </a:r>
                      <a:endParaRPr lang="fr-FR" sz="10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000" b="1" i="0" u="none" strike="noStrike" kern="1200" baseline="0" dirty="0" smtClean="0">
                          <a:solidFill>
                            <a:schemeClr val="tx1"/>
                          </a:solidFill>
                          <a:latin typeface="+mn-lt"/>
                          <a:ea typeface="+mn-ea"/>
                          <a:cs typeface="+mn-cs"/>
                        </a:rPr>
                        <a:t>825 473</a:t>
                      </a:r>
                      <a:endParaRPr lang="fr-FR" sz="10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r" rtl="0" fontAlgn="b"/>
                      <a:r>
                        <a:rPr lang="fr-FR" sz="1200" b="1" i="0" u="none" strike="noStrike" kern="1200" baseline="0" dirty="0" smtClean="0">
                          <a:solidFill>
                            <a:schemeClr val="tx1"/>
                          </a:solidFill>
                          <a:latin typeface="+mn-lt"/>
                          <a:ea typeface="+mn-ea"/>
                          <a:cs typeface="+mn-cs"/>
                        </a:rPr>
                        <a:t>100,1 %</a:t>
                      </a:r>
                      <a:endParaRPr lang="fr-FR" sz="1200" b="1" i="0" u="none" strike="noStrike" dirty="0">
                        <a:solidFill>
                          <a:schemeClr val="tx1"/>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145349">
                <a:tc vMerge="1">
                  <a:txBody>
                    <a:bodyPr/>
                    <a:lstStyle/>
                    <a:p>
                      <a:endParaRPr lang="fr-FR"/>
                    </a:p>
                  </a:txBody>
                  <a:tcPr/>
                </a:tc>
                <a:tc>
                  <a:txBody>
                    <a:bodyPr/>
                    <a:lstStyle/>
                    <a:p>
                      <a:pPr algn="just" rtl="0" fontAlgn="ctr"/>
                      <a:r>
                        <a:rPr lang="fr-FR" sz="1000" b="0" i="1" u="none" strike="noStrike">
                          <a:solidFill>
                            <a:srgbClr val="595959"/>
                          </a:solidFill>
                          <a:effectLst/>
                          <a:latin typeface="Calibri"/>
                        </a:rPr>
                        <a:t>Régions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rowSpan="2">
                  <a:txBody>
                    <a:bodyPr/>
                    <a:lstStyle/>
                    <a:p>
                      <a:pPr algn="r" fontAlgn="b"/>
                      <a:r>
                        <a:rPr lang="fr-FR" sz="1000" b="0" i="0" u="none" strike="noStrike" kern="1200" baseline="0" dirty="0" smtClean="0">
                          <a:solidFill>
                            <a:schemeClr val="tx1"/>
                          </a:solidFill>
                          <a:latin typeface="+mn-lt"/>
                          <a:ea typeface="+mn-ea"/>
                          <a:cs typeface="+mn-cs"/>
                        </a:rPr>
                        <a:t>282 481</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rtl="0" fontAlgn="b"/>
                      <a:r>
                        <a:rPr lang="fr-FR" sz="1000" b="0" i="0" u="none" strike="noStrike" kern="1200" baseline="0" dirty="0" smtClean="0">
                          <a:solidFill>
                            <a:schemeClr val="tx1"/>
                          </a:solidFill>
                          <a:latin typeface="+mn-lt"/>
                          <a:ea typeface="+mn-ea"/>
                          <a:cs typeface="+mn-cs"/>
                        </a:rPr>
                        <a:t>267 275</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rowSpan="2">
                  <a:txBody>
                    <a:bodyPr/>
                    <a:lstStyle/>
                    <a:p>
                      <a:pPr algn="r" fontAlgn="b"/>
                      <a:r>
                        <a:rPr lang="fr-FR" sz="1200" b="0" i="0" u="none" strike="noStrike" dirty="0" smtClean="0">
                          <a:solidFill>
                            <a:srgbClr val="000000"/>
                          </a:solidFill>
                          <a:effectLst/>
                          <a:latin typeface="+mn-lt"/>
                        </a:rPr>
                        <a:t>94,6</a:t>
                      </a:r>
                      <a:r>
                        <a:rPr lang="fr-FR" sz="1200" b="0" i="0" u="none" strike="noStrike" baseline="0" dirty="0" smtClean="0">
                          <a:solidFill>
                            <a:srgbClr val="000000"/>
                          </a:solidFill>
                          <a:effectLst/>
                          <a:latin typeface="+mn-lt"/>
                        </a:rPr>
                        <a:t> </a:t>
                      </a:r>
                      <a:r>
                        <a:rPr lang="fr-FR" sz="1200" b="0" i="0" u="none" strike="noStrike" dirty="0" smtClean="0">
                          <a:solidFill>
                            <a:srgbClr val="000000"/>
                          </a:solidFill>
                          <a:effectLst/>
                          <a:latin typeface="+mn-lt"/>
                        </a:rPr>
                        <a:t>%</a:t>
                      </a:r>
                      <a:endParaRPr lang="fr-FR" sz="12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45349">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en transition</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DF4"/>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173140">
                <a:tc vMerge="1">
                  <a:txBody>
                    <a:bodyPr/>
                    <a:lstStyle/>
                    <a:p>
                      <a:endParaRPr lang="fr-FR"/>
                    </a:p>
                  </a:txBody>
                  <a:tcPr/>
                </a:tc>
                <a:tc>
                  <a:txBody>
                    <a:bodyPr/>
                    <a:lstStyle/>
                    <a:p>
                      <a:pPr algn="just" rtl="0" fontAlgn="ctr"/>
                      <a:r>
                        <a:rPr lang="fr-FR" sz="1000" b="0" i="1" u="none" strike="noStrike">
                          <a:solidFill>
                            <a:srgbClr val="595959"/>
                          </a:solidFill>
                          <a:effectLst/>
                          <a:latin typeface="Calibri"/>
                        </a:rPr>
                        <a:t>Régions développées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kern="1200" baseline="0" dirty="0" smtClean="0">
                          <a:solidFill>
                            <a:schemeClr val="tx1"/>
                          </a:solidFill>
                          <a:latin typeface="+mn-lt"/>
                          <a:ea typeface="+mn-ea"/>
                          <a:cs typeface="+mn-cs"/>
                        </a:rPr>
                        <a:t>542 520</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b"/>
                      <a:r>
                        <a:rPr lang="fr-FR" sz="1000" b="0" i="0" u="none" strike="noStrike" kern="1200" baseline="0" dirty="0" smtClean="0">
                          <a:solidFill>
                            <a:schemeClr val="tx1"/>
                          </a:solidFill>
                          <a:latin typeface="+mn-lt"/>
                          <a:ea typeface="+mn-ea"/>
                          <a:cs typeface="+mn-cs"/>
                        </a:rPr>
                        <a:t>558 198</a:t>
                      </a:r>
                      <a:endParaRPr lang="fr-FR" sz="10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fontAlgn="b"/>
                      <a:r>
                        <a:rPr lang="fr-FR" sz="1200" b="0" i="0" u="none" strike="noStrike" dirty="0" smtClean="0">
                          <a:solidFill>
                            <a:srgbClr val="000000"/>
                          </a:solidFill>
                          <a:effectLst/>
                          <a:latin typeface="+mn-lt"/>
                        </a:rPr>
                        <a:t>102,9</a:t>
                      </a:r>
                      <a:r>
                        <a:rPr lang="fr-FR" sz="1200" b="0" i="0" u="none" strike="noStrike" baseline="0" dirty="0" smtClean="0">
                          <a:solidFill>
                            <a:srgbClr val="000000"/>
                          </a:solidFill>
                          <a:effectLst/>
                          <a:latin typeface="+mn-lt"/>
                        </a:rPr>
                        <a:t> </a:t>
                      </a:r>
                      <a:r>
                        <a:rPr lang="fr-FR" sz="1200" b="0" i="0" u="none" strike="noStrike" dirty="0" smtClean="0">
                          <a:solidFill>
                            <a:srgbClr val="000000"/>
                          </a:solidFill>
                          <a:effectLst/>
                          <a:latin typeface="+mn-lt"/>
                        </a:rPr>
                        <a:t>%</a:t>
                      </a:r>
                      <a:endParaRPr lang="fr-FR" sz="1200" b="0" i="0" u="none" strike="noStrike" dirty="0">
                        <a:solidFill>
                          <a:srgbClr val="000000"/>
                        </a:solidFill>
                        <a:effectLst/>
                        <a:latin typeface="+mn-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r>
              <a:tr h="173140">
                <a:tc vMerge="1">
                  <a:txBody>
                    <a:bodyPr/>
                    <a:lstStyle/>
                    <a:p>
                      <a:endParaRPr lang="fr-FR"/>
                    </a:p>
                  </a:txBody>
                  <a:tcPr/>
                </a:tc>
                <a:tc>
                  <a:txBody>
                    <a:bodyPr/>
                    <a:lstStyle/>
                    <a:p>
                      <a:pPr marL="0" algn="just" defTabSz="914400" rtl="0" eaLnBrk="1" fontAlgn="ctr" latinLnBrk="0" hangingPunct="1"/>
                      <a:r>
                        <a:rPr lang="fr-FR" sz="1000" b="1" i="0" u="none" strike="noStrike" kern="1200" dirty="0">
                          <a:solidFill>
                            <a:schemeClr val="tx1"/>
                          </a:solidFill>
                          <a:effectLst/>
                          <a:latin typeface="Calibri"/>
                          <a:ea typeface="+mn-ea"/>
                          <a:cs typeface="+mn-cs"/>
                        </a:rPr>
                        <a:t>Inactifs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algn="r" defTabSz="914400" rtl="0" eaLnBrk="1" fontAlgn="b" latinLnBrk="0" hangingPunct="1"/>
                      <a:r>
                        <a:rPr lang="fr-FR" sz="1000" b="1" i="0" u="none" strike="noStrike" kern="1200" baseline="0" dirty="0" smtClean="0">
                          <a:solidFill>
                            <a:schemeClr val="tx1"/>
                          </a:solidFill>
                          <a:latin typeface="+mn-lt"/>
                          <a:ea typeface="+mn-ea"/>
                          <a:cs typeface="+mn-cs"/>
                        </a:rPr>
                        <a:t>385 712</a:t>
                      </a:r>
                      <a:endParaRPr lang="fr-FR" sz="1000" b="1" i="0" u="none" strike="noStrike" kern="1200" baseline="0" dirty="0">
                        <a:solidFill>
                          <a:schemeClr val="tx1"/>
                        </a:solidFill>
                        <a:latin typeface="+mn-lt"/>
                        <a:ea typeface="+mn-ea"/>
                        <a:cs typeface="+mn-cs"/>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algn="r" defTabSz="914400" rtl="0" eaLnBrk="1" fontAlgn="b" latinLnBrk="0" hangingPunct="1"/>
                      <a:r>
                        <a:rPr lang="fr-FR" sz="1000" b="1" i="0" u="none" strike="noStrike" kern="1200" baseline="0" dirty="0" smtClean="0">
                          <a:solidFill>
                            <a:schemeClr val="tx1"/>
                          </a:solidFill>
                          <a:latin typeface="+mn-lt"/>
                          <a:ea typeface="+mn-ea"/>
                          <a:cs typeface="+mn-cs"/>
                        </a:rPr>
                        <a:t>530 220</a:t>
                      </a:r>
                      <a:endParaRPr lang="fr-FR" sz="1000" b="1" i="0" u="none" strike="noStrike" kern="1200" baseline="0" dirty="0">
                        <a:solidFill>
                          <a:schemeClr val="tx1"/>
                        </a:solidFill>
                        <a:latin typeface="+mn-lt"/>
                        <a:ea typeface="+mn-ea"/>
                        <a:cs typeface="+mn-cs"/>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algn="r" defTabSz="914400" rtl="0" eaLnBrk="1" fontAlgn="b" latinLnBrk="0" hangingPunct="1"/>
                      <a:r>
                        <a:rPr lang="fr-FR" sz="1200" b="1" i="0" u="none" strike="noStrike" kern="1200" baseline="0" dirty="0" smtClean="0">
                          <a:solidFill>
                            <a:schemeClr val="tx1"/>
                          </a:solidFill>
                          <a:latin typeface="+mn-lt"/>
                          <a:ea typeface="+mn-ea"/>
                          <a:cs typeface="+mn-cs"/>
                        </a:rPr>
                        <a:t>137,5 %</a:t>
                      </a:r>
                      <a:endParaRPr lang="fr-FR" sz="1200" b="1" i="0" u="none" strike="noStrike" kern="1200" baseline="0" dirty="0">
                        <a:solidFill>
                          <a:schemeClr val="tx1"/>
                        </a:solidFill>
                        <a:latin typeface="+mn-lt"/>
                        <a:ea typeface="+mn-ea"/>
                        <a:cs typeface="+mn-cs"/>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145349">
                <a:tc vMerge="1">
                  <a:txBody>
                    <a:bodyPr/>
                    <a:lstStyle/>
                    <a:p>
                      <a:endParaRPr lang="fr-FR"/>
                    </a:p>
                  </a:txBody>
                  <a:tcPr/>
                </a:tc>
                <a:tc>
                  <a:txBody>
                    <a:bodyPr/>
                    <a:lstStyle/>
                    <a:p>
                      <a:pPr algn="just" rtl="0" fontAlgn="ctr"/>
                      <a:r>
                        <a:rPr lang="fr-FR" sz="1000" b="0" i="1" u="none" strike="noStrike">
                          <a:solidFill>
                            <a:srgbClr val="595959"/>
                          </a:solidFill>
                          <a:effectLst/>
                          <a:latin typeface="Calibri"/>
                        </a:rPr>
                        <a:t>Régions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tc rowSpan="2">
                  <a:txBody>
                    <a:bodyPr/>
                    <a:lstStyle/>
                    <a:p>
                      <a:pPr algn="r" fontAlgn="b"/>
                      <a:r>
                        <a:rPr lang="fr-FR" sz="1000" b="0" i="0" u="none" strike="noStrike" kern="1200" baseline="0" dirty="0" smtClean="0">
                          <a:solidFill>
                            <a:schemeClr val="tx1"/>
                          </a:solidFill>
                          <a:latin typeface="+mn-lt"/>
                          <a:ea typeface="+mn-ea"/>
                          <a:cs typeface="+mn-cs"/>
                        </a:rPr>
                        <a:t>132 068</a:t>
                      </a:r>
                      <a:endParaRPr lang="fr-FR" sz="1000" b="0" i="0" u="none" strike="noStrike" dirty="0">
                        <a:solidFill>
                          <a:srgbClr val="000000"/>
                        </a:solidFill>
                        <a:effectLst/>
                        <a:latin typeface="Calibri"/>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rowSpan="2">
                  <a:txBody>
                    <a:bodyPr/>
                    <a:lstStyle/>
                    <a:p>
                      <a:pPr algn="r" rtl="0" fontAlgn="b"/>
                      <a:r>
                        <a:rPr lang="fr-FR" sz="1000" b="0" i="0" u="none" strike="noStrike" kern="1200" baseline="0" dirty="0" smtClean="0">
                          <a:solidFill>
                            <a:schemeClr val="tx1"/>
                          </a:solidFill>
                          <a:latin typeface="+mj-lt"/>
                          <a:ea typeface="+mn-ea"/>
                          <a:cs typeface="+mn-cs"/>
                        </a:rPr>
                        <a:t>168 334</a:t>
                      </a:r>
                      <a:endParaRPr lang="fr-FR" sz="1000" b="0" i="0" u="none" strike="noStrike" dirty="0">
                        <a:solidFill>
                          <a:srgbClr val="000000"/>
                        </a:solidFill>
                        <a:effectLst/>
                        <a:latin typeface="+mj-lt"/>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rowSpan="2">
                  <a:txBody>
                    <a:bodyPr/>
                    <a:lstStyle/>
                    <a:p>
                      <a:pPr algn="r" fontAlgn="b"/>
                      <a:r>
                        <a:rPr lang="fr-FR" sz="1200" b="0" i="0" u="none" strike="noStrike" dirty="0" smtClean="0">
                          <a:solidFill>
                            <a:srgbClr val="000000"/>
                          </a:solidFill>
                          <a:effectLst/>
                          <a:latin typeface="Calibri"/>
                        </a:rPr>
                        <a:t>127,5</a:t>
                      </a:r>
                      <a:r>
                        <a:rPr lang="fr-FR" sz="1200" b="0" i="0" u="none" strike="noStrike" baseline="0" dirty="0" smtClean="0">
                          <a:solidFill>
                            <a:srgbClr val="000000"/>
                          </a:solidFill>
                          <a:effectLst/>
                          <a:latin typeface="Calibri"/>
                        </a:rPr>
                        <a:t> </a:t>
                      </a:r>
                      <a:r>
                        <a:rPr lang="fr-FR" sz="1200" b="0" i="0" u="none" strike="noStrike" dirty="0" smtClean="0">
                          <a:solidFill>
                            <a:srgbClr val="000000"/>
                          </a:solidFill>
                          <a:effectLst/>
                          <a:latin typeface="Calibri"/>
                        </a:rPr>
                        <a:t>%</a:t>
                      </a:r>
                      <a:endParaRPr lang="fr-FR" sz="1200" b="0" i="0" u="none" strike="noStrike" dirty="0">
                        <a:solidFill>
                          <a:srgbClr val="000000"/>
                        </a:solidFill>
                        <a:effectLst/>
                        <a:latin typeface="Calibri"/>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45349">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en transition</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0D8E8"/>
                    </a:solidFill>
                  </a:tcPr>
                </a:tc>
                <a:tc vMerge="1">
                  <a:txBody>
                    <a:bodyPr/>
                    <a:lstStyle/>
                    <a:p>
                      <a:endParaRPr lang="fr-FR"/>
                    </a:p>
                  </a:txBody>
                  <a:tcPr/>
                </a:tc>
                <a:tc vMerge="1">
                  <a:txBody>
                    <a:bodyPr/>
                    <a:lstStyle/>
                    <a:p>
                      <a:endParaRPr lang="fr-FR"/>
                    </a:p>
                  </a:txBody>
                  <a:tcPr/>
                </a:tc>
                <a:tc vMerge="1">
                  <a:txBody>
                    <a:bodyPr/>
                    <a:lstStyle/>
                    <a:p>
                      <a:endParaRPr lang="fr-FR"/>
                    </a:p>
                  </a:txBody>
                  <a:tcPr/>
                </a:tc>
              </a:tr>
              <a:tr h="284301">
                <a:tc vMerge="1">
                  <a:txBody>
                    <a:bodyPr/>
                    <a:lstStyle/>
                    <a:p>
                      <a:endParaRPr lang="fr-FR"/>
                    </a:p>
                  </a:txBody>
                  <a:tcPr/>
                </a:tc>
                <a:tc>
                  <a:txBody>
                    <a:bodyPr/>
                    <a:lstStyle/>
                    <a:p>
                      <a:pPr algn="just" rtl="0" fontAlgn="ctr"/>
                      <a:r>
                        <a:rPr lang="fr-FR" sz="1000" b="0" i="1" u="none" strike="noStrike" dirty="0">
                          <a:solidFill>
                            <a:srgbClr val="595959"/>
                          </a:solidFill>
                          <a:effectLst/>
                          <a:latin typeface="Calibri"/>
                        </a:rPr>
                        <a:t>Régions développées</a:t>
                      </a: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endParaRPr lang="fr-FR" sz="1000" b="0" i="0" u="none" strike="noStrike" kern="1200" baseline="0" dirty="0">
                        <a:solidFill>
                          <a:schemeClr val="tx1"/>
                        </a:solidFill>
                        <a:latin typeface="+mn-lt"/>
                        <a:ea typeface="+mn-ea"/>
                        <a:cs typeface="+mn-cs"/>
                      </a:endParaRPr>
                    </a:p>
                    <a:p>
                      <a:pPr algn="r" fontAlgn="ctr"/>
                      <a:r>
                        <a:rPr lang="fr-FR" sz="1000" b="0" i="0" u="none" strike="noStrike" kern="1200" baseline="0" dirty="0" smtClean="0">
                          <a:solidFill>
                            <a:schemeClr val="tx1"/>
                          </a:solidFill>
                          <a:latin typeface="+mn-lt"/>
                          <a:ea typeface="+mn-ea"/>
                          <a:cs typeface="+mn-cs"/>
                        </a:rPr>
                        <a:t>253 644</a:t>
                      </a:r>
                      <a:endParaRPr lang="fr-FR" sz="1000" b="0" i="0" u="none" strike="noStrike" kern="1200" baseline="0" dirty="0">
                        <a:solidFill>
                          <a:schemeClr val="tx1"/>
                        </a:solidFill>
                        <a:latin typeface="+mn-lt"/>
                        <a:ea typeface="+mn-ea"/>
                        <a:cs typeface="+mn-cs"/>
                      </a:endParaRPr>
                    </a:p>
                  </a:txBody>
                  <a:tcPr marL="7017" marR="7017" marT="701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fr-FR" sz="1000" b="0" i="0" u="none" strike="noStrike" kern="1200" baseline="0" dirty="0" smtClean="0">
                          <a:solidFill>
                            <a:schemeClr val="tx1"/>
                          </a:solidFill>
                          <a:latin typeface="+mn-lt"/>
                          <a:ea typeface="+mn-ea"/>
                          <a:cs typeface="+mn-cs"/>
                        </a:rPr>
                        <a:t>361 886</a:t>
                      </a:r>
                      <a:endParaRPr lang="fr-FR" sz="1000" b="0" i="0" u="none" strike="noStrike" kern="1200" baseline="0" dirty="0">
                        <a:solidFill>
                          <a:schemeClr val="tx1"/>
                        </a:solidFill>
                        <a:latin typeface="+mn-lt"/>
                        <a:ea typeface="+mn-ea"/>
                        <a:cs typeface="+mn-cs"/>
                      </a:endParaRPr>
                    </a:p>
                  </a:txBody>
                  <a:tcPr marL="7017" marR="7017" marT="701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ctr"/>
                      <a:r>
                        <a:rPr lang="fr-FR" sz="1200" b="0" i="0" u="none" strike="noStrike" dirty="0" smtClean="0">
                          <a:solidFill>
                            <a:srgbClr val="000000"/>
                          </a:solidFill>
                          <a:effectLst/>
                          <a:latin typeface="Calibri"/>
                        </a:rPr>
                        <a:t>142,7 %</a:t>
                      </a:r>
                      <a:endParaRPr lang="fr-FR" sz="1200" b="0" i="0" u="none" strike="noStrike" dirty="0">
                        <a:solidFill>
                          <a:srgbClr val="000000"/>
                        </a:solidFill>
                        <a:effectLst/>
                        <a:latin typeface="Calibri"/>
                      </a:endParaRPr>
                    </a:p>
                  </a:txBody>
                  <a:tcPr marL="7017" marR="7017" marT="701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bl>
          </a:graphicData>
        </a:graphic>
      </p:graphicFrame>
      <p:grpSp>
        <p:nvGrpSpPr>
          <p:cNvPr id="12" name="Groupe 11"/>
          <p:cNvGrpSpPr/>
          <p:nvPr/>
        </p:nvGrpSpPr>
        <p:grpSpPr>
          <a:xfrm>
            <a:off x="3419872" y="6220145"/>
            <a:ext cx="4898256" cy="637857"/>
            <a:chOff x="3419872" y="6220143"/>
            <a:chExt cx="4898256" cy="637857"/>
          </a:xfrm>
        </p:grpSpPr>
        <p:pic>
          <p:nvPicPr>
            <p:cNvPr id="13"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16"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7"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8" name="Image 17"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spTree>
    <p:extLst>
      <p:ext uri="{BB962C8B-B14F-4D97-AF65-F5344CB8AC3E}">
        <p14:creationId xmlns:p14="http://schemas.microsoft.com/office/powerpoint/2010/main" val="2900962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endParaRPr lang="fr-FR" sz="2400" b="1" dirty="0" smtClean="0">
              <a:solidFill>
                <a:schemeClr val="tx2"/>
              </a:solidFill>
            </a:endParaRPr>
          </a:p>
          <a:p>
            <a:pPr>
              <a:buSzPct val="100000"/>
            </a:pPr>
            <a:r>
              <a:rPr lang="fr-FR" sz="2000" b="1" dirty="0" smtClean="0">
                <a:solidFill>
                  <a:schemeClr val="bg1"/>
                </a:solidFill>
              </a:rPr>
              <a:t>Ensemble des PO en France – profil à l’entrée dan l’opération</a:t>
            </a:r>
            <a:endParaRPr lang="fr-FR" sz="2000" dirty="0">
              <a:solidFill>
                <a:schemeClr val="bg1"/>
              </a:solidFill>
            </a:endParaRPr>
          </a:p>
        </p:txBody>
      </p:sp>
      <p:sp>
        <p:nvSpPr>
          <p:cNvPr id="3" name="ZoneTexte 2"/>
          <p:cNvSpPr txBox="1"/>
          <p:nvPr/>
        </p:nvSpPr>
        <p:spPr>
          <a:xfrm>
            <a:off x="209078" y="928728"/>
            <a:ext cx="8539387" cy="1204128"/>
          </a:xfrm>
          <a:prstGeom prst="rect">
            <a:avLst/>
          </a:prstGeom>
          <a:noFill/>
        </p:spPr>
        <p:txBody>
          <a:bodyPr/>
          <a:lstStyle/>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Une part plus marquée des jeunes sur l’OT 8 (IEJ) et des 25-55 ans sur l’OT 9</a:t>
            </a:r>
          </a:p>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57 % des participants ont un niveau d’études inférieur à CITE 2</a:t>
            </a:r>
          </a:p>
          <a:p>
            <a:pPr marL="350838" lvl="1" indent="-285750">
              <a:lnSpc>
                <a:spcPct val="90000"/>
              </a:lnSpc>
              <a:spcBef>
                <a:spcPts val="400"/>
              </a:spcBef>
              <a:buClr>
                <a:srgbClr val="215968"/>
              </a:buClr>
              <a:buFont typeface="Wingdings" panose="05000000000000000000" pitchFamily="2" charset="2"/>
              <a:buChar char="§"/>
            </a:pPr>
            <a:endParaRPr lang="fr-FR" sz="1600" dirty="0">
              <a:solidFill>
                <a:schemeClr val="tx2"/>
              </a:solidFill>
              <a:latin typeface="Arial" charset="0"/>
            </a:endParaRP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 : extraction Ma 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a:t>
            </a:r>
            <a:endParaRPr lang="fr-FR" sz="1400" b="1" i="1" dirty="0">
              <a:solidFill>
                <a:schemeClr val="bg1"/>
              </a:solidFill>
              <a:latin typeface="Arial Narrow" panose="020B0606020202030204" pitchFamily="34" charset="0"/>
            </a:endParaRPr>
          </a:p>
        </p:txBody>
      </p:sp>
      <p:grpSp>
        <p:nvGrpSpPr>
          <p:cNvPr id="15" name="Groupe 14"/>
          <p:cNvGrpSpPr/>
          <p:nvPr/>
        </p:nvGrpSpPr>
        <p:grpSpPr>
          <a:xfrm>
            <a:off x="3419872" y="6220145"/>
            <a:ext cx="4898256" cy="637857"/>
            <a:chOff x="3419872" y="6220143"/>
            <a:chExt cx="4898256" cy="637857"/>
          </a:xfrm>
        </p:grpSpPr>
        <p:pic>
          <p:nvPicPr>
            <p:cNvPr id="17"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18"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9"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0" name="Image 19"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21" name="Graphique 20"/>
          <p:cNvGraphicFramePr>
            <a:graphicFrameLocks/>
          </p:cNvGraphicFramePr>
          <p:nvPr>
            <p:extLst>
              <p:ext uri="{D42A27DB-BD31-4B8C-83A1-F6EECF244321}">
                <p14:modId xmlns:p14="http://schemas.microsoft.com/office/powerpoint/2010/main" val="2450709426"/>
              </p:ext>
            </p:extLst>
          </p:nvPr>
        </p:nvGraphicFramePr>
        <p:xfrm>
          <a:off x="102600" y="1606324"/>
          <a:ext cx="4211315" cy="42794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aphique 21"/>
          <p:cNvGraphicFramePr>
            <a:graphicFrameLocks/>
          </p:cNvGraphicFramePr>
          <p:nvPr>
            <p:extLst>
              <p:ext uri="{D42A27DB-BD31-4B8C-83A1-F6EECF244321}">
                <p14:modId xmlns:p14="http://schemas.microsoft.com/office/powerpoint/2010/main" val="677304498"/>
              </p:ext>
            </p:extLst>
          </p:nvPr>
        </p:nvGraphicFramePr>
        <p:xfrm>
          <a:off x="5059350" y="1680093"/>
          <a:ext cx="3921151" cy="41842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0470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097" y="476674"/>
            <a:ext cx="8136904" cy="288033"/>
          </a:xfrm>
        </p:spPr>
        <p:txBody>
          <a:bodyPr/>
          <a:lstStyle/>
          <a:p>
            <a:r>
              <a:rPr lang="fr-FR" altLang="fr-FR" sz="1900" b="1" dirty="0" smtClean="0">
                <a:solidFill>
                  <a:schemeClr val="bg1"/>
                </a:solidFill>
                <a:latin typeface="Arial" pitchFamily="34" charset="0"/>
                <a:cs typeface="Arial" pitchFamily="34" charset="0"/>
              </a:rPr>
              <a:t>PO IEJ – Etat d’avancement  </a:t>
            </a:r>
            <a:endParaRPr lang="fr-FR" sz="1900" dirty="0"/>
          </a:p>
        </p:txBody>
      </p:sp>
      <p:grpSp>
        <p:nvGrpSpPr>
          <p:cNvPr id="5" name="Groupe 4"/>
          <p:cNvGrpSpPr/>
          <p:nvPr/>
        </p:nvGrpSpPr>
        <p:grpSpPr>
          <a:xfrm>
            <a:off x="3419872" y="6220145"/>
            <a:ext cx="4898256" cy="637857"/>
            <a:chOff x="3419872" y="6220143"/>
            <a:chExt cx="4898256" cy="637857"/>
          </a:xfrm>
        </p:grpSpPr>
        <p:pic>
          <p:nvPicPr>
            <p:cNvPr id="6" name="Picture 31"/>
            <p:cNvPicPr>
              <a:picLocks noChangeAspect="1" noChangeArrowheads="1"/>
            </p:cNvPicPr>
            <p:nvPr/>
          </p:nvPicPr>
          <p:blipFill>
            <a:blip r:embed="rId3"/>
            <a:srcRect/>
            <a:stretch>
              <a:fillRect/>
            </a:stretch>
          </p:blipFill>
          <p:spPr bwMode="auto">
            <a:xfrm>
              <a:off x="4413857" y="6237288"/>
              <a:ext cx="703263" cy="479425"/>
            </a:xfrm>
            <a:prstGeom prst="rect">
              <a:avLst/>
            </a:prstGeom>
            <a:noFill/>
            <a:ln w="9525">
              <a:noFill/>
              <a:miter lim="800000"/>
              <a:headEnd/>
              <a:tailEnd/>
            </a:ln>
          </p:spPr>
        </p:pic>
        <p:sp>
          <p:nvSpPr>
            <p:cNvPr id="7"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8"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9" name="Image 8"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0" name="Graphique 9"/>
          <p:cNvGraphicFramePr>
            <a:graphicFrameLocks/>
          </p:cNvGraphicFramePr>
          <p:nvPr>
            <p:extLst>
              <p:ext uri="{D42A27DB-BD31-4B8C-83A1-F6EECF244321}">
                <p14:modId xmlns:p14="http://schemas.microsoft.com/office/powerpoint/2010/main" val="50683980"/>
              </p:ext>
            </p:extLst>
          </p:nvPr>
        </p:nvGraphicFramePr>
        <p:xfrm>
          <a:off x="251521" y="908720"/>
          <a:ext cx="8712968" cy="4680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87132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097" y="476674"/>
            <a:ext cx="8136904" cy="288033"/>
          </a:xfrm>
        </p:spPr>
        <p:txBody>
          <a:bodyPr/>
          <a:lstStyle/>
          <a:p>
            <a:r>
              <a:rPr lang="fr-FR" altLang="fr-FR" sz="1900" b="1" dirty="0" smtClean="0">
                <a:solidFill>
                  <a:schemeClr val="bg1"/>
                </a:solidFill>
                <a:latin typeface="Arial" pitchFamily="34" charset="0"/>
                <a:cs typeface="Arial" pitchFamily="34" charset="0"/>
              </a:rPr>
              <a:t>PO IEJ – Taux d’avancement  </a:t>
            </a:r>
            <a:endParaRPr lang="fr-FR" sz="1900" dirty="0"/>
          </a:p>
        </p:txBody>
      </p:sp>
      <p:grpSp>
        <p:nvGrpSpPr>
          <p:cNvPr id="5" name="Groupe 4"/>
          <p:cNvGrpSpPr/>
          <p:nvPr/>
        </p:nvGrpSpPr>
        <p:grpSpPr>
          <a:xfrm>
            <a:off x="3419872" y="6220145"/>
            <a:ext cx="4898256" cy="637857"/>
            <a:chOff x="3419872" y="6220143"/>
            <a:chExt cx="4898256" cy="637857"/>
          </a:xfrm>
        </p:grpSpPr>
        <p:pic>
          <p:nvPicPr>
            <p:cNvPr id="6" name="Picture 31"/>
            <p:cNvPicPr>
              <a:picLocks noChangeAspect="1" noChangeArrowheads="1"/>
            </p:cNvPicPr>
            <p:nvPr/>
          </p:nvPicPr>
          <p:blipFill>
            <a:blip r:embed="rId3"/>
            <a:srcRect/>
            <a:stretch>
              <a:fillRect/>
            </a:stretch>
          </p:blipFill>
          <p:spPr bwMode="auto">
            <a:xfrm>
              <a:off x="4413857" y="6237288"/>
              <a:ext cx="703263" cy="479425"/>
            </a:xfrm>
            <a:prstGeom prst="rect">
              <a:avLst/>
            </a:prstGeom>
            <a:noFill/>
            <a:ln w="9525">
              <a:noFill/>
              <a:miter lim="800000"/>
              <a:headEnd/>
              <a:tailEnd/>
            </a:ln>
          </p:spPr>
        </p:pic>
        <p:sp>
          <p:nvSpPr>
            <p:cNvPr id="7"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8"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9" name="Image 8"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0" name="Graphique 9"/>
          <p:cNvGraphicFramePr>
            <a:graphicFrameLocks/>
          </p:cNvGraphicFramePr>
          <p:nvPr>
            <p:extLst>
              <p:ext uri="{D42A27DB-BD31-4B8C-83A1-F6EECF244321}">
                <p14:modId xmlns:p14="http://schemas.microsoft.com/office/powerpoint/2010/main" val="2414038064"/>
              </p:ext>
            </p:extLst>
          </p:nvPr>
        </p:nvGraphicFramePr>
        <p:xfrm>
          <a:off x="251520" y="980728"/>
          <a:ext cx="8496944" cy="4608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2171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097" y="476674"/>
            <a:ext cx="8136904" cy="288033"/>
          </a:xfrm>
        </p:spPr>
        <p:txBody>
          <a:bodyPr/>
          <a:lstStyle/>
          <a:p>
            <a:r>
              <a:rPr lang="fr-FR" altLang="fr-FR" sz="1900" b="1" dirty="0" smtClean="0">
                <a:solidFill>
                  <a:schemeClr val="bg1"/>
                </a:solidFill>
                <a:latin typeface="Arial" pitchFamily="34" charset="0"/>
                <a:cs typeface="Arial" pitchFamily="34" charset="0"/>
              </a:rPr>
              <a:t>PO IEJ – Taux de programmation par région  </a:t>
            </a:r>
            <a:endParaRPr lang="fr-FR" sz="1900" dirty="0"/>
          </a:p>
        </p:txBody>
      </p:sp>
      <p:grpSp>
        <p:nvGrpSpPr>
          <p:cNvPr id="5" name="Groupe 4"/>
          <p:cNvGrpSpPr/>
          <p:nvPr/>
        </p:nvGrpSpPr>
        <p:grpSpPr>
          <a:xfrm>
            <a:off x="3419872" y="6220145"/>
            <a:ext cx="4898256" cy="637857"/>
            <a:chOff x="3419872" y="6220143"/>
            <a:chExt cx="4898256" cy="637857"/>
          </a:xfrm>
        </p:grpSpPr>
        <p:pic>
          <p:nvPicPr>
            <p:cNvPr id="6" name="Picture 31"/>
            <p:cNvPicPr>
              <a:picLocks noChangeAspect="1" noChangeArrowheads="1"/>
            </p:cNvPicPr>
            <p:nvPr/>
          </p:nvPicPr>
          <p:blipFill>
            <a:blip r:embed="rId3"/>
            <a:srcRect/>
            <a:stretch>
              <a:fillRect/>
            </a:stretch>
          </p:blipFill>
          <p:spPr bwMode="auto">
            <a:xfrm>
              <a:off x="4413857" y="6237288"/>
              <a:ext cx="703263" cy="479425"/>
            </a:xfrm>
            <a:prstGeom prst="rect">
              <a:avLst/>
            </a:prstGeom>
            <a:noFill/>
            <a:ln w="9525">
              <a:noFill/>
              <a:miter lim="800000"/>
              <a:headEnd/>
              <a:tailEnd/>
            </a:ln>
          </p:spPr>
        </p:pic>
        <p:sp>
          <p:nvSpPr>
            <p:cNvPr id="7"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8"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9" name="Image 8" descr="https://paco.intranet.social.gouv.fr/servicescommuns/DICOM/outils/Documents/travail_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0" name="Graphique 9"/>
          <p:cNvGraphicFramePr>
            <a:graphicFrameLocks/>
          </p:cNvGraphicFramePr>
          <p:nvPr>
            <p:extLst>
              <p:ext uri="{D42A27DB-BD31-4B8C-83A1-F6EECF244321}">
                <p14:modId xmlns:p14="http://schemas.microsoft.com/office/powerpoint/2010/main" val="406276492"/>
              </p:ext>
            </p:extLst>
          </p:nvPr>
        </p:nvGraphicFramePr>
        <p:xfrm>
          <a:off x="251520" y="980728"/>
          <a:ext cx="8778180" cy="43924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55699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404664"/>
            <a:ext cx="8604448" cy="432048"/>
          </a:xfrm>
        </p:spPr>
        <p:txBody>
          <a:bodyPr/>
          <a:lstStyle/>
          <a:p>
            <a:r>
              <a:rPr lang="fr-FR" altLang="fr-FR" sz="1900" b="1" dirty="0" smtClean="0">
                <a:solidFill>
                  <a:schemeClr val="bg1"/>
                </a:solidFill>
                <a:latin typeface="Arial" pitchFamily="34" charset="0"/>
                <a:cs typeface="Arial" pitchFamily="34" charset="0"/>
              </a:rPr>
              <a:t>Taux de sous-réalisation et de rejet des dépenses (/montant programmé)</a:t>
            </a:r>
            <a:endParaRPr lang="fr-FR" sz="1900" dirty="0"/>
          </a:p>
        </p:txBody>
      </p:sp>
      <p:sp>
        <p:nvSpPr>
          <p:cNvPr id="3" name="Espace réservé du contenu 2"/>
          <p:cNvSpPr>
            <a:spLocks noGrp="1"/>
          </p:cNvSpPr>
          <p:nvPr>
            <p:ph idx="1"/>
          </p:nvPr>
        </p:nvSpPr>
        <p:spPr>
          <a:xfrm>
            <a:off x="457200" y="764704"/>
            <a:ext cx="8229600" cy="5361459"/>
          </a:xfrm>
        </p:spPr>
        <p:txBody>
          <a:bodyPr/>
          <a:lstStyle/>
          <a:p>
            <a:pPr marL="0" indent="0">
              <a:buNone/>
            </a:pPr>
            <a:endParaRPr lang="fr-FR" sz="1600" dirty="0" smtClean="0"/>
          </a:p>
          <a:p>
            <a:pPr marL="0" indent="0">
              <a:buNone/>
            </a:pPr>
            <a:endParaRPr lang="fr-FR" sz="1600" dirty="0" smtClean="0"/>
          </a:p>
          <a:p>
            <a:pPr marL="0" indent="0">
              <a:buNone/>
            </a:pPr>
            <a:endParaRPr lang="fr-FR" sz="1600" dirty="0" smtClean="0"/>
          </a:p>
        </p:txBody>
      </p:sp>
      <p:graphicFrame>
        <p:nvGraphicFramePr>
          <p:cNvPr id="7" name="Graphique 6"/>
          <p:cNvGraphicFramePr>
            <a:graphicFrameLocks/>
          </p:cNvGraphicFramePr>
          <p:nvPr>
            <p:extLst>
              <p:ext uri="{D42A27DB-BD31-4B8C-83A1-F6EECF244321}">
                <p14:modId xmlns:p14="http://schemas.microsoft.com/office/powerpoint/2010/main" val="1662963277"/>
              </p:ext>
            </p:extLst>
          </p:nvPr>
        </p:nvGraphicFramePr>
        <p:xfrm>
          <a:off x="467544" y="2564904"/>
          <a:ext cx="4248472"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val="3902115880"/>
              </p:ext>
            </p:extLst>
          </p:nvPr>
        </p:nvGraphicFramePr>
        <p:xfrm>
          <a:off x="0" y="2420888"/>
          <a:ext cx="4283968" cy="35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e 7"/>
          <p:cNvGrpSpPr/>
          <p:nvPr/>
        </p:nvGrpSpPr>
        <p:grpSpPr>
          <a:xfrm>
            <a:off x="3419872" y="6220145"/>
            <a:ext cx="4898256" cy="637857"/>
            <a:chOff x="3419872" y="6220143"/>
            <a:chExt cx="4898256" cy="637857"/>
          </a:xfrm>
        </p:grpSpPr>
        <p:pic>
          <p:nvPicPr>
            <p:cNvPr id="10" name="Picture 31"/>
            <p:cNvPicPr>
              <a:picLocks noChangeAspect="1" noChangeArrowheads="1"/>
            </p:cNvPicPr>
            <p:nvPr/>
          </p:nvPicPr>
          <p:blipFill>
            <a:blip r:embed="rId5"/>
            <a:srcRect/>
            <a:stretch>
              <a:fillRect/>
            </a:stretch>
          </p:blipFill>
          <p:spPr bwMode="auto">
            <a:xfrm>
              <a:off x="4413857" y="6237288"/>
              <a:ext cx="703263" cy="479425"/>
            </a:xfrm>
            <a:prstGeom prst="rect">
              <a:avLst/>
            </a:prstGeom>
            <a:noFill/>
            <a:ln w="9525">
              <a:noFill/>
              <a:miter lim="800000"/>
              <a:headEnd/>
              <a:tailEnd/>
            </a:ln>
          </p:spPr>
        </p:pic>
        <p:sp>
          <p:nvSpPr>
            <p:cNvPr id="11"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2"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13" name="Image 12" descr="https://paco.intranet.social.gouv.fr/servicescommuns/DICOM/outils/Documents/travail_7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5" name="Graphique 14"/>
          <p:cNvGraphicFramePr>
            <a:graphicFrameLocks/>
          </p:cNvGraphicFramePr>
          <p:nvPr>
            <p:extLst>
              <p:ext uri="{D42A27DB-BD31-4B8C-83A1-F6EECF244321}">
                <p14:modId xmlns:p14="http://schemas.microsoft.com/office/powerpoint/2010/main" val="2507896975"/>
              </p:ext>
            </p:extLst>
          </p:nvPr>
        </p:nvGraphicFramePr>
        <p:xfrm>
          <a:off x="251520" y="980728"/>
          <a:ext cx="8568952" cy="460851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21552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6632"/>
            <a:ext cx="1331913"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292600"/>
            <a:ext cx="1331913" cy="180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205105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4498" y="6167438"/>
            <a:ext cx="5953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6237290"/>
            <a:ext cx="7032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du numéro de diapositive 13"/>
          <p:cNvSpPr>
            <a:spLocks noGrp="1"/>
          </p:cNvSpPr>
          <p:nvPr>
            <p:ph type="sldNum" sz="quarter" idx="12"/>
          </p:nvPr>
        </p:nvSpPr>
        <p:spPr/>
        <p:txBody>
          <a:bodyPr/>
          <a:lstStyle/>
          <a:p>
            <a:pPr>
              <a:defRPr/>
            </a:pPr>
            <a:fld id="{D6B1F09C-7A65-486C-B97E-25E18FDF03BD}" type="slidenum">
              <a:rPr lang="fr-FR" smtClean="0">
                <a:solidFill>
                  <a:prstClr val="black">
                    <a:tint val="75000"/>
                  </a:prstClr>
                </a:solidFill>
              </a:rPr>
              <a:pPr>
                <a:defRPr/>
              </a:pPr>
              <a:t>44</a:t>
            </a:fld>
            <a:endParaRPr lang="fr-FR" dirty="0">
              <a:solidFill>
                <a:prstClr val="black">
                  <a:tint val="75000"/>
                </a:prstClr>
              </a:solidFill>
            </a:endParaRPr>
          </a:p>
        </p:txBody>
      </p:sp>
      <p:sp>
        <p:nvSpPr>
          <p:cNvPr id="13" name="Titre 12"/>
          <p:cNvSpPr>
            <a:spLocks noGrp="1"/>
          </p:cNvSpPr>
          <p:nvPr>
            <p:ph type="title"/>
          </p:nvPr>
        </p:nvSpPr>
        <p:spPr>
          <a:xfrm>
            <a:off x="1331915" y="1772816"/>
            <a:ext cx="7575827" cy="2375768"/>
          </a:xfrm>
        </p:spPr>
        <p:txBody>
          <a:bodyPr/>
          <a:lstStyle/>
          <a:p>
            <a:pPr algn="ctr"/>
            <a:r>
              <a:rPr lang="fr-FR" altLang="fr-FR" sz="2800" dirty="0" smtClean="0">
                <a:solidFill>
                  <a:srgbClr val="0070C0"/>
                </a:solidFill>
                <a:latin typeface="Arial Black" panose="020B0A04020102020204" pitchFamily="34" charset="0"/>
              </a:rPr>
              <a:t/>
            </a:r>
            <a:br>
              <a:rPr lang="fr-FR" altLang="fr-FR" sz="2800" dirty="0" smtClean="0">
                <a:solidFill>
                  <a:srgbClr val="0070C0"/>
                </a:solidFill>
                <a:latin typeface="Arial Black" panose="020B0A04020102020204" pitchFamily="34" charset="0"/>
              </a:rPr>
            </a:br>
            <a:r>
              <a:rPr lang="fr-FR" sz="2000" b="0" i="1" dirty="0"/>
              <a:t/>
            </a:r>
            <a:br>
              <a:rPr lang="fr-FR" sz="2000" b="0" i="1" dirty="0"/>
            </a:br>
            <a:r>
              <a:rPr lang="fr-FR" sz="2800" dirty="0"/>
              <a:t/>
            </a:r>
            <a:br>
              <a:rPr lang="fr-FR" sz="2800" dirty="0"/>
            </a:br>
            <a:r>
              <a:rPr lang="fr-FR" sz="2800" dirty="0"/>
              <a:t/>
            </a:r>
            <a:br>
              <a:rPr lang="fr-FR" sz="2800" dirty="0"/>
            </a:br>
            <a:endParaRPr lang="fr-FR" sz="1800" i="1" dirty="0"/>
          </a:p>
        </p:txBody>
      </p:sp>
      <p:sp>
        <p:nvSpPr>
          <p:cNvPr id="3" name="ZoneTexte 2"/>
          <p:cNvSpPr txBox="1"/>
          <p:nvPr/>
        </p:nvSpPr>
        <p:spPr>
          <a:xfrm>
            <a:off x="8074821" y="5858075"/>
            <a:ext cx="883575" cy="307777"/>
          </a:xfrm>
          <a:prstGeom prst="rect">
            <a:avLst/>
          </a:prstGeom>
          <a:noFill/>
        </p:spPr>
        <p:txBody>
          <a:bodyPr wrap="none" rtlCol="0">
            <a:spAutoFit/>
          </a:bodyPr>
          <a:lstStyle/>
          <a:p>
            <a:r>
              <a:rPr lang="en-US" sz="1400" b="1" i="1" dirty="0" err="1" smtClean="0">
                <a:solidFill>
                  <a:schemeClr val="bg1"/>
                </a:solidFill>
              </a:rPr>
              <a:t>Juin</a:t>
            </a:r>
            <a:r>
              <a:rPr lang="en-US" sz="1400" b="1" i="1" dirty="0" smtClean="0">
                <a:solidFill>
                  <a:schemeClr val="bg1"/>
                </a:solidFill>
              </a:rPr>
              <a:t> 2019</a:t>
            </a:r>
            <a:endParaRPr lang="en-US" sz="1400" b="1" i="1" dirty="0">
              <a:solidFill>
                <a:schemeClr val="bg1"/>
              </a:solidFill>
            </a:endParaRPr>
          </a:p>
        </p:txBody>
      </p:sp>
      <p:sp>
        <p:nvSpPr>
          <p:cNvPr id="4" name="ZoneTexte 3"/>
          <p:cNvSpPr txBox="1"/>
          <p:nvPr/>
        </p:nvSpPr>
        <p:spPr>
          <a:xfrm>
            <a:off x="1349292" y="2636914"/>
            <a:ext cx="7812086" cy="584775"/>
          </a:xfrm>
          <a:prstGeom prst="rect">
            <a:avLst/>
          </a:prstGeom>
          <a:noFill/>
        </p:spPr>
        <p:txBody>
          <a:bodyPr wrap="square" rtlCol="0">
            <a:spAutoFit/>
          </a:bodyPr>
          <a:lstStyle>
            <a:defPPr>
              <a:defRPr lang="fr-FR"/>
            </a:defPPr>
            <a:lvl1pPr algn="ctr">
              <a:defRPr b="1">
                <a:solidFill>
                  <a:schemeClr val="accent1">
                    <a:lumMod val="75000"/>
                  </a:schemeClr>
                </a:solidFill>
              </a:defRPr>
            </a:lvl1pPr>
          </a:lstStyle>
          <a:p>
            <a:r>
              <a:rPr lang="en-US" sz="3200" dirty="0" smtClean="0"/>
              <a:t>Modification des </a:t>
            </a:r>
            <a:r>
              <a:rPr lang="en-US" sz="3200" dirty="0"/>
              <a:t>P</a:t>
            </a:r>
            <a:r>
              <a:rPr lang="en-US" sz="3200" dirty="0" smtClean="0"/>
              <a:t>O </a:t>
            </a:r>
            <a:r>
              <a:rPr lang="en-US" sz="3200" dirty="0" err="1" smtClean="0"/>
              <a:t>nationaux</a:t>
            </a:r>
            <a:r>
              <a:rPr lang="en-US" sz="3200" dirty="0" smtClean="0"/>
              <a:t> </a:t>
            </a:r>
          </a:p>
        </p:txBody>
      </p:sp>
      <p:sp>
        <p:nvSpPr>
          <p:cNvPr id="12" name="ZoneTexte 11"/>
          <p:cNvSpPr txBox="1"/>
          <p:nvPr/>
        </p:nvSpPr>
        <p:spPr>
          <a:xfrm>
            <a:off x="1879069" y="4731283"/>
            <a:ext cx="3312368" cy="369332"/>
          </a:xfrm>
          <a:prstGeom prst="rect">
            <a:avLst/>
          </a:prstGeom>
          <a:noFill/>
        </p:spPr>
        <p:txBody>
          <a:bodyPr wrap="square" rtlCol="0">
            <a:spAutoFit/>
          </a:bodyPr>
          <a:lstStyle/>
          <a:p>
            <a:pPr algn="ctr"/>
            <a:r>
              <a:rPr lang="en-US" b="1" dirty="0" smtClean="0">
                <a:solidFill>
                  <a:schemeClr val="accent1">
                    <a:lumMod val="75000"/>
                  </a:schemeClr>
                </a:solidFill>
              </a:rPr>
              <a:t>13 </a:t>
            </a:r>
            <a:r>
              <a:rPr lang="en-US" b="1" dirty="0" err="1" smtClean="0">
                <a:solidFill>
                  <a:schemeClr val="accent1">
                    <a:lumMod val="75000"/>
                  </a:schemeClr>
                </a:solidFill>
              </a:rPr>
              <a:t>juin</a:t>
            </a:r>
            <a:r>
              <a:rPr lang="en-US" b="1" dirty="0" smtClean="0">
                <a:solidFill>
                  <a:schemeClr val="accent1">
                    <a:lumMod val="75000"/>
                  </a:schemeClr>
                </a:solidFill>
              </a:rPr>
              <a:t> 2019</a:t>
            </a:r>
            <a:endParaRPr lang="en-US" b="1" dirty="0">
              <a:solidFill>
                <a:schemeClr val="accent1">
                  <a:lumMod val="75000"/>
                </a:schemeClr>
              </a:solidFill>
            </a:endParaRPr>
          </a:p>
        </p:txBody>
      </p:sp>
    </p:spTree>
    <p:extLst>
      <p:ext uri="{BB962C8B-B14F-4D97-AF65-F5344CB8AC3E}">
        <p14:creationId xmlns:p14="http://schemas.microsoft.com/office/powerpoint/2010/main" val="371917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45</a:t>
            </a:fld>
            <a:endParaRPr lang="fr-FR" dirty="0">
              <a:solidFill>
                <a:prstClr val="black">
                  <a:tint val="75000"/>
                </a:prstClr>
              </a:solidFill>
            </a:endParaRPr>
          </a:p>
        </p:txBody>
      </p:sp>
      <p:sp>
        <p:nvSpPr>
          <p:cNvPr id="5" name="ZoneTexte 4"/>
          <p:cNvSpPr txBox="1"/>
          <p:nvPr/>
        </p:nvSpPr>
        <p:spPr>
          <a:xfrm>
            <a:off x="323529" y="958109"/>
            <a:ext cx="8568952" cy="4508927"/>
          </a:xfrm>
          <a:prstGeom prst="rect">
            <a:avLst/>
          </a:prstGeom>
          <a:noFill/>
        </p:spPr>
        <p:txBody>
          <a:bodyPr wrap="square" rtlCol="0">
            <a:spAutoFit/>
          </a:bodyPr>
          <a:lstStyle/>
          <a:p>
            <a:pPr lvl="0" algn="ctr">
              <a:spcAft>
                <a:spcPts val="600"/>
              </a:spcAft>
            </a:pPr>
            <a:endParaRPr lang="fr-FR" b="1" dirty="0" smtClean="0">
              <a:solidFill>
                <a:prstClr val="black"/>
              </a:solidFill>
            </a:endParaRPr>
          </a:p>
          <a:p>
            <a:pPr lvl="0">
              <a:spcAft>
                <a:spcPts val="600"/>
              </a:spcAft>
            </a:pPr>
            <a:r>
              <a:rPr lang="fr-FR" b="1" dirty="0" smtClean="0">
                <a:solidFill>
                  <a:schemeClr val="tx2">
                    <a:lumMod val="75000"/>
                  </a:schemeClr>
                </a:solidFill>
              </a:rPr>
              <a:t>Intégration des crédits correspondant l’abondement l’initiative pour l’emploi des jeunes</a:t>
            </a:r>
          </a:p>
          <a:p>
            <a:pPr marL="285750" lvl="0" indent="-285750">
              <a:spcAft>
                <a:spcPts val="600"/>
              </a:spcAft>
              <a:buFont typeface="Wingdings" panose="05000000000000000000" pitchFamily="2" charset="2"/>
              <a:buChar char="Ø"/>
            </a:pPr>
            <a:r>
              <a:rPr lang="fr-FR" dirty="0" smtClean="0">
                <a:solidFill>
                  <a:schemeClr val="tx2">
                    <a:lumMod val="75000"/>
                  </a:schemeClr>
                </a:solidFill>
              </a:rPr>
              <a:t>La commission européenne a notifié à la France un abondement de l’initiative de l’emploi des jeunes  de 15 155 540 €, dont environ 10M€ pour l’Etat;</a:t>
            </a:r>
          </a:p>
          <a:p>
            <a:pPr marL="285750" lvl="0" indent="-285750">
              <a:spcAft>
                <a:spcPts val="600"/>
              </a:spcAft>
              <a:buFont typeface="Wingdings" panose="05000000000000000000" pitchFamily="2" charset="2"/>
              <a:buChar char="Ø"/>
            </a:pPr>
            <a:r>
              <a:rPr lang="fr-FR" dirty="0" smtClean="0">
                <a:solidFill>
                  <a:schemeClr val="tx2">
                    <a:lumMod val="75000"/>
                  </a:schemeClr>
                </a:solidFill>
              </a:rPr>
              <a:t>Ces crédits sont partagés entre l’Etat et les Conseils régionaux, sauf dans les régions où la collectivité souhaite que l’Etat gère ces crédits (réponses en cours);</a:t>
            </a:r>
          </a:p>
          <a:p>
            <a:pPr marL="285750" lvl="0" indent="-285750">
              <a:spcAft>
                <a:spcPts val="600"/>
              </a:spcAft>
              <a:buFont typeface="Wingdings" panose="05000000000000000000" pitchFamily="2" charset="2"/>
              <a:buChar char="Ø"/>
            </a:pPr>
            <a:r>
              <a:rPr lang="fr-FR" dirty="0">
                <a:solidFill>
                  <a:schemeClr val="tx2">
                    <a:lumMod val="75000"/>
                  </a:schemeClr>
                </a:solidFill>
              </a:rPr>
              <a:t>L</a:t>
            </a:r>
            <a:r>
              <a:rPr lang="fr-FR" dirty="0" smtClean="0">
                <a:solidFill>
                  <a:schemeClr val="tx2">
                    <a:lumMod val="75000"/>
                  </a:schemeClr>
                </a:solidFill>
              </a:rPr>
              <a:t>e règlement laisse la possibilité de considérer que la moitié de crédits sont des crédits FSE pour fournir la contrepartie nécessaire à l’IEJ</a:t>
            </a:r>
          </a:p>
          <a:p>
            <a:pPr lvl="0">
              <a:spcAft>
                <a:spcPts val="600"/>
              </a:spcAft>
            </a:pPr>
            <a:r>
              <a:rPr lang="fr-FR" dirty="0" smtClean="0">
                <a:solidFill>
                  <a:schemeClr val="tx2">
                    <a:lumMod val="75000"/>
                  </a:schemeClr>
                </a:solidFill>
                <a:sym typeface="Wingdings" panose="05000000000000000000" pitchFamily="2" charset="2"/>
              </a:rPr>
              <a:t> La DGEFP souhaite faire valider le principe d’un abondement du PO IEJ par la part Etat et la part des Conseils régionaux qui en expriment le vœu, puis de considérer que la moitié de ces crédits sont des crédits FSE (afin d’éviter de devoir réaliser un transfert depuis le PON FSE)</a:t>
            </a:r>
            <a:endParaRPr lang="fr-FR" dirty="0" smtClean="0">
              <a:solidFill>
                <a:schemeClr val="tx2">
                  <a:lumMod val="75000"/>
                </a:schemeClr>
              </a:solidFill>
            </a:endParaRPr>
          </a:p>
          <a:p>
            <a:pPr marL="285750" lvl="0" indent="-285750">
              <a:spcAft>
                <a:spcPts val="600"/>
              </a:spcAft>
              <a:buFontTx/>
              <a:buChar char="-"/>
            </a:pPr>
            <a:endParaRPr lang="fr-FR" dirty="0">
              <a:solidFill>
                <a:schemeClr val="tx2">
                  <a:lumMod val="75000"/>
                </a:schemeClr>
              </a:solidFill>
            </a:endParaRPr>
          </a:p>
          <a:p>
            <a:pPr lvl="0">
              <a:spcAft>
                <a:spcPts val="600"/>
              </a:spcAft>
            </a:pPr>
            <a:endParaRPr lang="fr-FR" dirty="0" smtClean="0">
              <a:solidFill>
                <a:prstClr val="black"/>
              </a:solidFill>
            </a:endParaRPr>
          </a:p>
        </p:txBody>
      </p:sp>
      <p:sp>
        <p:nvSpPr>
          <p:cNvPr id="8" name="ZoneTexte 7"/>
          <p:cNvSpPr txBox="1"/>
          <p:nvPr/>
        </p:nvSpPr>
        <p:spPr>
          <a:xfrm>
            <a:off x="8074821" y="5858075"/>
            <a:ext cx="883575" cy="307777"/>
          </a:xfrm>
          <a:prstGeom prst="rect">
            <a:avLst/>
          </a:prstGeom>
          <a:noFill/>
        </p:spPr>
        <p:txBody>
          <a:bodyPr wrap="none" rtlCol="0">
            <a:spAutoFit/>
          </a:bodyPr>
          <a:lstStyle/>
          <a:p>
            <a:r>
              <a:rPr lang="en-US" sz="1400" b="1" i="1" dirty="0" err="1" smtClean="0">
                <a:solidFill>
                  <a:schemeClr val="bg1"/>
                </a:solidFill>
              </a:rPr>
              <a:t>Juin</a:t>
            </a:r>
            <a:r>
              <a:rPr lang="en-US" sz="1400" b="1" i="1" dirty="0" smtClean="0">
                <a:solidFill>
                  <a:schemeClr val="bg1"/>
                </a:solidFill>
              </a:rPr>
              <a:t> 2019</a:t>
            </a:r>
            <a:endParaRPr lang="en-US" sz="1400" b="1" i="1" dirty="0">
              <a:solidFill>
                <a:schemeClr val="bg1"/>
              </a:solidFill>
            </a:endParaRPr>
          </a:p>
        </p:txBody>
      </p:sp>
      <p:sp>
        <p:nvSpPr>
          <p:cNvPr id="2" name="ZoneTexte 1"/>
          <p:cNvSpPr txBox="1"/>
          <p:nvPr/>
        </p:nvSpPr>
        <p:spPr>
          <a:xfrm>
            <a:off x="1475656" y="404664"/>
            <a:ext cx="7416824" cy="400110"/>
          </a:xfrm>
          <a:prstGeom prst="rect">
            <a:avLst/>
          </a:prstGeom>
          <a:noFill/>
        </p:spPr>
        <p:txBody>
          <a:bodyPr wrap="square" rtlCol="0">
            <a:spAutoFit/>
          </a:bodyPr>
          <a:lstStyle/>
          <a:p>
            <a:r>
              <a:rPr lang="fr-FR" sz="2000" b="1" dirty="0" smtClean="0">
                <a:solidFill>
                  <a:schemeClr val="bg1"/>
                </a:solidFill>
              </a:rPr>
              <a:t>Modification du PO national IEJ</a:t>
            </a:r>
            <a:endParaRPr lang="fr-FR" sz="2000" b="1" dirty="0">
              <a:solidFill>
                <a:schemeClr val="bg1"/>
              </a:solidFill>
            </a:endParaRPr>
          </a:p>
        </p:txBody>
      </p:sp>
    </p:spTree>
    <p:extLst>
      <p:ext uri="{BB962C8B-B14F-4D97-AF65-F5344CB8AC3E}">
        <p14:creationId xmlns:p14="http://schemas.microsoft.com/office/powerpoint/2010/main" val="4088639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46</a:t>
            </a:fld>
            <a:endParaRPr lang="fr-FR" dirty="0">
              <a:solidFill>
                <a:prstClr val="black">
                  <a:tint val="75000"/>
                </a:prstClr>
              </a:solidFill>
            </a:endParaRPr>
          </a:p>
        </p:txBody>
      </p:sp>
      <p:sp>
        <p:nvSpPr>
          <p:cNvPr id="5" name="ZoneTexte 4"/>
          <p:cNvSpPr txBox="1"/>
          <p:nvPr/>
        </p:nvSpPr>
        <p:spPr>
          <a:xfrm>
            <a:off x="323529" y="958109"/>
            <a:ext cx="8568952" cy="4785926"/>
          </a:xfrm>
          <a:prstGeom prst="rect">
            <a:avLst/>
          </a:prstGeom>
          <a:noFill/>
        </p:spPr>
        <p:txBody>
          <a:bodyPr wrap="square" rtlCol="0">
            <a:spAutoFit/>
          </a:bodyPr>
          <a:lstStyle/>
          <a:p>
            <a:pPr lvl="0" algn="ctr">
              <a:spcAft>
                <a:spcPts val="600"/>
              </a:spcAft>
            </a:pPr>
            <a:endParaRPr lang="fr-FR" b="1" dirty="0" smtClean="0">
              <a:solidFill>
                <a:prstClr val="black"/>
              </a:solidFill>
            </a:endParaRPr>
          </a:p>
          <a:p>
            <a:pPr lvl="0">
              <a:spcAft>
                <a:spcPts val="600"/>
              </a:spcAft>
            </a:pPr>
            <a:r>
              <a:rPr lang="fr-FR" b="1" dirty="0" smtClean="0">
                <a:solidFill>
                  <a:schemeClr val="tx2">
                    <a:lumMod val="75000"/>
                  </a:schemeClr>
                </a:solidFill>
              </a:rPr>
              <a:t>Assurer la continuité du dispositif de financement de la formation des salariés licenciés en contrat de sécurisation professionnelle </a:t>
            </a:r>
          </a:p>
          <a:p>
            <a:pPr marL="285750" lvl="0" indent="-285750">
              <a:spcAft>
                <a:spcPts val="600"/>
              </a:spcAft>
              <a:buFontTx/>
              <a:buChar char="-"/>
            </a:pPr>
            <a:r>
              <a:rPr lang="fr-FR" dirty="0" smtClean="0">
                <a:solidFill>
                  <a:schemeClr val="tx2">
                    <a:lumMod val="75000"/>
                  </a:schemeClr>
                </a:solidFill>
              </a:rPr>
              <a:t>Le </a:t>
            </a:r>
            <a:r>
              <a:rPr lang="fr-FR" dirty="0">
                <a:solidFill>
                  <a:schemeClr val="tx2">
                    <a:lumMod val="75000"/>
                  </a:schemeClr>
                </a:solidFill>
              </a:rPr>
              <a:t>volet central finançait le FPSSP pour des actions de formation des salariés licenciés en contrat de sécurisation professionnelle ;</a:t>
            </a:r>
          </a:p>
          <a:p>
            <a:pPr marL="285750" indent="-285750">
              <a:spcAft>
                <a:spcPts val="600"/>
              </a:spcAft>
              <a:buFontTx/>
              <a:buChar char="-"/>
            </a:pPr>
            <a:r>
              <a:rPr lang="fr-FR" dirty="0" smtClean="0">
                <a:solidFill>
                  <a:schemeClr val="tx2">
                    <a:lumMod val="75000"/>
                  </a:schemeClr>
                </a:solidFill>
              </a:rPr>
              <a:t>Dans </a:t>
            </a:r>
            <a:r>
              <a:rPr lang="fr-FR" dirty="0">
                <a:solidFill>
                  <a:schemeClr val="tx2">
                    <a:lumMod val="75000"/>
                  </a:schemeClr>
                </a:solidFill>
              </a:rPr>
              <a:t>le cadre d la réforme de la formation professionnelle et de la disparition du FPSPP, cette responsabilité est transférée à Pôle emploi : inscription de Pôle emploi comme bénéficiaire de cette action dans le </a:t>
            </a:r>
            <a:r>
              <a:rPr lang="fr-FR" dirty="0" smtClean="0">
                <a:solidFill>
                  <a:schemeClr val="tx2">
                    <a:lumMod val="75000"/>
                  </a:schemeClr>
                </a:solidFill>
              </a:rPr>
              <a:t>programme ;</a:t>
            </a:r>
            <a:endParaRPr lang="fr-FR" dirty="0">
              <a:solidFill>
                <a:schemeClr val="tx2">
                  <a:lumMod val="75000"/>
                </a:schemeClr>
              </a:solidFill>
            </a:endParaRPr>
          </a:p>
          <a:p>
            <a:pPr marL="285750" lvl="0" indent="-285750">
              <a:spcAft>
                <a:spcPts val="600"/>
              </a:spcAft>
              <a:buFontTx/>
              <a:buChar char="-"/>
            </a:pPr>
            <a:r>
              <a:rPr lang="fr-FR" dirty="0" smtClean="0">
                <a:solidFill>
                  <a:schemeClr val="tx2">
                    <a:lumMod val="75000"/>
                  </a:schemeClr>
                </a:solidFill>
              </a:rPr>
              <a:t>Précision sur l’éligibilité des dépenses : le contrat de sécurisation professionnelle dure 15 mois, les formations sont éligibles si elles sont commencées dans ce délai de 15 mois, y compris si elles perdurent après ,</a:t>
            </a:r>
          </a:p>
          <a:p>
            <a:pPr marL="285750" lvl="0" indent="-285750">
              <a:spcAft>
                <a:spcPts val="600"/>
              </a:spcAft>
              <a:buFontTx/>
              <a:buChar char="-"/>
            </a:pPr>
            <a:r>
              <a:rPr lang="fr-FR" dirty="0" smtClean="0">
                <a:solidFill>
                  <a:schemeClr val="tx2">
                    <a:lumMod val="75000"/>
                  </a:schemeClr>
                </a:solidFill>
              </a:rPr>
              <a:t>Aucun changement sur les montants associé : simple transfert de bénéficiaire</a:t>
            </a:r>
          </a:p>
          <a:p>
            <a:pPr lvl="0">
              <a:spcAft>
                <a:spcPts val="600"/>
              </a:spcAft>
            </a:pPr>
            <a:r>
              <a:rPr lang="fr-FR" dirty="0" smtClean="0">
                <a:solidFill>
                  <a:schemeClr val="tx2">
                    <a:lumMod val="75000"/>
                  </a:schemeClr>
                </a:solidFill>
              </a:rPr>
              <a:t> </a:t>
            </a:r>
            <a:r>
              <a:rPr lang="fr-FR" dirty="0" smtClean="0">
                <a:solidFill>
                  <a:schemeClr val="tx2">
                    <a:lumMod val="75000"/>
                  </a:schemeClr>
                </a:solidFill>
                <a:sym typeface="Wingdings" panose="05000000000000000000" pitchFamily="2" charset="2"/>
              </a:rPr>
              <a:t> La DGEFP souhaite faire valider ces modifications pour une entrée en vigueur le 1</a:t>
            </a:r>
            <a:r>
              <a:rPr lang="fr-FR" baseline="30000" dirty="0" smtClean="0">
                <a:solidFill>
                  <a:schemeClr val="tx2">
                    <a:lumMod val="75000"/>
                  </a:schemeClr>
                </a:solidFill>
                <a:sym typeface="Wingdings" panose="05000000000000000000" pitchFamily="2" charset="2"/>
              </a:rPr>
              <a:t>er</a:t>
            </a:r>
            <a:r>
              <a:rPr lang="fr-FR" dirty="0" smtClean="0">
                <a:solidFill>
                  <a:schemeClr val="tx2">
                    <a:lumMod val="75000"/>
                  </a:schemeClr>
                </a:solidFill>
                <a:sym typeface="Wingdings" panose="05000000000000000000" pitchFamily="2" charset="2"/>
              </a:rPr>
              <a:t> juillet</a:t>
            </a:r>
            <a:endParaRPr lang="fr-FR" dirty="0">
              <a:solidFill>
                <a:schemeClr val="tx2">
                  <a:lumMod val="75000"/>
                </a:schemeClr>
              </a:solidFill>
            </a:endParaRPr>
          </a:p>
          <a:p>
            <a:pPr lvl="0">
              <a:spcAft>
                <a:spcPts val="600"/>
              </a:spcAft>
            </a:pPr>
            <a:endParaRPr lang="fr-FR" dirty="0" smtClean="0">
              <a:solidFill>
                <a:prstClr val="black"/>
              </a:solidFill>
            </a:endParaRPr>
          </a:p>
        </p:txBody>
      </p:sp>
      <p:sp>
        <p:nvSpPr>
          <p:cNvPr id="8" name="ZoneTexte 7"/>
          <p:cNvSpPr txBox="1"/>
          <p:nvPr/>
        </p:nvSpPr>
        <p:spPr>
          <a:xfrm>
            <a:off x="8074821" y="5858075"/>
            <a:ext cx="883575" cy="307777"/>
          </a:xfrm>
          <a:prstGeom prst="rect">
            <a:avLst/>
          </a:prstGeom>
          <a:noFill/>
        </p:spPr>
        <p:txBody>
          <a:bodyPr wrap="none" rtlCol="0">
            <a:spAutoFit/>
          </a:bodyPr>
          <a:lstStyle/>
          <a:p>
            <a:r>
              <a:rPr lang="en-US" sz="1400" b="1" i="1" dirty="0" err="1" smtClean="0">
                <a:solidFill>
                  <a:schemeClr val="bg1"/>
                </a:solidFill>
              </a:rPr>
              <a:t>Juin</a:t>
            </a:r>
            <a:r>
              <a:rPr lang="en-US" sz="1400" b="1" i="1" dirty="0" smtClean="0">
                <a:solidFill>
                  <a:schemeClr val="bg1"/>
                </a:solidFill>
              </a:rPr>
              <a:t> 2019</a:t>
            </a:r>
            <a:endParaRPr lang="en-US" sz="1400" b="1" i="1" dirty="0">
              <a:solidFill>
                <a:schemeClr val="bg1"/>
              </a:solidFill>
            </a:endParaRPr>
          </a:p>
        </p:txBody>
      </p:sp>
      <p:sp>
        <p:nvSpPr>
          <p:cNvPr id="2" name="ZoneTexte 1"/>
          <p:cNvSpPr txBox="1"/>
          <p:nvPr/>
        </p:nvSpPr>
        <p:spPr>
          <a:xfrm>
            <a:off x="1475656" y="404664"/>
            <a:ext cx="7416824" cy="400110"/>
          </a:xfrm>
          <a:prstGeom prst="rect">
            <a:avLst/>
          </a:prstGeom>
          <a:noFill/>
        </p:spPr>
        <p:txBody>
          <a:bodyPr wrap="square" rtlCol="0">
            <a:spAutoFit/>
          </a:bodyPr>
          <a:lstStyle/>
          <a:p>
            <a:r>
              <a:rPr lang="fr-FR" sz="2000" b="1" dirty="0" smtClean="0">
                <a:solidFill>
                  <a:schemeClr val="bg1"/>
                </a:solidFill>
              </a:rPr>
              <a:t>Modification du PO national FSE</a:t>
            </a:r>
            <a:endParaRPr lang="fr-FR" sz="2000" b="1" dirty="0">
              <a:solidFill>
                <a:schemeClr val="bg1"/>
              </a:solidFill>
            </a:endParaRPr>
          </a:p>
        </p:txBody>
      </p:sp>
    </p:spTree>
    <p:extLst>
      <p:ext uri="{BB962C8B-B14F-4D97-AF65-F5344CB8AC3E}">
        <p14:creationId xmlns:p14="http://schemas.microsoft.com/office/powerpoint/2010/main" val="8753436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6632"/>
            <a:ext cx="1331913"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292600"/>
            <a:ext cx="1331913" cy="180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205105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4498" y="6167438"/>
            <a:ext cx="5953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6237290"/>
            <a:ext cx="7032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du numéro de diapositive 13"/>
          <p:cNvSpPr>
            <a:spLocks noGrp="1"/>
          </p:cNvSpPr>
          <p:nvPr>
            <p:ph type="sldNum" sz="quarter" idx="12"/>
          </p:nvPr>
        </p:nvSpPr>
        <p:spPr/>
        <p:txBody>
          <a:bodyPr/>
          <a:lstStyle/>
          <a:p>
            <a:pPr>
              <a:defRPr/>
            </a:pPr>
            <a:fld id="{D6B1F09C-7A65-486C-B97E-25E18FDF03BD}" type="slidenum">
              <a:rPr lang="fr-FR" smtClean="0">
                <a:solidFill>
                  <a:prstClr val="black">
                    <a:tint val="75000"/>
                  </a:prstClr>
                </a:solidFill>
              </a:rPr>
              <a:pPr>
                <a:defRPr/>
              </a:pPr>
              <a:t>47</a:t>
            </a:fld>
            <a:endParaRPr lang="fr-FR" dirty="0">
              <a:solidFill>
                <a:prstClr val="black">
                  <a:tint val="75000"/>
                </a:prstClr>
              </a:solidFill>
            </a:endParaRPr>
          </a:p>
        </p:txBody>
      </p:sp>
      <p:sp>
        <p:nvSpPr>
          <p:cNvPr id="13" name="Titre 12"/>
          <p:cNvSpPr>
            <a:spLocks noGrp="1"/>
          </p:cNvSpPr>
          <p:nvPr>
            <p:ph type="title"/>
          </p:nvPr>
        </p:nvSpPr>
        <p:spPr>
          <a:xfrm>
            <a:off x="1344088" y="3066635"/>
            <a:ext cx="2808038" cy="2375768"/>
          </a:xfrm>
        </p:spPr>
        <p:txBody>
          <a:bodyPr/>
          <a:lstStyle/>
          <a:p>
            <a:pPr algn="ctr"/>
            <a:r>
              <a:rPr lang="fr-FR" altLang="fr-FR" sz="2800" dirty="0" smtClean="0">
                <a:solidFill>
                  <a:srgbClr val="0070C0"/>
                </a:solidFill>
                <a:latin typeface="Arial Black" panose="020B0A04020102020204" pitchFamily="34" charset="0"/>
              </a:rPr>
              <a:t/>
            </a:r>
            <a:br>
              <a:rPr lang="fr-FR" altLang="fr-FR" sz="2800" dirty="0" smtClean="0">
                <a:solidFill>
                  <a:srgbClr val="0070C0"/>
                </a:solidFill>
                <a:latin typeface="Arial Black" panose="020B0A04020102020204" pitchFamily="34" charset="0"/>
              </a:rPr>
            </a:br>
            <a:r>
              <a:rPr lang="fr-FR" sz="2000" b="0" i="1" dirty="0"/>
              <a:t/>
            </a:r>
            <a:br>
              <a:rPr lang="fr-FR" sz="2000" b="0" i="1" dirty="0"/>
            </a:br>
            <a:r>
              <a:rPr lang="fr-FR" sz="2800" dirty="0"/>
              <a:t/>
            </a:r>
            <a:br>
              <a:rPr lang="fr-FR" sz="2800" dirty="0"/>
            </a:br>
            <a:r>
              <a:rPr lang="fr-FR" sz="2800" dirty="0"/>
              <a:t/>
            </a:r>
            <a:br>
              <a:rPr lang="fr-FR" sz="2800" dirty="0"/>
            </a:br>
            <a:endParaRPr lang="fr-FR" sz="1800" i="1" dirty="0"/>
          </a:p>
        </p:txBody>
      </p:sp>
      <p:sp>
        <p:nvSpPr>
          <p:cNvPr id="4" name="ZoneTexte 3"/>
          <p:cNvSpPr txBox="1"/>
          <p:nvPr/>
        </p:nvSpPr>
        <p:spPr>
          <a:xfrm>
            <a:off x="1309793" y="1871221"/>
            <a:ext cx="7776591" cy="3416320"/>
          </a:xfrm>
          <a:prstGeom prst="rect">
            <a:avLst/>
          </a:prstGeom>
          <a:noFill/>
        </p:spPr>
        <p:txBody>
          <a:bodyPr wrap="square" rtlCol="0">
            <a:spAutoFit/>
          </a:bodyPr>
          <a:lstStyle>
            <a:defPPr>
              <a:defRPr lang="fr-FR"/>
            </a:defPPr>
            <a:lvl1pPr algn="ctr">
              <a:defRPr b="1">
                <a:solidFill>
                  <a:schemeClr val="accent1">
                    <a:lumMod val="75000"/>
                  </a:schemeClr>
                </a:solidFill>
              </a:defRPr>
            </a:lvl1pPr>
          </a:lstStyle>
          <a:p>
            <a:r>
              <a:rPr lang="en-US" sz="3600" dirty="0" smtClean="0"/>
              <a:t>Le FSE+ 2021-2027</a:t>
            </a:r>
          </a:p>
          <a:p>
            <a:r>
              <a:rPr lang="en-US" sz="3600" i="1" dirty="0" err="1" smtClean="0"/>
              <a:t>Etat</a:t>
            </a:r>
            <a:r>
              <a:rPr lang="en-US" sz="3600" i="1" dirty="0" smtClean="0"/>
              <a:t> des </a:t>
            </a:r>
            <a:r>
              <a:rPr lang="en-US" sz="3600" i="1" dirty="0" err="1" smtClean="0"/>
              <a:t>négociations</a:t>
            </a:r>
            <a:r>
              <a:rPr lang="en-US" sz="3600" i="1" dirty="0" smtClean="0"/>
              <a:t> et perspectives</a:t>
            </a:r>
          </a:p>
          <a:p>
            <a:endParaRPr lang="en-US" sz="3600" i="1" dirty="0" smtClean="0"/>
          </a:p>
          <a:p>
            <a:endParaRPr lang="en-US" sz="3600" i="1" dirty="0"/>
          </a:p>
          <a:p>
            <a:r>
              <a:rPr lang="en-US" i="1" dirty="0" err="1" smtClean="0"/>
              <a:t>Comité</a:t>
            </a:r>
            <a:r>
              <a:rPr lang="en-US" i="1" dirty="0" smtClean="0"/>
              <a:t> national de </a:t>
            </a:r>
            <a:r>
              <a:rPr lang="en-US" i="1" dirty="0" err="1" smtClean="0"/>
              <a:t>suivi</a:t>
            </a:r>
            <a:r>
              <a:rPr lang="en-US" i="1" dirty="0" smtClean="0"/>
              <a:t> du FSE</a:t>
            </a:r>
          </a:p>
          <a:p>
            <a:r>
              <a:rPr lang="en-US" i="1" dirty="0" smtClean="0"/>
              <a:t>13 </a:t>
            </a:r>
            <a:r>
              <a:rPr lang="en-US" i="1" dirty="0" err="1" smtClean="0"/>
              <a:t>juin</a:t>
            </a:r>
            <a:r>
              <a:rPr lang="en-US" i="1" dirty="0" smtClean="0"/>
              <a:t> 2019</a:t>
            </a:r>
          </a:p>
          <a:p>
            <a:endParaRPr lang="en-US" i="1" dirty="0"/>
          </a:p>
          <a:p>
            <a:endParaRPr lang="en-US" i="1" dirty="0"/>
          </a:p>
        </p:txBody>
      </p:sp>
    </p:spTree>
    <p:extLst>
      <p:ext uri="{BB962C8B-B14F-4D97-AF65-F5344CB8AC3E}">
        <p14:creationId xmlns:p14="http://schemas.microsoft.com/office/powerpoint/2010/main" val="3525233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2863" y="476672"/>
            <a:ext cx="8136904" cy="288032"/>
          </a:xfrm>
        </p:spPr>
        <p:txBody>
          <a:bodyPr/>
          <a:lstStyle/>
          <a:p>
            <a:r>
              <a:rPr lang="fr-FR" sz="2600" dirty="0" smtClean="0">
                <a:solidFill>
                  <a:schemeClr val="bg1"/>
                </a:solidFill>
              </a:rPr>
              <a:t>Principales évolutions proposées concernant le FSE</a:t>
            </a:r>
            <a:endParaRPr lang="fr-FR" sz="2600" dirty="0">
              <a:solidFill>
                <a:schemeClr val="bg1"/>
              </a:solidFill>
            </a:endParaRPr>
          </a:p>
        </p:txBody>
      </p:sp>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48</a:t>
            </a:fld>
            <a:endParaRPr lang="fr-FR" dirty="0">
              <a:solidFill>
                <a:prstClr val="black">
                  <a:tint val="75000"/>
                </a:prstClr>
              </a:solidFill>
            </a:endParaRPr>
          </a:p>
        </p:txBody>
      </p:sp>
      <p:sp>
        <p:nvSpPr>
          <p:cNvPr id="5" name="ZoneTexte 4"/>
          <p:cNvSpPr txBox="1"/>
          <p:nvPr/>
        </p:nvSpPr>
        <p:spPr>
          <a:xfrm>
            <a:off x="2380771" y="1072654"/>
            <a:ext cx="6480720" cy="1877437"/>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Ø"/>
            </a:pPr>
            <a:r>
              <a:rPr lang="fr-FR" sz="1600" dirty="0" smtClean="0"/>
              <a:t>Rassemblement au sein d’un nouvel instrument FSE+ des actuels FSE, IEJ, FEAD (aide aux plus démunis) </a:t>
            </a:r>
            <a:r>
              <a:rPr lang="fr-FR" sz="1600" dirty="0" err="1" smtClean="0"/>
              <a:t>EaSI</a:t>
            </a:r>
            <a:r>
              <a:rPr lang="fr-FR" sz="1600" dirty="0" smtClean="0"/>
              <a:t> (Innovation sociale) et HEALTH (Santé publique). </a:t>
            </a:r>
          </a:p>
          <a:p>
            <a:pPr marL="285750" indent="-285750" algn="just">
              <a:spcAft>
                <a:spcPts val="1200"/>
              </a:spcAft>
              <a:buFont typeface="Wingdings" panose="05000000000000000000" pitchFamily="2" charset="2"/>
              <a:buChar char="Ø"/>
            </a:pPr>
            <a:r>
              <a:rPr lang="fr-FR" sz="1600" b="1" dirty="0" smtClean="0"/>
              <a:t>Elargissement du périmètre FSE </a:t>
            </a:r>
            <a:r>
              <a:rPr lang="fr-FR" sz="1600" dirty="0" smtClean="0"/>
              <a:t>pour inclure l’intégration des migrants et des réfugiés.</a:t>
            </a:r>
          </a:p>
          <a:p>
            <a:pPr marL="285750" indent="-285750" algn="just">
              <a:spcAft>
                <a:spcPts val="1200"/>
              </a:spcAft>
              <a:buFont typeface="Wingdings" panose="05000000000000000000" pitchFamily="2" charset="2"/>
              <a:buChar char="Ø"/>
            </a:pPr>
            <a:r>
              <a:rPr lang="fr-FR" sz="1600" dirty="0" smtClean="0"/>
              <a:t>Inclusion d’une priorité spécifique concernant </a:t>
            </a:r>
            <a:r>
              <a:rPr lang="fr-FR" sz="1600" b="1" dirty="0" smtClean="0"/>
              <a:t>l’innovation sociale</a:t>
            </a:r>
          </a:p>
        </p:txBody>
      </p:sp>
      <p:grpSp>
        <p:nvGrpSpPr>
          <p:cNvPr id="4" name="Groupe 3"/>
          <p:cNvGrpSpPr/>
          <p:nvPr/>
        </p:nvGrpSpPr>
        <p:grpSpPr>
          <a:xfrm>
            <a:off x="395537" y="897478"/>
            <a:ext cx="1920025" cy="1600588"/>
            <a:chOff x="123278" y="1052737"/>
            <a:chExt cx="2120275" cy="1368152"/>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8" y="1052737"/>
              <a:ext cx="180562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roix 2"/>
            <p:cNvSpPr/>
            <p:nvPr/>
          </p:nvSpPr>
          <p:spPr>
            <a:xfrm rot="20917828">
              <a:off x="1741295" y="1236325"/>
              <a:ext cx="502258" cy="455451"/>
            </a:xfrm>
            <a:prstGeom prst="plus">
              <a:avLst>
                <a:gd name="adj" fmla="val 39766"/>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ZoneTexte 5"/>
          <p:cNvSpPr txBox="1"/>
          <p:nvPr/>
        </p:nvSpPr>
        <p:spPr>
          <a:xfrm>
            <a:off x="274299" y="2974100"/>
            <a:ext cx="8568952" cy="2769989"/>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Ø"/>
            </a:pPr>
            <a:r>
              <a:rPr lang="fr-FR" sz="1600" dirty="0" smtClean="0"/>
              <a:t>Références directes au socle européen des droits sociaux, dont le FSE + est le principal instrument de mise en œuvre</a:t>
            </a:r>
            <a:endParaRPr lang="fr-FR" sz="1600" dirty="0"/>
          </a:p>
          <a:p>
            <a:pPr marL="285750" indent="-285750" algn="just">
              <a:spcAft>
                <a:spcPts val="1200"/>
              </a:spcAft>
              <a:buFont typeface="Wingdings" panose="05000000000000000000" pitchFamily="2" charset="2"/>
              <a:buChar char="Ø"/>
            </a:pPr>
            <a:r>
              <a:rPr lang="fr-FR" sz="1600" b="1" dirty="0" smtClean="0"/>
              <a:t>Articulation </a:t>
            </a:r>
            <a:r>
              <a:rPr lang="fr-FR" sz="1600" b="1" dirty="0"/>
              <a:t>avec les recommandations du semestre européen </a:t>
            </a:r>
            <a:r>
              <a:rPr lang="fr-FR" sz="1600" dirty="0"/>
              <a:t>(servant de base à la définition  d’une stratégie nationale d’investissement pluriannuelle)</a:t>
            </a:r>
          </a:p>
          <a:p>
            <a:pPr marL="285750" indent="-285750" algn="just">
              <a:spcAft>
                <a:spcPts val="1200"/>
              </a:spcAft>
              <a:buFont typeface="Wingdings" panose="05000000000000000000" pitchFamily="2" charset="2"/>
              <a:buChar char="Ø"/>
            </a:pPr>
            <a:r>
              <a:rPr lang="fr-FR" sz="1600" b="1" dirty="0"/>
              <a:t>Baisse générale des taux de co-financement UE</a:t>
            </a:r>
            <a:r>
              <a:rPr lang="fr-FR" sz="1600" dirty="0"/>
              <a:t>, compensé pour une bonne partie des ex-régions (9 sur 22)  de métropole par un élargissement de la catégories des régions en transition. Forte baisse en revanche pour IDF et Rh-Alpes (50 à 40%), pour les DOM (85 à 70%) et les anciennes régions en transition (de 60 à 50%).</a:t>
            </a:r>
          </a:p>
          <a:p>
            <a:pPr marL="285750" indent="-285750" algn="just">
              <a:spcAft>
                <a:spcPts val="1200"/>
              </a:spcAft>
              <a:buFont typeface="Wingdings" panose="05000000000000000000" pitchFamily="2" charset="2"/>
              <a:buChar char="Ø"/>
            </a:pPr>
            <a:r>
              <a:rPr lang="fr-FR" sz="1600" dirty="0"/>
              <a:t>Un </a:t>
            </a:r>
            <a:r>
              <a:rPr lang="fr-FR" sz="1600" b="1" dirty="0"/>
              <a:t>dotation spécifique RUP </a:t>
            </a:r>
            <a:r>
              <a:rPr lang="fr-FR" sz="1600" dirty="0"/>
              <a:t>dans le cade du FSE qui n’existait pas </a:t>
            </a:r>
            <a:r>
              <a:rPr lang="fr-FR" sz="1600" dirty="0" smtClean="0"/>
              <a:t>sur 2014-2020</a:t>
            </a:r>
            <a:endParaRPr lang="fr-FR" sz="1600" dirty="0"/>
          </a:p>
        </p:txBody>
      </p:sp>
    </p:spTree>
    <p:extLst>
      <p:ext uri="{BB962C8B-B14F-4D97-AF65-F5344CB8AC3E}">
        <p14:creationId xmlns:p14="http://schemas.microsoft.com/office/powerpoint/2010/main" val="4236744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2863" y="476672"/>
            <a:ext cx="8136904" cy="288032"/>
          </a:xfrm>
        </p:spPr>
        <p:txBody>
          <a:bodyPr/>
          <a:lstStyle/>
          <a:p>
            <a:r>
              <a:rPr lang="fr-FR" sz="2600" dirty="0" smtClean="0">
                <a:solidFill>
                  <a:schemeClr val="bg1"/>
                </a:solidFill>
              </a:rPr>
              <a:t>Proposition financière initiale relative au FSE+</a:t>
            </a:r>
            <a:endParaRPr lang="fr-FR" sz="2600" dirty="0">
              <a:solidFill>
                <a:schemeClr val="bg1"/>
              </a:solidFill>
            </a:endParaRPr>
          </a:p>
        </p:txBody>
      </p:sp>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49</a:t>
            </a:fld>
            <a:endParaRPr lang="fr-FR" dirty="0">
              <a:solidFill>
                <a:prstClr val="black">
                  <a:tint val="75000"/>
                </a:prstClr>
              </a:solidFill>
            </a:endParaRPr>
          </a:p>
        </p:txBody>
      </p:sp>
      <p:sp>
        <p:nvSpPr>
          <p:cNvPr id="5" name="ZoneTexte 4"/>
          <p:cNvSpPr txBox="1"/>
          <p:nvPr/>
        </p:nvSpPr>
        <p:spPr>
          <a:xfrm>
            <a:off x="3896984" y="1124746"/>
            <a:ext cx="5067504" cy="4078039"/>
          </a:xfrm>
          <a:prstGeom prst="rect">
            <a:avLst/>
          </a:prstGeom>
          <a:noFill/>
        </p:spPr>
        <p:txBody>
          <a:bodyPr wrap="square" rtlCol="0">
            <a:spAutoFit/>
          </a:bodyPr>
          <a:lstStyle/>
          <a:p>
            <a:pPr marL="285750" indent="-285750" algn="just">
              <a:buFont typeface="Wingdings" panose="05000000000000000000" pitchFamily="2" charset="2"/>
              <a:buChar char="Ø"/>
            </a:pPr>
            <a:r>
              <a:rPr lang="fr-FR" sz="1600" b="1" dirty="0" smtClean="0"/>
              <a:t>Proposition financière initiale: </a:t>
            </a:r>
          </a:p>
          <a:p>
            <a:pPr marL="742950" lvl="1" indent="-285750" algn="just">
              <a:spcBef>
                <a:spcPts val="600"/>
              </a:spcBef>
              <a:spcAft>
                <a:spcPts val="600"/>
              </a:spcAft>
              <a:buFont typeface="Wingdings" panose="05000000000000000000" pitchFamily="2" charset="2"/>
              <a:buChar char="q"/>
            </a:pPr>
            <a:r>
              <a:rPr lang="fr-FR" sz="1500" b="1" dirty="0" smtClean="0"/>
              <a:t>2014-2020: </a:t>
            </a:r>
            <a:r>
              <a:rPr lang="fr-FR" sz="1500" dirty="0" smtClean="0"/>
              <a:t>Ensemble FSE+IEJ+FEAD+ volet intégration du FAMI = un peu plus de </a:t>
            </a:r>
            <a:r>
              <a:rPr lang="fr-FR" sz="1500" b="1" dirty="0" smtClean="0"/>
              <a:t>7 Mds € </a:t>
            </a:r>
            <a:r>
              <a:rPr lang="fr-FR" sz="1500" dirty="0" smtClean="0"/>
              <a:t>(constants) </a:t>
            </a:r>
          </a:p>
          <a:p>
            <a:pPr marL="742950" lvl="1" indent="-285750" algn="just">
              <a:spcBef>
                <a:spcPts val="600"/>
              </a:spcBef>
              <a:spcAft>
                <a:spcPts val="600"/>
              </a:spcAft>
              <a:buFont typeface="Wingdings" panose="05000000000000000000" pitchFamily="2" charset="2"/>
              <a:buChar char="q"/>
            </a:pPr>
            <a:r>
              <a:rPr lang="fr-FR" sz="1500" b="1" i="1" dirty="0" smtClean="0"/>
              <a:t>2021-2027</a:t>
            </a:r>
            <a:r>
              <a:rPr lang="fr-FR" sz="1500" i="1" dirty="0" smtClean="0"/>
              <a:t>: </a:t>
            </a:r>
            <a:r>
              <a:rPr lang="fr-FR" sz="1500" dirty="0" smtClean="0"/>
              <a:t>Proposition initiale de </a:t>
            </a:r>
            <a:r>
              <a:rPr lang="fr-FR" sz="1500" b="1" dirty="0" smtClean="0"/>
              <a:t>6,8 Mds € </a:t>
            </a:r>
            <a:r>
              <a:rPr lang="fr-FR" sz="1500" dirty="0" smtClean="0"/>
              <a:t>(constants) incluant l’ensemble du FSE+ et l’allocation RUP/FSE. </a:t>
            </a:r>
          </a:p>
          <a:p>
            <a:pPr marL="742950" lvl="1" indent="-285750" algn="just">
              <a:spcBef>
                <a:spcPts val="600"/>
              </a:spcBef>
              <a:spcAft>
                <a:spcPts val="600"/>
              </a:spcAft>
              <a:buFont typeface="Wingdings" panose="05000000000000000000" pitchFamily="2" charset="2"/>
              <a:buChar char="q"/>
            </a:pPr>
            <a:r>
              <a:rPr lang="fr-FR" sz="1500" b="1" dirty="0" smtClean="0"/>
              <a:t>Evolution entre les CFP</a:t>
            </a:r>
            <a:r>
              <a:rPr lang="fr-FR" sz="1500" dirty="0" smtClean="0"/>
              <a:t>: </a:t>
            </a:r>
            <a:r>
              <a:rPr lang="fr-FR" sz="1500" b="1" dirty="0" smtClean="0"/>
              <a:t>-4 %. </a:t>
            </a:r>
            <a:r>
              <a:rPr lang="fr-FR" sz="1500" dirty="0" smtClean="0"/>
              <a:t>Le budget 2021-2027 n’est </a:t>
            </a:r>
            <a:r>
              <a:rPr lang="fr-FR" sz="1500" dirty="0"/>
              <a:t>cependant qu’une proposition initiale. Les négociations en cours pourront déboucher sur des réductions </a:t>
            </a:r>
            <a:r>
              <a:rPr lang="fr-FR" sz="1500" dirty="0" smtClean="0"/>
              <a:t>supplémentaires</a:t>
            </a:r>
          </a:p>
          <a:p>
            <a:pPr lvl="1" algn="just"/>
            <a:endParaRPr lang="fr-FR" sz="1500" dirty="0" smtClean="0"/>
          </a:p>
          <a:p>
            <a:pPr marL="285750" indent="-285750" algn="just">
              <a:spcAft>
                <a:spcPts val="1200"/>
              </a:spcAft>
              <a:buFont typeface="Wingdings" panose="05000000000000000000" pitchFamily="2" charset="2"/>
              <a:buChar char="Ø"/>
            </a:pPr>
            <a:r>
              <a:rPr lang="fr-FR" sz="1600" dirty="0" smtClean="0"/>
              <a:t>La part FSE+ (FSE+IEJ+FEAD) passe de 45,4% de l’ensemble FESI+FEAD dans la programmation actuelle à 42,7% pour 2021-2027</a:t>
            </a:r>
          </a:p>
        </p:txBody>
      </p:sp>
      <p:graphicFrame>
        <p:nvGraphicFramePr>
          <p:cNvPr id="10" name="Graphique 9"/>
          <p:cNvGraphicFramePr/>
          <p:nvPr>
            <p:extLst>
              <p:ext uri="{D42A27DB-BD31-4B8C-83A1-F6EECF244321}">
                <p14:modId xmlns:p14="http://schemas.microsoft.com/office/powerpoint/2010/main" val="441589977"/>
              </p:ext>
            </p:extLst>
          </p:nvPr>
        </p:nvGraphicFramePr>
        <p:xfrm>
          <a:off x="344929" y="1124744"/>
          <a:ext cx="3552056"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7752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endParaRPr lang="fr-FR" sz="2400" b="1" dirty="0" smtClean="0">
              <a:solidFill>
                <a:schemeClr val="tx2"/>
              </a:solidFill>
            </a:endParaRPr>
          </a:p>
          <a:p>
            <a:pPr>
              <a:buSzPct val="100000"/>
            </a:pPr>
            <a:r>
              <a:rPr lang="fr-FR" sz="2000" b="1" dirty="0" smtClean="0">
                <a:solidFill>
                  <a:schemeClr val="bg1"/>
                </a:solidFill>
              </a:rPr>
              <a:t>Ensemble des PO en France – résultats</a:t>
            </a:r>
            <a:endParaRPr lang="fr-FR" sz="2000" dirty="0">
              <a:solidFill>
                <a:schemeClr val="bg1"/>
              </a:solidFill>
            </a:endParaRPr>
          </a:p>
        </p:txBody>
      </p:sp>
      <p:sp>
        <p:nvSpPr>
          <p:cNvPr id="3" name="ZoneTexte 2"/>
          <p:cNvSpPr txBox="1"/>
          <p:nvPr/>
        </p:nvSpPr>
        <p:spPr>
          <a:xfrm>
            <a:off x="209078" y="1916832"/>
            <a:ext cx="4070797" cy="3456384"/>
          </a:xfrm>
          <a:prstGeom prst="rect">
            <a:avLst/>
          </a:prstGeom>
          <a:noFill/>
        </p:spPr>
        <p:txBody>
          <a:bodyPr/>
          <a:lstStyle/>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Plus de 3 millions de participants sortis des opérations</a:t>
            </a:r>
            <a:endParaRPr lang="fr-FR" sz="1600" dirty="0">
              <a:solidFill>
                <a:schemeClr val="tx2"/>
              </a:solidFill>
              <a:latin typeface="Arial" charset="0"/>
            </a:endParaRPr>
          </a:p>
          <a:p>
            <a:pPr marL="350838" lvl="1" indent="-285750">
              <a:lnSpc>
                <a:spcPct val="90000"/>
              </a:lnSpc>
              <a:spcBef>
                <a:spcPts val="400"/>
              </a:spcBef>
              <a:buClr>
                <a:srgbClr val="215968"/>
              </a:buClr>
              <a:buFont typeface="Wingdings" panose="05000000000000000000" pitchFamily="2" charset="2"/>
              <a:buChar char="Ø"/>
            </a:pPr>
            <a:r>
              <a:rPr lang="fr-FR" sz="1600" b="1" dirty="0" smtClean="0">
                <a:solidFill>
                  <a:schemeClr val="tx2"/>
                </a:solidFill>
                <a:latin typeface="Arial" charset="0"/>
              </a:rPr>
              <a:t>Un taux d’accès général à l’emploi de 30 %</a:t>
            </a:r>
          </a:p>
          <a:p>
            <a:pPr marL="350838" lvl="1" indent="-285750">
              <a:lnSpc>
                <a:spcPct val="90000"/>
              </a:lnSpc>
              <a:spcBef>
                <a:spcPts val="400"/>
              </a:spcBef>
              <a:buClr>
                <a:srgbClr val="215968"/>
              </a:buClr>
              <a:buFont typeface="Wingdings" panose="05000000000000000000" pitchFamily="2" charset="2"/>
              <a:buChar char="Ø"/>
            </a:pPr>
            <a:r>
              <a:rPr lang="fr-FR" sz="1600" b="1" dirty="0" smtClean="0">
                <a:solidFill>
                  <a:schemeClr val="tx2"/>
                </a:solidFill>
                <a:latin typeface="Arial" charset="0"/>
              </a:rPr>
              <a:t>Une moindre performance pour l’OT 10</a:t>
            </a:r>
          </a:p>
          <a:p>
            <a:pPr marL="350838" lvl="1" indent="-285750">
              <a:lnSpc>
                <a:spcPct val="90000"/>
              </a:lnSpc>
              <a:spcBef>
                <a:spcPts val="400"/>
              </a:spcBef>
              <a:buClr>
                <a:srgbClr val="215968"/>
              </a:buClr>
              <a:buFont typeface="Wingdings" panose="05000000000000000000" pitchFamily="2" charset="2"/>
              <a:buChar char="Ø"/>
            </a:pPr>
            <a:r>
              <a:rPr lang="fr-FR" sz="1600" b="1" dirty="0" smtClean="0">
                <a:solidFill>
                  <a:schemeClr val="tx2"/>
                </a:solidFill>
                <a:latin typeface="Arial" charset="0"/>
              </a:rPr>
              <a:t>Un taux d’inactivité qui se réduit fortement signe d’une réinscription des participants dans une démarche d’accès au marché du travail</a:t>
            </a:r>
            <a:endParaRPr lang="fr-FR" b="1" dirty="0" smtClean="0">
              <a:solidFill>
                <a:schemeClr val="tx2"/>
              </a:solidFill>
              <a:latin typeface="Arial" charset="0"/>
            </a:endParaRP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 : extraction Ma 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a:t>
            </a:r>
            <a:endParaRPr lang="fr-FR" sz="1400" b="1" i="1" dirty="0">
              <a:solidFill>
                <a:schemeClr val="bg1"/>
              </a:solidFill>
              <a:latin typeface="Arial Narrow" panose="020B0606020202030204" pitchFamily="34" charset="0"/>
            </a:endParaRPr>
          </a:p>
        </p:txBody>
      </p:sp>
      <p:grpSp>
        <p:nvGrpSpPr>
          <p:cNvPr id="15" name="Groupe 14"/>
          <p:cNvGrpSpPr/>
          <p:nvPr/>
        </p:nvGrpSpPr>
        <p:grpSpPr>
          <a:xfrm>
            <a:off x="3419872" y="6220145"/>
            <a:ext cx="4898256" cy="637857"/>
            <a:chOff x="3419872" y="6220143"/>
            <a:chExt cx="4898256" cy="637857"/>
          </a:xfrm>
        </p:grpSpPr>
        <p:pic>
          <p:nvPicPr>
            <p:cNvPr id="17"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18"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9"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0" name="Image 19"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4" name="Graphique 13"/>
          <p:cNvGraphicFramePr>
            <a:graphicFrameLocks/>
          </p:cNvGraphicFramePr>
          <p:nvPr>
            <p:extLst>
              <p:ext uri="{D42A27DB-BD31-4B8C-83A1-F6EECF244321}">
                <p14:modId xmlns:p14="http://schemas.microsoft.com/office/powerpoint/2010/main" val="4170033229"/>
              </p:ext>
            </p:extLst>
          </p:nvPr>
        </p:nvGraphicFramePr>
        <p:xfrm>
          <a:off x="4279875" y="836712"/>
          <a:ext cx="4626001" cy="47830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491385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7165" y="460961"/>
            <a:ext cx="8136904" cy="288032"/>
          </a:xfrm>
        </p:spPr>
        <p:txBody>
          <a:bodyPr/>
          <a:lstStyle/>
          <a:p>
            <a:r>
              <a:rPr lang="fr-FR" sz="2600" dirty="0" smtClean="0">
                <a:solidFill>
                  <a:schemeClr val="bg1"/>
                </a:solidFill>
              </a:rPr>
              <a:t>Etat de la négociation</a:t>
            </a:r>
            <a:endParaRPr lang="fr-FR" sz="2600" dirty="0">
              <a:solidFill>
                <a:schemeClr val="bg1"/>
              </a:solidFill>
            </a:endParaRPr>
          </a:p>
        </p:txBody>
      </p:sp>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50</a:t>
            </a:fld>
            <a:endParaRPr lang="fr-FR" dirty="0">
              <a:solidFill>
                <a:prstClr val="black">
                  <a:tint val="75000"/>
                </a:prstClr>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1928189850"/>
              </p:ext>
            </p:extLst>
          </p:nvPr>
        </p:nvGraphicFramePr>
        <p:xfrm>
          <a:off x="323528" y="908720"/>
          <a:ext cx="8648881" cy="5120640"/>
        </p:xfrm>
        <a:graphic>
          <a:graphicData uri="http://schemas.openxmlformats.org/drawingml/2006/table">
            <a:tbl>
              <a:tblPr firstRow="1" bandRow="1">
                <a:tableStyleId>{5C22544A-7EE6-4342-B048-85BDC9FD1C3A}</a:tableStyleId>
              </a:tblPr>
              <a:tblGrid>
                <a:gridCol w="1376074">
                  <a:extLst>
                    <a:ext uri="{9D8B030D-6E8A-4147-A177-3AD203B41FA5}">
                      <a16:colId xmlns:a16="http://schemas.microsoft.com/office/drawing/2014/main" xmlns="" val="600729717"/>
                    </a:ext>
                  </a:extLst>
                </a:gridCol>
                <a:gridCol w="2424269">
                  <a:extLst>
                    <a:ext uri="{9D8B030D-6E8A-4147-A177-3AD203B41FA5}">
                      <a16:colId xmlns:a16="http://schemas.microsoft.com/office/drawing/2014/main" xmlns="" val="1117780801"/>
                    </a:ext>
                  </a:extLst>
                </a:gridCol>
                <a:gridCol w="2424269">
                  <a:extLst>
                    <a:ext uri="{9D8B030D-6E8A-4147-A177-3AD203B41FA5}">
                      <a16:colId xmlns:a16="http://schemas.microsoft.com/office/drawing/2014/main" xmlns="" val="3841012856"/>
                    </a:ext>
                  </a:extLst>
                </a:gridCol>
                <a:gridCol w="2424269">
                  <a:extLst>
                    <a:ext uri="{9D8B030D-6E8A-4147-A177-3AD203B41FA5}">
                      <a16:colId xmlns:a16="http://schemas.microsoft.com/office/drawing/2014/main" xmlns="" val="2186282973"/>
                    </a:ext>
                  </a:extLst>
                </a:gridCol>
              </a:tblGrid>
              <a:tr h="1116712">
                <a:tc>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t>Cadre financier pluriannuel</a:t>
                      </a:r>
                      <a:r>
                        <a:rPr lang="fr-FR" baseline="0" dirty="0" smtClean="0"/>
                        <a:t> (négociation financières)</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fr-FR" dirty="0" smtClean="0"/>
                        <a:t>Règlement général Inter-fonds</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FR" dirty="0" smtClean="0"/>
                        <a:t>Règlement spécifique FSE+</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738470145"/>
                  </a:ext>
                </a:extLst>
              </a:tr>
              <a:tr h="1116124">
                <a:tc>
                  <a:txBody>
                    <a:bodyPr/>
                    <a:lstStyle/>
                    <a:p>
                      <a:pPr algn="ctr"/>
                      <a:endParaRPr lang="fr-F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500" b="0" dirty="0" smtClean="0"/>
                        <a:t>Présentation proposition CE </a:t>
                      </a:r>
                      <a:r>
                        <a:rPr lang="fr-FR" sz="1500" b="0" i="1" dirty="0" smtClean="0"/>
                        <a:t>(mai 2018)</a:t>
                      </a:r>
                    </a:p>
                    <a:p>
                      <a:pPr marL="285750" indent="-285750" algn="l">
                        <a:buFont typeface="Arial" panose="020B0604020202020204" pitchFamily="34" charset="0"/>
                        <a:buChar char="•"/>
                      </a:pPr>
                      <a:r>
                        <a:rPr lang="fr-FR" sz="1500" b="0" dirty="0" smtClean="0"/>
                        <a:t>Début négociations</a:t>
                      </a:r>
                      <a:r>
                        <a:rPr lang="fr-FR" sz="1500" b="0" baseline="0" dirty="0" smtClean="0"/>
                        <a:t> conseil </a:t>
                      </a:r>
                      <a:r>
                        <a:rPr lang="fr-FR" sz="1500" b="0" i="1" baseline="0" dirty="0" smtClean="0"/>
                        <a:t>(sept.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285750" indent="-285750" algn="l">
                        <a:buFont typeface="Arial" panose="020B0604020202020204" pitchFamily="34" charset="0"/>
                        <a:buChar char="•"/>
                      </a:pPr>
                      <a:r>
                        <a:rPr lang="fr-FR" sz="1500" b="0" dirty="0" smtClean="0"/>
                        <a:t>Présentation proposition CE (mai 2018)</a:t>
                      </a:r>
                    </a:p>
                    <a:p>
                      <a:pPr marL="285750" indent="-285750" algn="l">
                        <a:buFont typeface="Arial" panose="020B0604020202020204" pitchFamily="34" charset="0"/>
                        <a:buChar char="•"/>
                      </a:pPr>
                      <a:r>
                        <a:rPr lang="fr-FR" sz="1500" b="0" dirty="0" smtClean="0"/>
                        <a:t>Mandat</a:t>
                      </a:r>
                      <a:r>
                        <a:rPr lang="fr-FR" sz="1500" b="0" baseline="0" dirty="0" smtClean="0"/>
                        <a:t> PE voté (mars 2019)</a:t>
                      </a:r>
                    </a:p>
                    <a:p>
                      <a:pPr marL="285750" indent="-285750" algn="l">
                        <a:buFont typeface="Arial" panose="020B0604020202020204" pitchFamily="34" charset="0"/>
                        <a:buChar char="•"/>
                      </a:pPr>
                      <a:r>
                        <a:rPr lang="fr-FR" sz="1500" b="0" baseline="0" dirty="0" smtClean="0"/>
                        <a:t>Mandat COREPER partiel</a:t>
                      </a:r>
                      <a:endParaRPr lang="fr-FR"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285750" indent="-285750" algn="l">
                        <a:buFont typeface="Arial" panose="020B0604020202020204" pitchFamily="34" charset="0"/>
                        <a:buChar char="•"/>
                      </a:pPr>
                      <a:r>
                        <a:rPr lang="fr-FR" sz="1500" b="0" dirty="0" smtClean="0"/>
                        <a:t>Présentation proposition CE (mai 2018)</a:t>
                      </a:r>
                    </a:p>
                    <a:p>
                      <a:pPr marL="285750" indent="-285750" algn="l">
                        <a:buFont typeface="Arial" panose="020B0604020202020204" pitchFamily="34" charset="0"/>
                        <a:buChar char="•"/>
                      </a:pPr>
                      <a:r>
                        <a:rPr lang="fr-FR" sz="1500" b="0" dirty="0" smtClean="0"/>
                        <a:t>Mandat</a:t>
                      </a:r>
                      <a:r>
                        <a:rPr lang="fr-FR" sz="1500" b="0" baseline="0" dirty="0" smtClean="0"/>
                        <a:t> PE voté (janvier 2019)</a:t>
                      </a:r>
                    </a:p>
                    <a:p>
                      <a:pPr marL="285750" indent="-285750" algn="l">
                        <a:buFont typeface="Arial" panose="020B0604020202020204" pitchFamily="34" charset="0"/>
                        <a:buChar char="•"/>
                      </a:pPr>
                      <a:r>
                        <a:rPr lang="fr-FR" sz="1500" b="0" baseline="0" dirty="0" smtClean="0"/>
                        <a:t>Mandat COREPER voté</a:t>
                      </a:r>
                      <a:endParaRPr lang="fr-FR"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944175628"/>
                  </a:ext>
                </a:extLst>
              </a:tr>
              <a:tr h="1116124">
                <a:tc>
                  <a:txBody>
                    <a:bodyPr/>
                    <a:lstStyle/>
                    <a:p>
                      <a:pPr algn="ctr"/>
                      <a:endParaRPr lang="fr-F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500" b="0" dirty="0" smtClean="0"/>
                        <a:t>Arbitrage final de la position française de négociation</a:t>
                      </a:r>
                    </a:p>
                    <a:p>
                      <a:pPr marL="285750" indent="-285750" algn="l">
                        <a:buFont typeface="Arial" panose="020B0604020202020204" pitchFamily="34" charset="0"/>
                        <a:buChar char="•"/>
                      </a:pPr>
                      <a:r>
                        <a:rPr lang="fr-FR" sz="1500" b="0" dirty="0" smtClean="0"/>
                        <a:t>Poursuite négociations</a:t>
                      </a:r>
                      <a:r>
                        <a:rPr lang="fr-FR" sz="1500" b="0" baseline="0" dirty="0" smtClean="0"/>
                        <a:t> au Conseil</a:t>
                      </a:r>
                      <a:endParaRPr lang="fr-FR"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baseline="0" dirty="0" smtClean="0"/>
                        <a:t>Finalisation négociation techniques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dirty="0" smtClean="0"/>
                        <a:t>Mandat</a:t>
                      </a:r>
                      <a:r>
                        <a:rPr lang="fr-FR" sz="1500" b="0" baseline="0" dirty="0" smtClean="0"/>
                        <a:t> Conseil rentrée 2019</a:t>
                      </a:r>
                      <a:endParaRPr lang="fr-FR"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85750" indent="-285750" algn="l">
                        <a:buFont typeface="Arial" panose="020B0604020202020204" pitchFamily="34" charset="0"/>
                        <a:buChar char="•"/>
                      </a:pPr>
                      <a:r>
                        <a:rPr lang="fr-FR" sz="1500" b="0" i="1" dirty="0" smtClean="0"/>
                        <a:t>Réouverture éventuelle du mandat de</a:t>
                      </a:r>
                      <a:r>
                        <a:rPr lang="fr-FR" sz="1500" b="0" i="1" baseline="0" dirty="0" smtClean="0"/>
                        <a:t> négociation </a:t>
                      </a:r>
                      <a:r>
                        <a:rPr lang="fr-FR" sz="1500" b="0" i="1" dirty="0" smtClean="0"/>
                        <a:t>par le nouveau PE? </a:t>
                      </a:r>
                      <a:endParaRPr lang="fr-FR" sz="15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466061898"/>
                  </a:ext>
                </a:extLst>
              </a:tr>
              <a:tr h="1116124">
                <a:tc>
                  <a:txBody>
                    <a:bodyPr/>
                    <a:lstStyle/>
                    <a:p>
                      <a:pPr algn="ctr"/>
                      <a:endParaRPr lang="fr-F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500" b="0" dirty="0" smtClean="0"/>
                        <a:t>Proposition de compromis sous</a:t>
                      </a:r>
                      <a:r>
                        <a:rPr lang="fr-FR" sz="1500" b="0" baseline="0" dirty="0" smtClean="0"/>
                        <a:t> présidence finlandaise</a:t>
                      </a:r>
                    </a:p>
                    <a:p>
                      <a:pPr marL="285750" indent="-285750" algn="l">
                        <a:buFont typeface="Arial" panose="020B0604020202020204" pitchFamily="34" charset="0"/>
                        <a:buChar char="•"/>
                      </a:pPr>
                      <a:r>
                        <a:rPr lang="fr-FR" sz="1500" b="0" dirty="0" smtClean="0"/>
                        <a:t>1</a:t>
                      </a:r>
                      <a:r>
                        <a:rPr lang="fr-FR" sz="1500" b="0" baseline="30000" dirty="0" smtClean="0"/>
                        <a:t>er</a:t>
                      </a:r>
                      <a:r>
                        <a:rPr lang="fr-FR" sz="1500" b="0" dirty="0" smtClean="0"/>
                        <a:t> vote</a:t>
                      </a:r>
                      <a:r>
                        <a:rPr lang="fr-FR" sz="1500" b="0" baseline="0" dirty="0" smtClean="0"/>
                        <a:t> en Conseil 21/10, accord final Conseil déc. 2019</a:t>
                      </a:r>
                      <a:endParaRPr lang="fr-FR"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baseline="0" dirty="0" smtClean="0"/>
                        <a:t>Finalisation des négociations sur les aspects financiers des règlements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baseline="0" dirty="0" smtClean="0"/>
                        <a:t>Ouverture trilogue fin 2019</a:t>
                      </a:r>
                      <a:endParaRPr lang="fr-FR" sz="1500" b="0" dirty="0" smtClean="0"/>
                    </a:p>
                    <a:p>
                      <a:pPr marL="285750" indent="-285750" algn="l">
                        <a:buFont typeface="Arial" panose="020B0604020202020204" pitchFamily="34" charset="0"/>
                        <a:buChar char="•"/>
                      </a:pPr>
                      <a:r>
                        <a:rPr lang="fr-FR" sz="1500" b="0" dirty="0" smtClean="0"/>
                        <a:t>Approbation</a:t>
                      </a:r>
                      <a:r>
                        <a:rPr lang="fr-FR" sz="1500" b="0" baseline="0" dirty="0" smtClean="0"/>
                        <a:t> finale des règlements FESI mi-2020</a:t>
                      </a:r>
                      <a:endParaRPr lang="fr-FR"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fr-FR" sz="1600" dirty="0"/>
                    </a:p>
                  </a:txBody>
                  <a:tcPr anchor="ctr"/>
                </a:tc>
                <a:extLst>
                  <a:ext uri="{0D108BD9-81ED-4DB2-BD59-A6C34878D82A}">
                    <a16:rowId xmlns:a16="http://schemas.microsoft.com/office/drawing/2014/main" xmlns="" val="3463189639"/>
                  </a:ext>
                </a:extLst>
              </a:tr>
            </a:tbl>
          </a:graphicData>
        </a:graphic>
      </p:graphicFrame>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322304"/>
            <a:ext cx="836712" cy="836712"/>
          </a:xfrm>
          <a:prstGeom prst="rect">
            <a:avLst/>
          </a:prstGeom>
        </p:spPr>
      </p:pic>
      <p:pic>
        <p:nvPicPr>
          <p:cNvPr id="14" name="Image 13"/>
          <p:cNvPicPr>
            <a:picLocks noChangeAspect="1"/>
          </p:cNvPicPr>
          <p:nvPr/>
        </p:nvPicPr>
        <p:blipFill>
          <a:blip r:embed="rId4" cstate="print">
            <a:extLst>
              <a:ext uri="{BEBA8EAE-BF5A-486C-A8C5-ECC9F3942E4B}">
                <a14:imgProps xmlns:a14="http://schemas.microsoft.com/office/drawing/2010/main">
                  <a14:imgLayer r:embed="rId5">
                    <a14:imgEffect>
                      <a14:backgroundRemoval t="889" b="100000" l="0" r="100000">
                        <a14:foregroundMark x1="23111" y1="49333" x2="23111" y2="49333"/>
                        <a14:foregroundMark x1="50222" y1="47556" x2="50222" y2="47556"/>
                        <a14:foregroundMark x1="77778" y1="50222" x2="77778" y2="50222"/>
                      </a14:backgroundRemoval>
                    </a14:imgEffect>
                  </a14:imgLayer>
                </a14:imgProps>
              </a:ext>
              <a:ext uri="{28A0092B-C50C-407E-A947-70E740481C1C}">
                <a14:useLocalDpi xmlns:a14="http://schemas.microsoft.com/office/drawing/2010/main" val="0"/>
              </a:ext>
            </a:extLst>
          </a:blip>
          <a:stretch>
            <a:fillRect/>
          </a:stretch>
        </p:blipFill>
        <p:spPr>
          <a:xfrm>
            <a:off x="611561" y="3501008"/>
            <a:ext cx="792088" cy="792088"/>
          </a:xfrm>
          <a:prstGeom prst="rect">
            <a:avLst/>
          </a:prstGeom>
        </p:spPr>
      </p:pic>
      <p:pic>
        <p:nvPicPr>
          <p:cNvPr id="15" name="Image 14"/>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4000" y1="35556" x2="24000" y2="35556"/>
                        <a14:foregroundMark x1="76444" y1="36000" x2="76444" y2="36000"/>
                        <a14:foregroundMark x1="71556" y1="38667" x2="71556" y2="38667"/>
                        <a14:foregroundMark x1="81778" y1="35111" x2="81778" y2="35111"/>
                        <a14:foregroundMark x1="18222" y1="39556" x2="18222" y2="39556"/>
                        <a14:foregroundMark x1="22667" y1="32444" x2="22667" y2="32444"/>
                        <a14:foregroundMark x1="26222" y1="28444" x2="26222" y2="28444"/>
                      </a14:backgroundRemoval>
                    </a14:imgEffect>
                  </a14:imgLayer>
                </a14:imgProps>
              </a:ext>
              <a:ext uri="{28A0092B-C50C-407E-A947-70E740481C1C}">
                <a14:useLocalDpi xmlns:a14="http://schemas.microsoft.com/office/drawing/2010/main" val="0"/>
              </a:ext>
            </a:extLst>
          </a:blip>
          <a:stretch>
            <a:fillRect/>
          </a:stretch>
        </p:blipFill>
        <p:spPr>
          <a:xfrm>
            <a:off x="591311" y="4730617"/>
            <a:ext cx="832588" cy="832588"/>
          </a:xfrm>
          <a:prstGeom prst="rect">
            <a:avLst/>
          </a:prstGeom>
        </p:spPr>
      </p:pic>
    </p:spTree>
    <p:extLst>
      <p:ext uri="{BB962C8B-B14F-4D97-AF65-F5344CB8AC3E}">
        <p14:creationId xmlns:p14="http://schemas.microsoft.com/office/powerpoint/2010/main" val="16330257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7165" y="460961"/>
            <a:ext cx="8136904" cy="288032"/>
          </a:xfrm>
        </p:spPr>
        <p:txBody>
          <a:bodyPr/>
          <a:lstStyle/>
          <a:p>
            <a:r>
              <a:rPr lang="fr-FR" sz="2600" dirty="0" smtClean="0">
                <a:solidFill>
                  <a:schemeClr val="bg1"/>
                </a:solidFill>
              </a:rPr>
              <a:t>Etat des positions à la veille des trilogues</a:t>
            </a:r>
            <a:endParaRPr lang="fr-FR" sz="2600" dirty="0">
              <a:solidFill>
                <a:schemeClr val="bg1"/>
              </a:solidFill>
            </a:endParaRPr>
          </a:p>
        </p:txBody>
      </p:sp>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51</a:t>
            </a:fld>
            <a:endParaRPr lang="fr-FR" dirty="0">
              <a:solidFill>
                <a:prstClr val="black">
                  <a:tint val="75000"/>
                </a:prstClr>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2775599740"/>
              </p:ext>
            </p:extLst>
          </p:nvPr>
        </p:nvGraphicFramePr>
        <p:xfrm>
          <a:off x="323528" y="908720"/>
          <a:ext cx="8496945" cy="5817092"/>
        </p:xfrm>
        <a:graphic>
          <a:graphicData uri="http://schemas.openxmlformats.org/drawingml/2006/table">
            <a:tbl>
              <a:tblPr firstRow="1" bandRow="1">
                <a:tableStyleId>{46F890A9-2807-4EBB-B81D-B2AA78EC7F39}</a:tableStyleId>
              </a:tblPr>
              <a:tblGrid>
                <a:gridCol w="1441446">
                  <a:extLst>
                    <a:ext uri="{9D8B030D-6E8A-4147-A177-3AD203B41FA5}">
                      <a16:colId xmlns:a16="http://schemas.microsoft.com/office/drawing/2014/main" xmlns="" val="359527549"/>
                    </a:ext>
                  </a:extLst>
                </a:gridCol>
                <a:gridCol w="2158954">
                  <a:extLst>
                    <a:ext uri="{9D8B030D-6E8A-4147-A177-3AD203B41FA5}">
                      <a16:colId xmlns:a16="http://schemas.microsoft.com/office/drawing/2014/main" xmlns="" val="2509408503"/>
                    </a:ext>
                  </a:extLst>
                </a:gridCol>
                <a:gridCol w="2544712">
                  <a:extLst>
                    <a:ext uri="{9D8B030D-6E8A-4147-A177-3AD203B41FA5}">
                      <a16:colId xmlns:a16="http://schemas.microsoft.com/office/drawing/2014/main" xmlns="" val="2823402021"/>
                    </a:ext>
                  </a:extLst>
                </a:gridCol>
                <a:gridCol w="2351833">
                  <a:extLst>
                    <a:ext uri="{9D8B030D-6E8A-4147-A177-3AD203B41FA5}">
                      <a16:colId xmlns:a16="http://schemas.microsoft.com/office/drawing/2014/main" xmlns="" val="4101926645"/>
                    </a:ext>
                  </a:extLst>
                </a:gridCol>
              </a:tblGrid>
              <a:tr h="637786">
                <a:tc>
                  <a:txBody>
                    <a:bodyPr/>
                    <a:lstStyle/>
                    <a:p>
                      <a:pPr algn="ctr"/>
                      <a:endParaRPr lang="fr-FR" dirty="0"/>
                    </a:p>
                  </a:txBody>
                  <a:tcPr/>
                </a:tc>
                <a:tc>
                  <a:txBody>
                    <a:bodyPr/>
                    <a:lstStyle/>
                    <a:p>
                      <a:pPr algn="ctr"/>
                      <a:r>
                        <a:rPr lang="fr-FR" sz="1600" dirty="0" smtClean="0"/>
                        <a:t>Proposition initiale CE</a:t>
                      </a:r>
                      <a:endParaRPr lang="fr-FR" sz="1600" dirty="0"/>
                    </a:p>
                  </a:txBody>
                  <a:tcPr/>
                </a:tc>
                <a:tc>
                  <a:txBody>
                    <a:bodyPr/>
                    <a:lstStyle/>
                    <a:p>
                      <a:pPr algn="ctr"/>
                      <a:r>
                        <a:rPr lang="fr-FR" sz="1600" dirty="0" smtClean="0"/>
                        <a:t>Mandat voté au</a:t>
                      </a:r>
                      <a:r>
                        <a:rPr lang="fr-FR" sz="1600" baseline="0" dirty="0" smtClean="0"/>
                        <a:t> PE</a:t>
                      </a:r>
                      <a:endParaRPr lang="fr-FR" sz="1600" dirty="0"/>
                    </a:p>
                  </a:txBody>
                  <a:tcPr/>
                </a:tc>
                <a:tc>
                  <a:txBody>
                    <a:bodyPr/>
                    <a:lstStyle/>
                    <a:p>
                      <a:pPr algn="ctr"/>
                      <a:r>
                        <a:rPr lang="fr-FR" sz="1600" dirty="0" smtClean="0"/>
                        <a:t>Mandat voté au Conseil</a:t>
                      </a:r>
                      <a:endParaRPr lang="fr-FR" sz="1600" dirty="0"/>
                    </a:p>
                  </a:txBody>
                  <a:tcPr/>
                </a:tc>
                <a:extLst>
                  <a:ext uri="{0D108BD9-81ED-4DB2-BD59-A6C34878D82A}">
                    <a16:rowId xmlns:a16="http://schemas.microsoft.com/office/drawing/2014/main" xmlns="" val="1730484808"/>
                  </a:ext>
                </a:extLst>
              </a:tr>
              <a:tr h="637786">
                <a:tc>
                  <a:txBody>
                    <a:bodyPr/>
                    <a:lstStyle/>
                    <a:p>
                      <a:pPr algn="ctr"/>
                      <a:r>
                        <a:rPr lang="fr-FR" sz="1500" b="1" dirty="0" smtClean="0"/>
                        <a:t>Budget</a:t>
                      </a:r>
                      <a:r>
                        <a:rPr lang="fr-FR" sz="1500" b="1" baseline="0" dirty="0" smtClean="0"/>
                        <a:t> UE FSE+</a:t>
                      </a:r>
                      <a:endParaRPr lang="fr-FR" sz="1500" b="1" dirty="0"/>
                    </a:p>
                  </a:txBody>
                  <a:tcPr anchor="ctr"/>
                </a:tc>
                <a:tc>
                  <a:txBody>
                    <a:bodyPr/>
                    <a:lstStyle/>
                    <a:p>
                      <a:pPr marL="0" indent="0" algn="ctr">
                        <a:buFont typeface="Arial" panose="020B0604020202020204" pitchFamily="34" charset="0"/>
                        <a:buNone/>
                      </a:pPr>
                      <a:r>
                        <a:rPr lang="fr-FR" sz="1400" dirty="0" smtClean="0"/>
                        <a:t>100 Mds € (€ courants)</a:t>
                      </a:r>
                      <a:r>
                        <a:rPr lang="fr-FR" sz="1400" baseline="0" dirty="0" smtClean="0"/>
                        <a:t> – 88,6 Mds € (€ constants)</a:t>
                      </a:r>
                      <a:endParaRPr lang="fr-FR" sz="1400" b="0" dirty="0"/>
                    </a:p>
                  </a:txBody>
                  <a:tcPr anchor="ctr"/>
                </a:tc>
                <a:tc>
                  <a:txBody>
                    <a:bodyPr/>
                    <a:lstStyle/>
                    <a:p>
                      <a:pPr marL="0" indent="0" algn="ctr">
                        <a:buFont typeface="Arial" panose="020B0604020202020204" pitchFamily="34" charset="0"/>
                        <a:buNone/>
                      </a:pPr>
                      <a:r>
                        <a:rPr lang="fr-FR" sz="1400" b="1" dirty="0" smtClean="0"/>
                        <a:t>120 Mds € (courants)</a:t>
                      </a:r>
                      <a:r>
                        <a:rPr lang="fr-FR" sz="1400" b="1" baseline="0" dirty="0" smtClean="0"/>
                        <a:t> –                 106 Mds € (constants)</a:t>
                      </a:r>
                      <a:endParaRPr lang="fr-FR" sz="1400" b="1" dirty="0"/>
                    </a:p>
                  </a:txBody>
                  <a:tcPr anchor="ctr"/>
                </a:tc>
                <a:tc>
                  <a:txBody>
                    <a:bodyPr/>
                    <a:lstStyle/>
                    <a:p>
                      <a:pPr algn="ctr"/>
                      <a:r>
                        <a:rPr lang="fr-FR" sz="1400" i="1" dirty="0" smtClean="0"/>
                        <a:t>Renvoyé</a:t>
                      </a:r>
                      <a:r>
                        <a:rPr lang="fr-FR" sz="1400" i="1" baseline="0" dirty="0" smtClean="0"/>
                        <a:t> à la négociation financière d’ensemble</a:t>
                      </a:r>
                      <a:endParaRPr lang="fr-FR" sz="1400" i="1" dirty="0"/>
                    </a:p>
                  </a:txBody>
                  <a:tcPr anchor="ctr"/>
                </a:tc>
                <a:extLst>
                  <a:ext uri="{0D108BD9-81ED-4DB2-BD59-A6C34878D82A}">
                    <a16:rowId xmlns:a16="http://schemas.microsoft.com/office/drawing/2014/main" xmlns="" val="3284262051"/>
                  </a:ext>
                </a:extLst>
              </a:tr>
              <a:tr h="637786">
                <a:tc>
                  <a:txBody>
                    <a:bodyPr/>
                    <a:lstStyle/>
                    <a:p>
                      <a:pPr algn="ctr"/>
                      <a:r>
                        <a:rPr lang="fr-FR" sz="1500" b="1" dirty="0" smtClean="0"/>
                        <a:t>Priorités</a:t>
                      </a:r>
                      <a:r>
                        <a:rPr lang="fr-FR" sz="1500" b="1" baseline="0" dirty="0" smtClean="0"/>
                        <a:t> thématiques</a:t>
                      </a:r>
                      <a:endParaRPr lang="fr-FR" sz="1500" b="1" dirty="0"/>
                    </a:p>
                  </a:txBody>
                  <a:tcPr anchor="ctr"/>
                </a:tc>
                <a:tc>
                  <a:txBody>
                    <a:bodyPr/>
                    <a:lstStyle/>
                    <a:p>
                      <a:pPr marL="285750" indent="-285750" algn="l">
                        <a:buFont typeface="Arial" panose="020B0604020202020204" pitchFamily="34" charset="0"/>
                        <a:buChar char="•"/>
                      </a:pPr>
                      <a:r>
                        <a:rPr lang="fr-FR" sz="1400" dirty="0" smtClean="0"/>
                        <a:t>Inclusion: min 25% (dont min 2% démunis)</a:t>
                      </a:r>
                    </a:p>
                    <a:p>
                      <a:pPr marL="285750" indent="-285750" algn="l">
                        <a:buFont typeface="Arial" panose="020B0604020202020204" pitchFamily="34" charset="0"/>
                        <a:buChar char="•"/>
                      </a:pPr>
                      <a:r>
                        <a:rPr lang="fr-FR" sz="1400" dirty="0" smtClean="0"/>
                        <a:t>Emploi jeunes: min 10</a:t>
                      </a:r>
                      <a:r>
                        <a:rPr lang="fr-FR" sz="1400" baseline="0" dirty="0" smtClean="0"/>
                        <a:t>-15% (conditionnel)</a:t>
                      </a:r>
                    </a:p>
                    <a:p>
                      <a:pPr marL="0" indent="0" algn="l">
                        <a:buFont typeface="Arial" panose="020B0604020202020204" pitchFamily="34" charset="0"/>
                        <a:buNone/>
                      </a:pPr>
                      <a:endParaRPr lang="fr-FR" sz="1400" baseline="0" dirty="0" smtClean="0"/>
                    </a:p>
                    <a:p>
                      <a:pPr marL="0" indent="0" algn="ctr">
                        <a:buFont typeface="Arial" panose="020B0604020202020204" pitchFamily="34" charset="0"/>
                        <a:buNone/>
                      </a:pPr>
                      <a:r>
                        <a:rPr lang="fr-FR" sz="1400" baseline="0" dirty="0" smtClean="0"/>
                        <a:t> </a:t>
                      </a:r>
                      <a:r>
                        <a:rPr lang="fr-FR" sz="1400" b="1" baseline="0" dirty="0" smtClean="0"/>
                        <a:t>25 à 35-40% fléchés</a:t>
                      </a:r>
                      <a:endParaRPr lang="fr-FR" sz="1400" b="1" dirty="0"/>
                    </a:p>
                  </a:txBody>
                  <a:tcPr anchor="ctr"/>
                </a:tc>
                <a:tc>
                  <a:txBody>
                    <a:bodyPr/>
                    <a:lstStyle/>
                    <a:p>
                      <a:pPr marL="285750" indent="-285750" algn="l">
                        <a:buFont typeface="Arial" panose="020B0604020202020204" pitchFamily="34" charset="0"/>
                        <a:buChar char="•"/>
                      </a:pPr>
                      <a:r>
                        <a:rPr lang="fr-FR" sz="1400" dirty="0" smtClean="0"/>
                        <a:t>Inclusion: min 27%</a:t>
                      </a:r>
                    </a:p>
                    <a:p>
                      <a:pPr marL="285750" indent="-285750" algn="l">
                        <a:buFont typeface="Arial" panose="020B0604020202020204" pitchFamily="34" charset="0"/>
                        <a:buChar char="•"/>
                      </a:pPr>
                      <a:r>
                        <a:rPr lang="fr-FR" sz="1400" dirty="0" smtClean="0"/>
                        <a:t>Démunis: min 3%</a:t>
                      </a:r>
                    </a:p>
                    <a:p>
                      <a:pPr marL="285750" indent="-285750" algn="l">
                        <a:buFont typeface="Arial" panose="020B0604020202020204" pitchFamily="34" charset="0"/>
                        <a:buChar char="•"/>
                      </a:pPr>
                      <a:r>
                        <a:rPr lang="fr-FR" sz="1400" dirty="0" smtClean="0"/>
                        <a:t>Emploi</a:t>
                      </a:r>
                      <a:r>
                        <a:rPr lang="fr-FR" sz="1400" baseline="0" dirty="0" smtClean="0"/>
                        <a:t> jeunes: min 3%  à 10-15% (conditionnel)</a:t>
                      </a:r>
                    </a:p>
                    <a:p>
                      <a:pPr marL="285750" indent="-285750" algn="l">
                        <a:buFont typeface="Arial" panose="020B0604020202020204" pitchFamily="34" charset="0"/>
                        <a:buChar char="•"/>
                      </a:pPr>
                      <a:r>
                        <a:rPr lang="fr-FR" sz="1400" i="1" baseline="0" dirty="0" smtClean="0">
                          <a:solidFill>
                            <a:srgbClr val="FF0000"/>
                          </a:solidFill>
                        </a:rPr>
                        <a:t>Enfance: min 5%</a:t>
                      </a:r>
                    </a:p>
                    <a:p>
                      <a:pPr marL="285750" indent="-285750" algn="l">
                        <a:buFont typeface="Arial" panose="020B0604020202020204" pitchFamily="34" charset="0"/>
                        <a:buChar char="•"/>
                      </a:pPr>
                      <a:r>
                        <a:rPr lang="fr-FR" sz="1400" i="1" baseline="0" dirty="0" smtClean="0">
                          <a:solidFill>
                            <a:srgbClr val="FF0000"/>
                          </a:solidFill>
                        </a:rPr>
                        <a:t>Capacité société civile: min 2%</a:t>
                      </a:r>
                    </a:p>
                    <a:p>
                      <a:pPr marL="0" indent="0" algn="ctr">
                        <a:buFont typeface="Arial" panose="020B0604020202020204" pitchFamily="34" charset="0"/>
                        <a:buNone/>
                      </a:pPr>
                      <a:r>
                        <a:rPr lang="fr-FR" sz="1400" b="1" i="0" baseline="0" dirty="0" smtClean="0">
                          <a:solidFill>
                            <a:schemeClr val="tx1"/>
                          </a:solidFill>
                        </a:rPr>
                        <a:t>40 à 50-55% fléchés</a:t>
                      </a:r>
                      <a:endParaRPr lang="fr-FR" sz="1400" b="1" i="0" dirty="0">
                        <a:solidFill>
                          <a:schemeClr val="tx1"/>
                        </a:solidFill>
                      </a:endParaRPr>
                    </a:p>
                  </a:txBody>
                  <a:tcPr anchor="ctr"/>
                </a:tc>
                <a:tc>
                  <a:txBody>
                    <a:bodyPr/>
                    <a:lstStyle/>
                    <a:p>
                      <a:pPr marL="285750" indent="-285750" algn="l">
                        <a:buFont typeface="Arial" panose="020B0604020202020204" pitchFamily="34" charset="0"/>
                        <a:buChar char="•"/>
                      </a:pPr>
                      <a:r>
                        <a:rPr lang="fr-FR" sz="1400" dirty="0" smtClean="0"/>
                        <a:t>Inclusion : min 25% (dont 2% démunis)</a:t>
                      </a:r>
                    </a:p>
                    <a:p>
                      <a:pPr marL="285750" indent="-285750" algn="l">
                        <a:buFont typeface="Arial" panose="020B0604020202020204" pitchFamily="34" charset="0"/>
                        <a:buChar char="•"/>
                      </a:pPr>
                      <a:r>
                        <a:rPr lang="fr-FR" sz="1400" dirty="0" smtClean="0"/>
                        <a:t>Emploi jeunes: min 10</a:t>
                      </a:r>
                      <a:r>
                        <a:rPr lang="fr-FR" sz="1400" baseline="0" dirty="0" smtClean="0"/>
                        <a:t>-15% (conditionnel)</a:t>
                      </a:r>
                    </a:p>
                    <a:p>
                      <a:pPr marL="0" indent="0" algn="l">
                        <a:buFont typeface="Arial" panose="020B0604020202020204" pitchFamily="34" charset="0"/>
                        <a:buNone/>
                      </a:pPr>
                      <a:endParaRPr lang="fr-FR" sz="1400" baseline="0" dirty="0" smtClean="0"/>
                    </a:p>
                    <a:p>
                      <a:pPr marL="0" indent="0" algn="ctr">
                        <a:buFont typeface="Arial" panose="020B0604020202020204" pitchFamily="34" charset="0"/>
                        <a:buNone/>
                      </a:pPr>
                      <a:r>
                        <a:rPr lang="fr-FR" sz="1400" baseline="0" dirty="0" smtClean="0"/>
                        <a:t> </a:t>
                      </a:r>
                      <a:r>
                        <a:rPr lang="fr-FR" sz="1400" b="1" baseline="0" dirty="0" smtClean="0"/>
                        <a:t>25 à 35-40% fléchés</a:t>
                      </a:r>
                      <a:endParaRPr lang="fr-FR" sz="1400" b="1" dirty="0" smtClean="0"/>
                    </a:p>
                    <a:p>
                      <a:pPr algn="l"/>
                      <a:endParaRPr lang="fr-FR" sz="1400" dirty="0"/>
                    </a:p>
                  </a:txBody>
                  <a:tcPr anchor="ctr"/>
                </a:tc>
                <a:extLst>
                  <a:ext uri="{0D108BD9-81ED-4DB2-BD59-A6C34878D82A}">
                    <a16:rowId xmlns:a16="http://schemas.microsoft.com/office/drawing/2014/main" xmlns="" val="4140621282"/>
                  </a:ext>
                </a:extLst>
              </a:tr>
              <a:tr h="637786">
                <a:tc>
                  <a:txBody>
                    <a:bodyPr/>
                    <a:lstStyle/>
                    <a:p>
                      <a:pPr algn="ctr"/>
                      <a:r>
                        <a:rPr lang="fr-FR" sz="1500" b="1" dirty="0" smtClean="0"/>
                        <a:t>Nouveaux</a:t>
                      </a:r>
                      <a:r>
                        <a:rPr lang="fr-FR" sz="1500" b="1" baseline="0" dirty="0" smtClean="0"/>
                        <a:t> objectifs spécifiques</a:t>
                      </a:r>
                      <a:endParaRPr lang="fr-FR" sz="1500" b="1" dirty="0"/>
                    </a:p>
                  </a:txBody>
                  <a:tcPr anchor="ctr"/>
                </a:tc>
                <a:tc>
                  <a:txBody>
                    <a:bodyPr/>
                    <a:lstStyle/>
                    <a:p>
                      <a:pPr marL="285750" indent="-285750" algn="l">
                        <a:buFont typeface="Arial" panose="020B0604020202020204" pitchFamily="34" charset="0"/>
                        <a:buChar char="•"/>
                      </a:pPr>
                      <a:r>
                        <a:rPr lang="fr-FR" sz="1400" dirty="0" smtClean="0"/>
                        <a:t>Emploi</a:t>
                      </a:r>
                      <a:r>
                        <a:rPr lang="fr-FR" sz="1400" baseline="0" dirty="0" smtClean="0"/>
                        <a:t> des femmes</a:t>
                      </a:r>
                      <a:endParaRPr lang="fr-FR" sz="1400" dirty="0" smtClean="0"/>
                    </a:p>
                    <a:p>
                      <a:pPr marL="285750" indent="-285750" algn="l">
                        <a:buFont typeface="Arial" panose="020B0604020202020204" pitchFamily="34" charset="0"/>
                        <a:buChar char="•"/>
                      </a:pPr>
                      <a:r>
                        <a:rPr lang="fr-FR" sz="1400" dirty="0" smtClean="0"/>
                        <a:t>Migration et groupes marginalisés</a:t>
                      </a:r>
                      <a:endParaRPr lang="fr-FR" sz="1400" dirty="0"/>
                    </a:p>
                  </a:txBody>
                  <a:tcPr anchor="ctr"/>
                </a:tc>
                <a:tc>
                  <a:txBody>
                    <a:bodyPr/>
                    <a:lstStyle/>
                    <a:p>
                      <a:pPr marL="285750" indent="-285750" algn="l">
                        <a:buFont typeface="Arial" panose="020B0604020202020204" pitchFamily="34" charset="0"/>
                        <a:buChar char="•"/>
                      </a:pPr>
                      <a:r>
                        <a:rPr lang="fr-FR" sz="1400" dirty="0" smtClean="0"/>
                        <a:t>Emploi des femmes</a:t>
                      </a:r>
                    </a:p>
                    <a:p>
                      <a:pPr marL="285750" indent="-285750" algn="l">
                        <a:buFont typeface="Arial" panose="020B0604020202020204" pitchFamily="34" charset="0"/>
                        <a:buChar char="•"/>
                      </a:pPr>
                      <a:r>
                        <a:rPr lang="fr-FR" sz="1400" i="1" dirty="0" smtClean="0">
                          <a:solidFill>
                            <a:srgbClr val="FF0000"/>
                          </a:solidFill>
                        </a:rPr>
                        <a:t>Migration-intégration</a:t>
                      </a:r>
                    </a:p>
                    <a:p>
                      <a:pPr marL="285750" indent="-285750" algn="l">
                        <a:buFont typeface="Arial" panose="020B0604020202020204" pitchFamily="34" charset="0"/>
                        <a:buChar char="•"/>
                      </a:pPr>
                      <a:r>
                        <a:rPr lang="fr-FR" sz="1400" i="1" dirty="0" err="1" smtClean="0">
                          <a:solidFill>
                            <a:srgbClr val="FF0000"/>
                          </a:solidFill>
                        </a:rPr>
                        <a:t>Roms</a:t>
                      </a:r>
                      <a:r>
                        <a:rPr lang="fr-FR" sz="1400" i="1" dirty="0" smtClean="0">
                          <a:solidFill>
                            <a:srgbClr val="FF0000"/>
                          </a:solidFill>
                        </a:rPr>
                        <a:t> et groupes marginalisés</a:t>
                      </a:r>
                    </a:p>
                    <a:p>
                      <a:pPr marL="285750" indent="-285750" algn="l">
                        <a:buFont typeface="Arial" panose="020B0604020202020204" pitchFamily="34" charset="0"/>
                        <a:buChar char="•"/>
                      </a:pPr>
                      <a:r>
                        <a:rPr lang="fr-FR" sz="1400" i="1" dirty="0" smtClean="0">
                          <a:solidFill>
                            <a:srgbClr val="FF0000"/>
                          </a:solidFill>
                        </a:rPr>
                        <a:t>Handicapés</a:t>
                      </a:r>
                      <a:endParaRPr lang="fr-FR" sz="1400" b="1" i="1" dirty="0">
                        <a:solidFill>
                          <a:srgbClr val="FF0000"/>
                        </a:solidFill>
                      </a:endParaRPr>
                    </a:p>
                  </a:txBody>
                  <a:tcPr anchor="ctr"/>
                </a:tc>
                <a:tc>
                  <a:txBody>
                    <a:bodyPr/>
                    <a:lstStyle/>
                    <a:p>
                      <a:pPr marL="285750" indent="-285750" algn="l">
                        <a:buFont typeface="Arial" panose="020B0604020202020204" pitchFamily="34" charset="0"/>
                        <a:buChar char="•"/>
                      </a:pPr>
                      <a:r>
                        <a:rPr lang="fr-FR" sz="1400" i="1" dirty="0" smtClean="0"/>
                        <a:t>Egalité</a:t>
                      </a:r>
                      <a:r>
                        <a:rPr lang="fr-FR" sz="1400" i="1" baseline="0" dirty="0" smtClean="0"/>
                        <a:t> de genre</a:t>
                      </a:r>
                    </a:p>
                    <a:p>
                      <a:pPr marL="285750" indent="-285750" algn="l">
                        <a:buFont typeface="Arial" panose="020B0604020202020204" pitchFamily="34" charset="0"/>
                        <a:buChar char="•"/>
                      </a:pPr>
                      <a:r>
                        <a:rPr lang="fr-FR" sz="1400" baseline="0" dirty="0" smtClean="0"/>
                        <a:t>Migration et groupes marginalisés</a:t>
                      </a:r>
                      <a:endParaRPr lang="fr-FR" sz="1400" dirty="0"/>
                    </a:p>
                  </a:txBody>
                  <a:tcPr anchor="ctr"/>
                </a:tc>
                <a:extLst>
                  <a:ext uri="{0D108BD9-81ED-4DB2-BD59-A6C34878D82A}">
                    <a16:rowId xmlns:a16="http://schemas.microsoft.com/office/drawing/2014/main" xmlns="" val="1605492605"/>
                  </a:ext>
                </a:extLst>
              </a:tr>
              <a:tr h="637786">
                <a:tc>
                  <a:txBody>
                    <a:bodyPr/>
                    <a:lstStyle/>
                    <a:p>
                      <a:pPr algn="ctr"/>
                      <a:r>
                        <a:rPr lang="fr-FR" sz="1500" b="1" dirty="0" smtClean="0"/>
                        <a:t>Taux de cofinancement</a:t>
                      </a:r>
                      <a:endParaRPr lang="fr-FR" sz="1500" b="1" dirty="0"/>
                    </a:p>
                  </a:txBody>
                  <a:tcPr anchor="ctr"/>
                </a:tc>
                <a:tc>
                  <a:txBody>
                    <a:bodyPr/>
                    <a:lstStyle/>
                    <a:p>
                      <a:pPr marL="285750" indent="-285750" algn="l">
                        <a:buFont typeface="Arial" panose="020B0604020202020204" pitchFamily="34" charset="0"/>
                        <a:buChar char="•"/>
                      </a:pPr>
                      <a:r>
                        <a:rPr lang="fr-FR" sz="1400" dirty="0" smtClean="0"/>
                        <a:t>40/50/70% (cas</a:t>
                      </a:r>
                      <a:r>
                        <a:rPr lang="fr-FR" sz="1400" baseline="0" dirty="0" smtClean="0"/>
                        <a:t> général)</a:t>
                      </a:r>
                    </a:p>
                    <a:p>
                      <a:pPr marL="285750" indent="-285750" algn="l">
                        <a:buFont typeface="Arial" panose="020B0604020202020204" pitchFamily="34" charset="0"/>
                        <a:buChar char="•"/>
                      </a:pPr>
                      <a:r>
                        <a:rPr lang="fr-FR" sz="1400" baseline="0" dirty="0" smtClean="0"/>
                        <a:t>85% (Innovation sociale)</a:t>
                      </a:r>
                      <a:endParaRPr lang="fr-FR" sz="1400" dirty="0"/>
                    </a:p>
                  </a:txBody>
                  <a:tcPr anchor="ctr"/>
                </a:tc>
                <a:tc>
                  <a:txBody>
                    <a:bodyPr/>
                    <a:lstStyle/>
                    <a:p>
                      <a:pPr marL="285750" indent="-285750" algn="l">
                        <a:buFont typeface="Arial" panose="020B0604020202020204" pitchFamily="34" charset="0"/>
                        <a:buChar char="•"/>
                      </a:pPr>
                      <a:r>
                        <a:rPr lang="fr-FR" sz="1400" dirty="0" smtClean="0"/>
                        <a:t>Cas</a:t>
                      </a:r>
                      <a:r>
                        <a:rPr lang="fr-FR" sz="1400" baseline="0" dirty="0" smtClean="0"/>
                        <a:t> général et innovation sociale: idem</a:t>
                      </a:r>
                    </a:p>
                    <a:p>
                      <a:pPr marL="285750" indent="-285750" algn="l">
                        <a:buFont typeface="Arial" panose="020B0604020202020204" pitchFamily="34" charset="0"/>
                        <a:buChar char="•"/>
                      </a:pPr>
                      <a:r>
                        <a:rPr lang="fr-FR" sz="1400" i="1" baseline="0" dirty="0" smtClean="0">
                          <a:solidFill>
                            <a:srgbClr val="FF0000"/>
                          </a:solidFill>
                        </a:rPr>
                        <a:t>Coopération sociale transfrontalière: 95%</a:t>
                      </a:r>
                    </a:p>
                    <a:p>
                      <a:pPr marL="285750" indent="-285750" algn="l">
                        <a:buFont typeface="Arial" panose="020B0604020202020204" pitchFamily="34" charset="0"/>
                        <a:buChar char="•"/>
                      </a:pPr>
                      <a:endParaRPr lang="fr-FR" sz="1400" dirty="0"/>
                    </a:p>
                  </a:txBody>
                  <a:tcPr anchor="ctr"/>
                </a:tc>
                <a:tc>
                  <a:txBody>
                    <a:bodyPr/>
                    <a:lstStyle/>
                    <a:p>
                      <a:pPr marL="285750" indent="-285750" algn="l">
                        <a:buFont typeface="Arial" panose="020B0604020202020204" pitchFamily="34" charset="0"/>
                        <a:buChar char="•"/>
                      </a:pPr>
                      <a:r>
                        <a:rPr lang="fr-FR" sz="1400" dirty="0" smtClean="0"/>
                        <a:t>Renvoyé</a:t>
                      </a:r>
                      <a:r>
                        <a:rPr lang="fr-FR" sz="1400" baseline="0" dirty="0" smtClean="0"/>
                        <a:t> à la négociation financière, avec cependant ajout d’un </a:t>
                      </a:r>
                      <a:r>
                        <a:rPr lang="fr-FR" sz="1400" i="1" baseline="0" dirty="0" smtClean="0">
                          <a:solidFill>
                            <a:srgbClr val="FF0000"/>
                          </a:solidFill>
                        </a:rPr>
                        <a:t>taux dérogatoire possible de 85% pour l’aide aux plus démunis</a:t>
                      </a:r>
                      <a:endParaRPr lang="fr-FR" sz="1400" i="1" dirty="0" smtClean="0">
                        <a:solidFill>
                          <a:srgbClr val="FF0000"/>
                        </a:solidFill>
                      </a:endParaRPr>
                    </a:p>
                    <a:p>
                      <a:pPr algn="l"/>
                      <a:endParaRPr lang="fr-FR" sz="1400" dirty="0"/>
                    </a:p>
                  </a:txBody>
                  <a:tcPr anchor="ctr"/>
                </a:tc>
                <a:extLst>
                  <a:ext uri="{0D108BD9-81ED-4DB2-BD59-A6C34878D82A}">
                    <a16:rowId xmlns:a16="http://schemas.microsoft.com/office/drawing/2014/main" xmlns="" val="1071148647"/>
                  </a:ext>
                </a:extLst>
              </a:tr>
            </a:tbl>
          </a:graphicData>
        </a:graphic>
      </p:graphicFrame>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1171" y="1196754"/>
            <a:ext cx="637659" cy="326529"/>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204550"/>
            <a:ext cx="583704" cy="318733"/>
          </a:xfrm>
          <a:prstGeom prst="rect">
            <a:avLst/>
          </a:prstGeom>
        </p:spPr>
      </p:pic>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768" y="1204550"/>
            <a:ext cx="709212" cy="327073"/>
          </a:xfrm>
          <a:prstGeom prst="rect">
            <a:avLst/>
          </a:prstGeom>
        </p:spPr>
      </p:pic>
    </p:spTree>
    <p:extLst>
      <p:ext uri="{BB962C8B-B14F-4D97-AF65-F5344CB8AC3E}">
        <p14:creationId xmlns:p14="http://schemas.microsoft.com/office/powerpoint/2010/main" val="30094503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7165" y="460961"/>
            <a:ext cx="8136904" cy="288032"/>
          </a:xfrm>
        </p:spPr>
        <p:txBody>
          <a:bodyPr/>
          <a:lstStyle/>
          <a:p>
            <a:r>
              <a:rPr lang="fr-FR" sz="2600" dirty="0" smtClean="0">
                <a:solidFill>
                  <a:schemeClr val="bg1"/>
                </a:solidFill>
              </a:rPr>
              <a:t>Position de négociation et enjeux à court terme</a:t>
            </a:r>
            <a:endParaRPr lang="fr-FR" sz="2600" dirty="0">
              <a:solidFill>
                <a:schemeClr val="bg1"/>
              </a:solidFill>
            </a:endParaRPr>
          </a:p>
        </p:txBody>
      </p:sp>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52</a:t>
            </a:fld>
            <a:endParaRPr lang="fr-FR" dirty="0">
              <a:solidFill>
                <a:prstClr val="black">
                  <a:tint val="75000"/>
                </a:prstClr>
              </a:solidFill>
            </a:endParaRPr>
          </a:p>
        </p:txBody>
      </p:sp>
      <p:sp>
        <p:nvSpPr>
          <p:cNvPr id="5" name="ZoneTexte 4"/>
          <p:cNvSpPr txBox="1"/>
          <p:nvPr/>
        </p:nvSpPr>
        <p:spPr>
          <a:xfrm>
            <a:off x="179512" y="836712"/>
            <a:ext cx="5832648" cy="6401753"/>
          </a:xfrm>
          <a:prstGeom prst="rect">
            <a:avLst/>
          </a:prstGeom>
          <a:noFill/>
        </p:spPr>
        <p:txBody>
          <a:bodyPr wrap="square" rtlCol="0">
            <a:spAutoFit/>
          </a:bodyPr>
          <a:lstStyle/>
          <a:p>
            <a:pPr algn="just">
              <a:spcAft>
                <a:spcPts val="600"/>
              </a:spcAft>
            </a:pPr>
            <a:r>
              <a:rPr lang="fr-FR" sz="1400" b="1" dirty="0"/>
              <a:t>La position française sur la négociation relative aux aspects financiers de la négociation est en cours </a:t>
            </a:r>
            <a:r>
              <a:rPr lang="fr-FR" sz="1400" b="1" dirty="0" smtClean="0"/>
              <a:t>d’arbitrage. Les éléments à portée financière des règlements FESI et FSE+ devraient donner lieu à un accord sous présidence finlandaise. Certaines priorités de négociation ont cependant été identifiées:</a:t>
            </a:r>
            <a:endParaRPr lang="fr-FR" sz="1400" b="1" dirty="0"/>
          </a:p>
          <a:p>
            <a:pPr marL="285750" indent="-285750" algn="just">
              <a:spcAft>
                <a:spcPts val="600"/>
              </a:spcAft>
              <a:buFont typeface="Wingdings" panose="05000000000000000000" pitchFamily="2" charset="2"/>
              <a:buChar char="ü"/>
            </a:pPr>
            <a:r>
              <a:rPr lang="fr-FR" sz="1400" dirty="0" smtClean="0"/>
              <a:t>Maximiser le taux de retour français concernant la politique de cohésion tout en stabilisant le montant de la contribution française au budget européen</a:t>
            </a:r>
          </a:p>
          <a:p>
            <a:pPr marL="742950" lvl="1" indent="-285750" algn="just">
              <a:spcAft>
                <a:spcPts val="600"/>
              </a:spcAft>
              <a:buFont typeface="Wingdings" panose="05000000000000000000" pitchFamily="2" charset="2"/>
              <a:buChar char="v"/>
            </a:pPr>
            <a:r>
              <a:rPr lang="fr-FR" sz="1400" b="1" i="1" dirty="0" smtClean="0">
                <a:solidFill>
                  <a:schemeClr val="accent1">
                    <a:lumMod val="75000"/>
                  </a:schemeClr>
                </a:solidFill>
              </a:rPr>
              <a:t>Pressions contradictoires des pays contributeurs du Nord (+ DE) en faveur d’une limitation forte de la politique de cohésion et de la PAC, et des grands pays bénéficiaires d’Europe centrale, pour l’augmentation de ces budgets. </a:t>
            </a:r>
          </a:p>
          <a:p>
            <a:pPr marL="285750" indent="-285750" algn="just">
              <a:spcAft>
                <a:spcPts val="600"/>
              </a:spcAft>
              <a:buFont typeface="Wingdings" panose="05000000000000000000" pitchFamily="2" charset="2"/>
              <a:buChar char="ü"/>
            </a:pPr>
            <a:r>
              <a:rPr lang="fr-FR" sz="1400" dirty="0" smtClean="0"/>
              <a:t>Défense de la </a:t>
            </a:r>
            <a:r>
              <a:rPr lang="fr-FR" sz="1400" b="1" dirty="0" smtClean="0"/>
              <a:t>structuration des catégories de région</a:t>
            </a:r>
            <a:r>
              <a:rPr lang="fr-FR" sz="1400" dirty="0" smtClean="0"/>
              <a:t>, et de l’élargissement de la catégorie des régions en transition</a:t>
            </a:r>
          </a:p>
          <a:p>
            <a:pPr marL="742950" lvl="1" indent="-285750" algn="just">
              <a:spcAft>
                <a:spcPts val="600"/>
              </a:spcAft>
              <a:buFont typeface="Wingdings" panose="05000000000000000000" pitchFamily="2" charset="2"/>
              <a:buChar char="v"/>
            </a:pPr>
            <a:r>
              <a:rPr lang="fr-FR" sz="1400" b="1" i="1" dirty="0" smtClean="0">
                <a:solidFill>
                  <a:schemeClr val="accent1">
                    <a:lumMod val="75000"/>
                  </a:schemeClr>
                </a:solidFill>
              </a:rPr>
              <a:t>Forte </a:t>
            </a:r>
            <a:r>
              <a:rPr lang="fr-FR" sz="1400" b="1" i="1" dirty="0">
                <a:solidFill>
                  <a:schemeClr val="accent1">
                    <a:lumMod val="75000"/>
                  </a:schemeClr>
                </a:solidFill>
              </a:rPr>
              <a:t>opposition de certains EM (NL, DK, IT, PL…) à l’élargissement de la catégorie des régions en transition (soutien timide DE). La position française est très vulnérable: elle est </a:t>
            </a:r>
            <a:r>
              <a:rPr lang="fr-FR" sz="1400" b="1" i="1" dirty="0" smtClean="0">
                <a:solidFill>
                  <a:schemeClr val="accent1">
                    <a:lumMod val="75000"/>
                  </a:schemeClr>
                </a:solidFill>
              </a:rPr>
              <a:t>la bénéficiaire </a:t>
            </a:r>
            <a:r>
              <a:rPr lang="fr-FR" sz="1400" b="1" i="1" dirty="0">
                <a:solidFill>
                  <a:schemeClr val="accent1">
                    <a:lumMod val="75000"/>
                  </a:schemeClr>
                </a:solidFill>
              </a:rPr>
              <a:t>presque </a:t>
            </a:r>
            <a:r>
              <a:rPr lang="fr-FR" sz="1400" b="1" i="1" dirty="0" smtClean="0">
                <a:solidFill>
                  <a:schemeClr val="accent1">
                    <a:lumMod val="75000"/>
                  </a:schemeClr>
                </a:solidFill>
              </a:rPr>
              <a:t>exclusive </a:t>
            </a:r>
            <a:r>
              <a:rPr lang="fr-FR" sz="1400" b="1" i="1" dirty="0">
                <a:solidFill>
                  <a:schemeClr val="accent1">
                    <a:lumMod val="75000"/>
                  </a:schemeClr>
                </a:solidFill>
              </a:rPr>
              <a:t>de l’élargissement de la catégorie jusqu’à 100% du PIB moyen. </a:t>
            </a:r>
            <a:endParaRPr lang="fr-FR" sz="1400" b="1" i="1" dirty="0" smtClean="0">
              <a:solidFill>
                <a:schemeClr val="accent1">
                  <a:lumMod val="75000"/>
                </a:schemeClr>
              </a:solidFill>
            </a:endParaRPr>
          </a:p>
          <a:p>
            <a:pPr marL="285750" lvl="1" indent="-285750" algn="just">
              <a:spcAft>
                <a:spcPts val="600"/>
              </a:spcAft>
              <a:buFont typeface="Wingdings" panose="05000000000000000000" pitchFamily="2" charset="2"/>
              <a:buChar char="ü"/>
            </a:pPr>
            <a:r>
              <a:rPr lang="fr-FR" sz="1400" dirty="0"/>
              <a:t>Défense des mesures dérogatoires et de l’allocation </a:t>
            </a:r>
            <a:r>
              <a:rPr lang="fr-FR" sz="1400" dirty="0" smtClean="0"/>
              <a:t>pour </a:t>
            </a:r>
            <a:r>
              <a:rPr lang="fr-FR" sz="1400" dirty="0"/>
              <a:t>les </a:t>
            </a:r>
            <a:r>
              <a:rPr lang="fr-FR" sz="1400" dirty="0" smtClean="0"/>
              <a:t>RUP</a:t>
            </a:r>
          </a:p>
          <a:p>
            <a:pPr marL="742950" lvl="1" indent="-285750" algn="just">
              <a:spcAft>
                <a:spcPts val="600"/>
              </a:spcAft>
              <a:buFont typeface="Wingdings" panose="05000000000000000000" pitchFamily="2" charset="2"/>
              <a:buChar char="v"/>
            </a:pPr>
            <a:r>
              <a:rPr lang="fr-FR" sz="1400" b="1" i="1" dirty="0">
                <a:solidFill>
                  <a:schemeClr val="accent1">
                    <a:lumMod val="75000"/>
                  </a:schemeClr>
                </a:solidFill>
              </a:rPr>
              <a:t>La France </a:t>
            </a:r>
            <a:r>
              <a:rPr lang="fr-FR" sz="1400" b="1" i="1" dirty="0" smtClean="0">
                <a:solidFill>
                  <a:schemeClr val="accent1">
                    <a:lumMod val="75000"/>
                  </a:schemeClr>
                </a:solidFill>
              </a:rPr>
              <a:t>ne peut compter que sur ES et PT pour défendre ces dispositions</a:t>
            </a:r>
            <a:endParaRPr lang="fr-FR" sz="1400" b="1" i="1" dirty="0">
              <a:solidFill>
                <a:schemeClr val="accent1">
                  <a:lumMod val="75000"/>
                </a:schemeClr>
              </a:solidFill>
            </a:endParaRPr>
          </a:p>
          <a:p>
            <a:pPr algn="just">
              <a:spcAft>
                <a:spcPts val="600"/>
              </a:spcAft>
            </a:pPr>
            <a:endParaRPr lang="fr-FR" sz="1400" dirty="0" smtClean="0"/>
          </a:p>
          <a:p>
            <a:pPr marL="742950" lvl="1" indent="-285750" algn="just">
              <a:spcAft>
                <a:spcPts val="1200"/>
              </a:spcAft>
              <a:buFont typeface="Wingdings" panose="05000000000000000000" pitchFamily="2" charset="2"/>
              <a:buChar char="Ø"/>
            </a:pPr>
            <a:endParaRPr lang="fr-FR" sz="1400" dirty="0" smtClean="0"/>
          </a:p>
          <a:p>
            <a:pPr marL="742950" lvl="1" indent="-285750" algn="just">
              <a:spcAft>
                <a:spcPts val="1200"/>
              </a:spcAft>
              <a:buFont typeface="Wingdings" panose="05000000000000000000" pitchFamily="2" charset="2"/>
              <a:buChar char="Ø"/>
            </a:pPr>
            <a:endParaRPr lang="fr-FR" sz="1400" dirty="0" smtClean="0"/>
          </a:p>
          <a:p>
            <a:pPr marL="285750" indent="-285750" algn="just">
              <a:spcAft>
                <a:spcPts val="1200"/>
              </a:spcAft>
              <a:buFont typeface="Wingdings" panose="05000000000000000000" pitchFamily="2" charset="2"/>
              <a:buChar char="Ø"/>
            </a:pPr>
            <a:endParaRPr lang="fr-FR" sz="1400" dirty="0" smtClean="0"/>
          </a:p>
        </p:txBody>
      </p:sp>
      <p:pic>
        <p:nvPicPr>
          <p:cNvPr id="4" name="Image 3"/>
          <p:cNvPicPr>
            <a:picLocks noChangeAspect="1"/>
          </p:cNvPicPr>
          <p:nvPr/>
        </p:nvPicPr>
        <p:blipFill>
          <a:blip r:embed="rId3"/>
          <a:stretch>
            <a:fillRect/>
          </a:stretch>
        </p:blipFill>
        <p:spPr>
          <a:xfrm>
            <a:off x="6046408" y="1052738"/>
            <a:ext cx="2975106" cy="4255377"/>
          </a:xfrm>
          <a:prstGeom prst="rect">
            <a:avLst/>
          </a:prstGeom>
        </p:spPr>
      </p:pic>
    </p:spTree>
    <p:extLst>
      <p:ext uri="{BB962C8B-B14F-4D97-AF65-F5344CB8AC3E}">
        <p14:creationId xmlns:p14="http://schemas.microsoft.com/office/powerpoint/2010/main" val="31289536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7165" y="460961"/>
            <a:ext cx="8136904" cy="288032"/>
          </a:xfrm>
        </p:spPr>
        <p:txBody>
          <a:bodyPr/>
          <a:lstStyle/>
          <a:p>
            <a:r>
              <a:rPr lang="fr-FR" sz="2600" dirty="0">
                <a:solidFill>
                  <a:schemeClr val="bg1"/>
                </a:solidFill>
              </a:rPr>
              <a:t>Position de négociation et enjeux à court terme</a:t>
            </a:r>
          </a:p>
        </p:txBody>
      </p:sp>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53</a:t>
            </a:fld>
            <a:endParaRPr lang="fr-FR" dirty="0">
              <a:solidFill>
                <a:prstClr val="black">
                  <a:tint val="75000"/>
                </a:prstClr>
              </a:solidFill>
            </a:endParaRPr>
          </a:p>
        </p:txBody>
      </p:sp>
      <p:sp>
        <p:nvSpPr>
          <p:cNvPr id="5" name="ZoneTexte 4"/>
          <p:cNvSpPr txBox="1"/>
          <p:nvPr/>
        </p:nvSpPr>
        <p:spPr>
          <a:xfrm>
            <a:off x="539552" y="836714"/>
            <a:ext cx="8424936" cy="4555093"/>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fr-FR" sz="1500" b="1" dirty="0" smtClean="0"/>
              <a:t>Eviter la multiplication des obligations de concentration, </a:t>
            </a:r>
            <a:r>
              <a:rPr lang="fr-FR" sz="1500" dirty="0" smtClean="0"/>
              <a:t>afin de dégager des marges financières permettant de maintenir le financement de l’inclusion sociale à son niveau actuel (30% du FSE), de l’aide aux plus démunis (8% de l’ensemble FSE-FEAD) et des mesures en faveur de l’emploi des jeunes (12% du cadre actuel) </a:t>
            </a:r>
          </a:p>
          <a:p>
            <a:pPr marL="285750" indent="-285750" algn="just">
              <a:spcAft>
                <a:spcPts val="600"/>
              </a:spcAft>
              <a:buFont typeface="Wingdings" panose="05000000000000000000" pitchFamily="2" charset="2"/>
              <a:buChar char="ü"/>
            </a:pPr>
            <a:r>
              <a:rPr lang="fr-FR" sz="1500" b="1" dirty="0" smtClean="0"/>
              <a:t>Aménagement de l’entrée en vigueur de la règle N+2 </a:t>
            </a:r>
            <a:r>
              <a:rPr lang="fr-FR" sz="1500" dirty="0" smtClean="0"/>
              <a:t>semble pouvoir faire consensus, afin d’éviter un « effet de falaise » trop important en 2023. </a:t>
            </a:r>
          </a:p>
          <a:p>
            <a:pPr marL="742950" lvl="1" indent="-285750" algn="just">
              <a:spcAft>
                <a:spcPts val="600"/>
              </a:spcAft>
              <a:buFont typeface="Wingdings" panose="05000000000000000000" pitchFamily="2" charset="2"/>
              <a:buChar char="v"/>
            </a:pPr>
            <a:r>
              <a:rPr lang="fr-FR" sz="1500" b="1" dirty="0" smtClean="0">
                <a:solidFill>
                  <a:schemeClr val="accent1">
                    <a:lumMod val="75000"/>
                  </a:schemeClr>
                </a:solidFill>
              </a:rPr>
              <a:t>Relatif consensus semble pouvoir se dégager parmi les Etats-Membres. Une proposition de compromis allégeant cette règle pour l’année 2023 a été soumise par la CE. </a:t>
            </a:r>
          </a:p>
          <a:p>
            <a:pPr marL="285750" indent="-285750" algn="just">
              <a:spcAft>
                <a:spcPts val="600"/>
              </a:spcAft>
              <a:buFont typeface="Wingdings" panose="05000000000000000000" pitchFamily="2" charset="2"/>
              <a:buChar char="ü"/>
            </a:pPr>
            <a:r>
              <a:rPr lang="fr-FR" sz="1500" dirty="0" smtClean="0"/>
              <a:t>Aménagement </a:t>
            </a:r>
            <a:r>
              <a:rPr lang="fr-FR" sz="1500" dirty="0"/>
              <a:t>de mesures pouvant </a:t>
            </a:r>
            <a:r>
              <a:rPr lang="fr-FR" sz="1500" b="1" dirty="0"/>
              <a:t>potentiellement représenter une charge excessive en gestion </a:t>
            </a:r>
            <a:r>
              <a:rPr lang="fr-FR" sz="1500" dirty="0"/>
              <a:t>(ex: justification du plafonnement des dépenses de personnel – Art. 14.4 du règlement FSE</a:t>
            </a:r>
            <a:r>
              <a:rPr lang="fr-FR" sz="1500" dirty="0" smtClean="0"/>
              <a:t>+)</a:t>
            </a:r>
          </a:p>
          <a:p>
            <a:pPr marL="742950" lvl="1" indent="-285750" algn="just">
              <a:spcAft>
                <a:spcPts val="600"/>
              </a:spcAft>
              <a:buFont typeface="Wingdings" panose="05000000000000000000" pitchFamily="2" charset="2"/>
              <a:buChar char="v"/>
            </a:pPr>
            <a:r>
              <a:rPr lang="fr-FR" sz="1500" b="1" dirty="0" smtClean="0">
                <a:solidFill>
                  <a:schemeClr val="accent1">
                    <a:lumMod val="75000"/>
                  </a:schemeClr>
                </a:solidFill>
              </a:rPr>
              <a:t>Pas de consensus entre Etat-Membres sur la justification du plafonnement des dépenses de personnel, mais le mandat du PE prévoit un assouplissement de cette règle.</a:t>
            </a:r>
          </a:p>
          <a:p>
            <a:pPr marL="285750" indent="-285750" algn="just">
              <a:spcAft>
                <a:spcPts val="600"/>
              </a:spcAft>
              <a:buFont typeface="Wingdings" panose="05000000000000000000" pitchFamily="2" charset="2"/>
              <a:buChar char="ü"/>
            </a:pPr>
            <a:endParaRPr lang="fr-FR" sz="1500" dirty="0" smtClean="0"/>
          </a:p>
          <a:p>
            <a:pPr marL="742950" lvl="1" indent="-285750" algn="just">
              <a:spcAft>
                <a:spcPts val="1200"/>
              </a:spcAft>
              <a:buFont typeface="Wingdings" panose="05000000000000000000" pitchFamily="2" charset="2"/>
              <a:buChar char="Ø"/>
            </a:pPr>
            <a:endParaRPr lang="fr-FR" sz="1500" dirty="0" smtClean="0"/>
          </a:p>
          <a:p>
            <a:pPr marL="742950" lvl="1" indent="-285750" algn="just">
              <a:spcAft>
                <a:spcPts val="1200"/>
              </a:spcAft>
              <a:buFont typeface="Wingdings" panose="05000000000000000000" pitchFamily="2" charset="2"/>
              <a:buChar char="Ø"/>
            </a:pPr>
            <a:endParaRPr lang="fr-FR" sz="1500" dirty="0" smtClean="0"/>
          </a:p>
          <a:p>
            <a:pPr marL="285750" indent="-285750" algn="just">
              <a:spcAft>
                <a:spcPts val="1200"/>
              </a:spcAft>
              <a:buFont typeface="Wingdings" panose="05000000000000000000" pitchFamily="2" charset="2"/>
              <a:buChar char="Ø"/>
            </a:pPr>
            <a:endParaRPr lang="fr-FR" sz="1500" dirty="0" smtClean="0"/>
          </a:p>
        </p:txBody>
      </p:sp>
      <p:pic>
        <p:nvPicPr>
          <p:cNvPr id="4" name="Image 3"/>
          <p:cNvPicPr>
            <a:picLocks noChangeAspect="1"/>
          </p:cNvPicPr>
          <p:nvPr/>
        </p:nvPicPr>
        <p:blipFill rotWithShape="1">
          <a:blip r:embed="rId3"/>
          <a:srcRect l="48900" r="304"/>
          <a:stretch/>
        </p:blipFill>
        <p:spPr>
          <a:xfrm>
            <a:off x="6084488" y="4221090"/>
            <a:ext cx="2880000" cy="1467631"/>
          </a:xfrm>
          <a:prstGeom prst="rect">
            <a:avLst/>
          </a:prstGeom>
        </p:spPr>
      </p:pic>
      <p:sp>
        <p:nvSpPr>
          <p:cNvPr id="6" name="ZoneTexte 5"/>
          <p:cNvSpPr txBox="1"/>
          <p:nvPr/>
        </p:nvSpPr>
        <p:spPr>
          <a:xfrm>
            <a:off x="549864" y="4005064"/>
            <a:ext cx="5393502" cy="2062103"/>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fr-FR" sz="1500" dirty="0"/>
              <a:t>Soutien </a:t>
            </a:r>
            <a:r>
              <a:rPr lang="fr-FR" sz="1500" b="1" dirty="0"/>
              <a:t>aux mesures de simplification: </a:t>
            </a:r>
          </a:p>
          <a:p>
            <a:pPr marL="742950" lvl="1" indent="-285750" algn="just">
              <a:buFont typeface="Wingdings" panose="05000000000000000000" pitchFamily="2" charset="2"/>
              <a:buChar char="§"/>
            </a:pPr>
            <a:r>
              <a:rPr lang="fr-FR" sz="1500" dirty="0"/>
              <a:t>Simplification des procédures de désignation pour les AG reconduites</a:t>
            </a:r>
          </a:p>
          <a:p>
            <a:pPr marL="742950" lvl="1" indent="-285750" algn="just">
              <a:buFont typeface="Wingdings" panose="05000000000000000000" pitchFamily="2" charset="2"/>
              <a:buChar char="§"/>
            </a:pPr>
            <a:r>
              <a:rPr lang="fr-FR" sz="1500" dirty="0"/>
              <a:t>Remboursement forfaitaire de l’assistance technique</a:t>
            </a:r>
          </a:p>
          <a:p>
            <a:pPr marL="742950" lvl="1" indent="-285750" algn="just">
              <a:buFont typeface="Wingdings" panose="05000000000000000000" pitchFamily="2" charset="2"/>
              <a:buChar char="§"/>
            </a:pPr>
            <a:r>
              <a:rPr lang="fr-FR" sz="1500" dirty="0"/>
              <a:t>Disparition de la certification, remplacé par une fonction comptable</a:t>
            </a:r>
          </a:p>
          <a:p>
            <a:pPr marL="742950" lvl="1" indent="-285750" algn="just">
              <a:buFont typeface="Wingdings" panose="05000000000000000000" pitchFamily="2" charset="2"/>
              <a:buChar char="§"/>
            </a:pPr>
            <a:r>
              <a:rPr lang="fr-FR" sz="1500" dirty="0"/>
              <a:t>Abandon du cadre de performance</a:t>
            </a:r>
          </a:p>
          <a:p>
            <a:endParaRPr lang="fr-FR" dirty="0"/>
          </a:p>
        </p:txBody>
      </p:sp>
    </p:spTree>
    <p:extLst>
      <p:ext uri="{BB962C8B-B14F-4D97-AF65-F5344CB8AC3E}">
        <p14:creationId xmlns:p14="http://schemas.microsoft.com/office/powerpoint/2010/main" val="3009775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1925706" y="1412776"/>
            <a:ext cx="4914546" cy="1938992"/>
          </a:xfrm>
          <a:prstGeom prst="rect">
            <a:avLst/>
          </a:prstGeom>
          <a:noFill/>
        </p:spPr>
        <p:txBody>
          <a:bodyPr wrap="square">
            <a:spAutoFit/>
          </a:bodyPr>
          <a:lstStyle/>
          <a:p>
            <a:pPr algn="ctr">
              <a:defRPr/>
            </a:pPr>
            <a:r>
              <a:rPr lang="et-EE" sz="6000" dirty="0">
                <a:solidFill>
                  <a:srgbClr val="000000"/>
                </a:solidFill>
                <a:latin typeface="EC Square Sans Pro Light" panose="020B0506000000020004" pitchFamily="34" charset="0"/>
                <a:ea typeface="Verdana" panose="020B0604030504040204" pitchFamily="34" charset="0"/>
                <a:cs typeface="Verdana" panose="020B0604030504040204" pitchFamily="34" charset="0"/>
              </a:rPr>
              <a:t>POLITIQUE DE COHÉSION</a:t>
            </a:r>
            <a:endParaRPr lang="fr-BE" sz="6000" dirty="0" smtClean="0">
              <a:solidFill>
                <a:srgbClr val="000000"/>
              </a:solidFill>
              <a:latin typeface="EC Square Sans Pro Light" panose="020B0506000000020004" pitchFamily="34" charset="0"/>
              <a:ea typeface="Verdana" panose="020B0604030504040204" pitchFamily="34" charset="0"/>
              <a:cs typeface="Verdana" panose="020B0604030504040204" pitchFamily="34" charset="0"/>
            </a:endParaRPr>
          </a:p>
        </p:txBody>
      </p:sp>
      <p:sp>
        <p:nvSpPr>
          <p:cNvPr id="5" name="TextBox 4"/>
          <p:cNvSpPr txBox="1"/>
          <p:nvPr/>
        </p:nvSpPr>
        <p:spPr>
          <a:xfrm>
            <a:off x="1424490" y="3501008"/>
            <a:ext cx="6750750" cy="2308324"/>
          </a:xfrm>
          <a:prstGeom prst="rect">
            <a:avLst/>
          </a:prstGeom>
          <a:noFill/>
        </p:spPr>
        <p:txBody>
          <a:bodyPr wrap="square">
            <a:spAutoFit/>
          </a:bodyPr>
          <a:lstStyle/>
          <a:p>
            <a:pPr algn="ctr">
              <a:defRPr/>
            </a:pPr>
            <a:r>
              <a:rPr lang="fr-BE" sz="6000" dirty="0" smtClean="0">
                <a:solidFill>
                  <a:srgbClr val="000000"/>
                </a:solidFill>
                <a:latin typeface="EC Square Sans Pro Light" panose="020B0506000000020004" pitchFamily="34" charset="0"/>
                <a:ea typeface="Verdana" panose="020B0604030504040204" pitchFamily="34" charset="0"/>
                <a:cs typeface="Verdana" panose="020B0604030504040204" pitchFamily="34" charset="0"/>
              </a:rPr>
              <a:t>I</a:t>
            </a:r>
            <a:r>
              <a:rPr lang="et-EE" sz="6000" dirty="0" err="1" smtClean="0">
                <a:solidFill>
                  <a:srgbClr val="000000"/>
                </a:solidFill>
                <a:latin typeface="EC Square Sans Pro Light" panose="020B0506000000020004" pitchFamily="34" charset="0"/>
                <a:ea typeface="Verdana" panose="020B0604030504040204" pitchFamily="34" charset="0"/>
                <a:cs typeface="Verdana" panose="020B0604030504040204" pitchFamily="34" charset="0"/>
              </a:rPr>
              <a:t>nvestissements</a:t>
            </a:r>
            <a:r>
              <a:rPr lang="fr-BE" sz="6000" dirty="0" smtClean="0">
                <a:solidFill>
                  <a:srgbClr val="000000"/>
                </a:solidFill>
                <a:latin typeface="EC Square Sans Pro Light" panose="020B0506000000020004" pitchFamily="34" charset="0"/>
                <a:ea typeface="Verdana" panose="020B0604030504040204" pitchFamily="34" charset="0"/>
                <a:cs typeface="Verdana" panose="020B0604030504040204" pitchFamily="34" charset="0"/>
              </a:rPr>
              <a:t> FSE+</a:t>
            </a:r>
            <a:r>
              <a:rPr lang="et-EE" sz="6000" dirty="0" smtClean="0">
                <a:solidFill>
                  <a:srgbClr val="000000"/>
                </a:solidFill>
                <a:latin typeface="EC Square Sans Pro Light" panose="020B0506000000020004" pitchFamily="34" charset="0"/>
                <a:ea typeface="Verdana" panose="020B0604030504040204" pitchFamily="34" charset="0"/>
                <a:cs typeface="Verdana" panose="020B0604030504040204" pitchFamily="34" charset="0"/>
              </a:rPr>
              <a:t> </a:t>
            </a:r>
            <a:endParaRPr lang="fr-BE" sz="6000" dirty="0" smtClean="0">
              <a:solidFill>
                <a:srgbClr val="000000"/>
              </a:solidFill>
              <a:latin typeface="EC Square Sans Pro Light" panose="020B0506000000020004" pitchFamily="34" charset="0"/>
              <a:ea typeface="Verdana" panose="020B0604030504040204" pitchFamily="34" charset="0"/>
              <a:cs typeface="Verdana" panose="020B0604030504040204" pitchFamily="34" charset="0"/>
            </a:endParaRPr>
          </a:p>
          <a:p>
            <a:pPr algn="ctr">
              <a:defRPr/>
            </a:pPr>
            <a:r>
              <a:rPr lang="et-EE" sz="6000" dirty="0" smtClean="0">
                <a:solidFill>
                  <a:srgbClr val="000000"/>
                </a:solidFill>
                <a:latin typeface="EC Square Sans Pro Light" panose="020B0506000000020004" pitchFamily="34" charset="0"/>
                <a:ea typeface="Verdana" panose="020B0604030504040204" pitchFamily="34" charset="0"/>
                <a:cs typeface="Verdana" panose="020B0604030504040204" pitchFamily="34" charset="0"/>
              </a:rPr>
              <a:t>2021-2027</a:t>
            </a:r>
            <a:endParaRPr lang="en-GB" sz="6000" dirty="0">
              <a:solidFill>
                <a:srgbClr val="000000"/>
              </a:solidFill>
              <a:latin typeface="EC Square Sans Pro Light" panose="020B0506000000020004" pitchFamily="34" charset="0"/>
              <a:ea typeface="Verdana" panose="020B0604030504040204" pitchFamily="34" charset="0"/>
              <a:cs typeface="Verdana" panose="020B0604030504040204" pitchFamily="34" charset="0"/>
            </a:endParaRPr>
          </a:p>
          <a:p>
            <a:pPr>
              <a:defRPr/>
            </a:pPr>
            <a:endParaRPr lang="en-GB" sz="2400" dirty="0" err="1" smtClean="0">
              <a:solidFill>
                <a:srgbClr val="0F5494"/>
              </a:solidFill>
              <a:latin typeface="EC Square Sans Pro Light" panose="020B0506000000020004" pitchFamily="34" charset="0"/>
              <a:ea typeface="+mn-ea"/>
              <a:cs typeface="+mn-cs"/>
            </a:endParaRPr>
          </a:p>
        </p:txBody>
      </p:sp>
    </p:spTree>
    <p:extLst>
      <p:ext uri="{BB962C8B-B14F-4D97-AF65-F5344CB8AC3E}">
        <p14:creationId xmlns:p14="http://schemas.microsoft.com/office/powerpoint/2010/main" val="4213933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7170" y="1124750"/>
            <a:ext cx="7679196" cy="792087"/>
          </a:xfrm>
        </p:spPr>
        <p:txBody>
          <a:bodyPr/>
          <a:lstStyle/>
          <a:p>
            <a:pPr algn="ctr"/>
            <a:r>
              <a:rPr lang="fr-FR" kern="1200" dirty="0" smtClean="0">
                <a:solidFill>
                  <a:srgbClr val="20AA63"/>
                </a:solidFill>
                <a:latin typeface="EC Square Sans Pro" panose="020B0506040000020004" pitchFamily="34" charset="0"/>
              </a:rPr>
              <a:t>L’enveloppe FSE </a:t>
            </a:r>
            <a:r>
              <a:rPr lang="fr-FR" kern="1200" dirty="0">
                <a:solidFill>
                  <a:srgbClr val="20AA63"/>
                </a:solidFill>
                <a:latin typeface="EC Square Sans Pro" panose="020B0506040000020004" pitchFamily="34" charset="0"/>
              </a:rPr>
              <a:t>et la concentration </a:t>
            </a:r>
            <a:r>
              <a:rPr lang="fr-FR" kern="1200" dirty="0" smtClean="0">
                <a:solidFill>
                  <a:srgbClr val="20AA63"/>
                </a:solidFill>
                <a:latin typeface="EC Square Sans Pro" panose="020B0506040000020004" pitchFamily="34" charset="0"/>
              </a:rPr>
              <a:t>thématique</a:t>
            </a:r>
            <a:r>
              <a:rPr lang="fr-FR" kern="1200" dirty="0">
                <a:solidFill>
                  <a:srgbClr val="20AA63"/>
                </a:solidFill>
                <a:latin typeface="EC Square Sans Pro" panose="020B0506040000020004" pitchFamily="34" charset="0"/>
              </a:rPr>
              <a:t/>
            </a:r>
            <a:br>
              <a:rPr lang="fr-FR" kern="1200" dirty="0">
                <a:solidFill>
                  <a:srgbClr val="20AA63"/>
                </a:solidFill>
                <a:latin typeface="EC Square Sans Pro" panose="020B0506040000020004" pitchFamily="34" charset="0"/>
              </a:rPr>
            </a:br>
            <a:endParaRPr lang="en-US" kern="1200" dirty="0">
              <a:solidFill>
                <a:srgbClr val="20AA63"/>
              </a:solidFill>
              <a:latin typeface="EC Square Sans Pro" panose="020B0506040000020004" pitchFamily="34" charset="0"/>
            </a:endParaRPr>
          </a:p>
        </p:txBody>
      </p:sp>
      <p:sp>
        <p:nvSpPr>
          <p:cNvPr id="8" name="TextBox 7"/>
          <p:cNvSpPr txBox="1"/>
          <p:nvPr/>
        </p:nvSpPr>
        <p:spPr>
          <a:xfrm>
            <a:off x="592905" y="263764"/>
            <a:ext cx="5022558" cy="523220"/>
          </a:xfrm>
          <a:prstGeom prst="rect">
            <a:avLst/>
          </a:prstGeom>
          <a:noFill/>
        </p:spPr>
        <p:txBody>
          <a:bodyPr wrap="square">
            <a:spAutoFit/>
          </a:bodyPr>
          <a:lstStyle/>
          <a:p>
            <a:pPr>
              <a:defRPr/>
            </a:pPr>
            <a:r>
              <a:rPr lang="en-GB" sz="1400" b="1" dirty="0">
                <a:solidFill>
                  <a:srgbClr val="FFFFFF">
                    <a:lumMod val="65000"/>
                  </a:srgbClr>
                </a:solidFill>
                <a:latin typeface="EC Square Sans Pro" panose="020B0506040000020004" pitchFamily="34" charset="0"/>
                <a:ea typeface="+mn-ea"/>
                <a:cs typeface="+mn-cs"/>
              </a:rPr>
              <a:t>Rapport par pays sur le </a:t>
            </a:r>
            <a:r>
              <a:rPr lang="en-GB" sz="1400" b="1" dirty="0" err="1">
                <a:solidFill>
                  <a:srgbClr val="FFFFFF">
                    <a:lumMod val="65000"/>
                  </a:srgbClr>
                </a:solidFill>
                <a:latin typeface="EC Square Sans Pro" panose="020B0506040000020004" pitchFamily="34" charset="0"/>
                <a:ea typeface="+mn-ea"/>
                <a:cs typeface="+mn-cs"/>
              </a:rPr>
              <a:t>semestre</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européen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investissements</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dans</a:t>
            </a:r>
            <a:r>
              <a:rPr lang="en-GB" sz="1400" b="1" dirty="0">
                <a:solidFill>
                  <a:srgbClr val="FFFFFF">
                    <a:lumMod val="65000"/>
                  </a:srgbClr>
                </a:solidFill>
                <a:latin typeface="EC Square Sans Pro" panose="020B0506040000020004" pitchFamily="34" charset="0"/>
                <a:ea typeface="+mn-ea"/>
                <a:cs typeface="+mn-cs"/>
              </a:rPr>
              <a:t> la </a:t>
            </a:r>
            <a:r>
              <a:rPr lang="en-GB" sz="1400" b="1" dirty="0" err="1">
                <a:solidFill>
                  <a:srgbClr val="FFFFFF">
                    <a:lumMod val="65000"/>
                  </a:srgbClr>
                </a:solidFill>
                <a:latin typeface="EC Square Sans Pro" panose="020B0506040000020004" pitchFamily="34" charset="0"/>
                <a:ea typeface="+mn-ea"/>
                <a:cs typeface="+mn-cs"/>
              </a:rPr>
              <a:t>politique</a:t>
            </a:r>
            <a:r>
              <a:rPr lang="en-GB" sz="1400" b="1" dirty="0">
                <a:solidFill>
                  <a:srgbClr val="FFFFFF">
                    <a:lumMod val="65000"/>
                  </a:srgbClr>
                </a:solidFill>
                <a:latin typeface="EC Square Sans Pro" panose="020B0506040000020004" pitchFamily="34" charset="0"/>
                <a:ea typeface="+mn-ea"/>
                <a:cs typeface="+mn-cs"/>
              </a:rPr>
              <a:t> de </a:t>
            </a:r>
            <a:r>
              <a:rPr lang="en-GB" sz="1400" b="1" dirty="0" err="1">
                <a:solidFill>
                  <a:srgbClr val="FFFFFF">
                    <a:lumMod val="65000"/>
                  </a:srgbClr>
                </a:solidFill>
                <a:latin typeface="EC Square Sans Pro" panose="020B0506040000020004" pitchFamily="34" charset="0"/>
                <a:ea typeface="+mn-ea"/>
                <a:cs typeface="+mn-cs"/>
              </a:rPr>
              <a:t>cohésion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en</a:t>
            </a:r>
            <a:r>
              <a:rPr lang="en-GB" sz="1400" b="1" dirty="0">
                <a:solidFill>
                  <a:srgbClr val="FFFFFF">
                    <a:lumMod val="65000"/>
                  </a:srgbClr>
                </a:solidFill>
                <a:latin typeface="EC Square Sans Pro" panose="020B0506040000020004" pitchFamily="34" charset="0"/>
                <a:ea typeface="+mn-ea"/>
                <a:cs typeface="+mn-cs"/>
              </a:rPr>
              <a:t> 2021-2027</a:t>
            </a:r>
            <a:endParaRPr lang="en-GB" sz="1400" dirty="0" smtClean="0">
              <a:solidFill>
                <a:srgbClr val="FFFFFF">
                  <a:lumMod val="65000"/>
                </a:srgbClr>
              </a:solidFill>
              <a:latin typeface="EC Square Sans Pro" panose="020B0506040000020004" pitchFamily="34" charset="0"/>
              <a:ea typeface="+mn-ea"/>
              <a:cs typeface="+mn-cs"/>
            </a:endParaRPr>
          </a:p>
        </p:txBody>
      </p:sp>
      <p:sp>
        <p:nvSpPr>
          <p:cNvPr id="7" name="Title 1"/>
          <p:cNvSpPr txBox="1">
            <a:spLocks/>
          </p:cNvSpPr>
          <p:nvPr/>
        </p:nvSpPr>
        <p:spPr bwMode="auto">
          <a:xfrm>
            <a:off x="575556" y="1844824"/>
            <a:ext cx="7452828" cy="720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defRPr/>
            </a:pPr>
            <a:endParaRPr lang="en-GB" dirty="0">
              <a:solidFill>
                <a:srgbClr val="20AA63"/>
              </a:solidFill>
              <a:latin typeface="EC Square Sans Pro" panose="020B0506040000020004" pitchFamily="34" charset="0"/>
            </a:endParaRPr>
          </a:p>
        </p:txBody>
      </p:sp>
      <p:sp>
        <p:nvSpPr>
          <p:cNvPr id="10" name="TextBox 9"/>
          <p:cNvSpPr txBox="1"/>
          <p:nvPr/>
        </p:nvSpPr>
        <p:spPr>
          <a:xfrm>
            <a:off x="683568" y="1700808"/>
            <a:ext cx="8262918" cy="3185487"/>
          </a:xfrm>
          <a:prstGeom prst="rect">
            <a:avLst/>
          </a:prstGeom>
          <a:noFill/>
        </p:spPr>
        <p:txBody>
          <a:bodyPr wrap="square">
            <a:spAutoFit/>
          </a:bodyPr>
          <a:lstStyle/>
          <a:p>
            <a:pPr defTabSz="685783" fontAlgn="auto">
              <a:lnSpc>
                <a:spcPct val="115000"/>
              </a:lnSpc>
              <a:spcBef>
                <a:spcPts val="750"/>
              </a:spcBef>
              <a:spcAft>
                <a:spcPts val="0"/>
              </a:spcAft>
              <a:buClr>
                <a:srgbClr val="20AA63"/>
              </a:buClr>
              <a:defRPr/>
            </a:pPr>
            <a:r>
              <a:rPr lang="en-US" sz="2000" b="1"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Allocations pour la France </a:t>
            </a:r>
            <a:r>
              <a:rPr lang="en-US" sz="2000" b="1" i="1" dirty="0" err="1">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en</a:t>
            </a:r>
            <a:r>
              <a:rPr lang="en-US" sz="2000" b="1"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prix </a:t>
            </a:r>
            <a:r>
              <a:rPr lang="en-US" sz="2000" b="1"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courants : </a:t>
            </a:r>
            <a:r>
              <a:rPr lang="en-US" sz="2000" b="1" i="1" dirty="0" err="1"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Totale</a:t>
            </a:r>
            <a:r>
              <a:rPr lang="en-US" sz="2000" b="1"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17 954 MEUR </a:t>
            </a:r>
          </a:p>
          <a:p>
            <a:pPr defTabSz="685783" fontAlgn="auto">
              <a:lnSpc>
                <a:spcPct val="115000"/>
              </a:lnSpc>
              <a:spcBef>
                <a:spcPts val="750"/>
              </a:spcBef>
              <a:spcAft>
                <a:spcPts val="0"/>
              </a:spcAft>
              <a:buClr>
                <a:srgbClr val="20AA63"/>
              </a:buClr>
              <a:defRPr/>
            </a:pPr>
            <a:r>
              <a:rPr lang="en-US" sz="2000" b="1" i="1" dirty="0" err="1"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dont</a:t>
            </a:r>
            <a:r>
              <a:rPr lang="en-US" sz="2000" b="1"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FEDER 9 654 MEUR, FSE+ : 7 194 MEUR</a:t>
            </a:r>
            <a:endParaRPr lang="en-US" sz="2000" b="1"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endParaRPr>
          </a:p>
          <a:p>
            <a:pPr defTabSz="685783" fontAlgn="auto">
              <a:lnSpc>
                <a:spcPct val="115000"/>
              </a:lnSpc>
              <a:spcBef>
                <a:spcPts val="750"/>
              </a:spcBef>
              <a:spcAft>
                <a:spcPts val="0"/>
              </a:spcAft>
              <a:buClr>
                <a:srgbClr val="20AA63"/>
              </a:buClr>
              <a:defRPr/>
            </a:pP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Les </a:t>
            </a:r>
            <a:r>
              <a:rPr lang="en-US" sz="2000" i="1" dirty="0" err="1">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recommandations</a:t>
            </a: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par pays — </a:t>
            </a:r>
            <a:r>
              <a:rPr lang="en-US" sz="2000" i="1" dirty="0" err="1">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montant</a:t>
            </a: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000" i="1" dirty="0" err="1">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adéquat</a:t>
            </a: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qui </a:t>
            </a:r>
            <a:r>
              <a:rPr lang="en-US" sz="2000" i="1" dirty="0" err="1"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peut</a:t>
            </a:r>
            <a:r>
              <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000" i="1" dirty="0" err="1">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comprendre</a:t>
            </a: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a:t>
            </a:r>
          </a:p>
          <a:p>
            <a:pPr defTabSz="685783" fontAlgn="auto">
              <a:lnSpc>
                <a:spcPct val="115000"/>
              </a:lnSpc>
              <a:spcBef>
                <a:spcPts val="750"/>
              </a:spcBef>
              <a:spcAft>
                <a:spcPts val="0"/>
              </a:spcAft>
              <a:buClr>
                <a:srgbClr val="20AA63"/>
              </a:buClr>
              <a:defRPr/>
            </a:pP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Au </a:t>
            </a:r>
            <a:r>
              <a:rPr lang="en-US" sz="2000" i="1" dirty="0" err="1">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moins</a:t>
            </a: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25 % </a:t>
            </a:r>
            <a:r>
              <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pour </a:t>
            </a:r>
            <a:r>
              <a:rPr lang="en-US" sz="2000" i="1" dirty="0" err="1"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l’inclusion</a:t>
            </a:r>
            <a:r>
              <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000" i="1" dirty="0" err="1">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sociale</a:t>
            </a: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 </a:t>
            </a:r>
            <a:r>
              <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1 799 MEUR</a:t>
            </a:r>
            <a:endPar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endParaRPr>
          </a:p>
          <a:p>
            <a:pPr defTabSz="685783" fontAlgn="auto">
              <a:lnSpc>
                <a:spcPct val="115000"/>
              </a:lnSpc>
              <a:spcBef>
                <a:spcPts val="750"/>
              </a:spcBef>
              <a:spcAft>
                <a:spcPts val="0"/>
              </a:spcAft>
              <a:buClr>
                <a:srgbClr val="20AA63"/>
              </a:buClr>
              <a:defRPr/>
            </a:pPr>
            <a:r>
              <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Au </a:t>
            </a:r>
            <a:r>
              <a:rPr lang="en-US" sz="2000" i="1" dirty="0" err="1"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moins</a:t>
            </a:r>
            <a:r>
              <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2% pour la privation </a:t>
            </a:r>
            <a:r>
              <a:rPr lang="en-US" sz="2000" i="1" dirty="0" err="1"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matérielle</a:t>
            </a:r>
            <a:r>
              <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  144 MEUR</a:t>
            </a:r>
            <a:endPar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endParaRPr>
          </a:p>
          <a:p>
            <a:pPr defTabSz="685783" fontAlgn="auto">
              <a:lnSpc>
                <a:spcPct val="115000"/>
              </a:lnSpc>
              <a:spcBef>
                <a:spcPts val="750"/>
              </a:spcBef>
              <a:spcAft>
                <a:spcPts val="0"/>
              </a:spcAft>
              <a:buClr>
                <a:srgbClr val="20AA63"/>
              </a:buClr>
              <a:defRPr/>
            </a:pP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Au </a:t>
            </a:r>
            <a:r>
              <a:rPr lang="en-US" sz="2000" i="1" dirty="0" err="1">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moins</a:t>
            </a: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10 % </a:t>
            </a:r>
            <a:r>
              <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pour </a:t>
            </a:r>
            <a:r>
              <a:rPr lang="en-US" sz="2000" i="1" dirty="0" err="1">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l’emploi</a:t>
            </a:r>
            <a:r>
              <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des </a:t>
            </a:r>
            <a:r>
              <a:rPr lang="en-US" sz="2000" i="1" dirty="0" err="1"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jeunes</a:t>
            </a:r>
            <a:r>
              <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  719 MEUR</a:t>
            </a:r>
            <a:endParaRPr lang="en-US" sz="2000" i="1"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endParaRPr>
          </a:p>
          <a:p>
            <a:pPr defTabSz="685783" fontAlgn="auto">
              <a:lnSpc>
                <a:spcPct val="115000"/>
              </a:lnSpc>
              <a:spcBef>
                <a:spcPts val="750"/>
              </a:spcBef>
              <a:spcAft>
                <a:spcPts val="0"/>
              </a:spcAft>
              <a:buClr>
                <a:srgbClr val="20AA63"/>
              </a:buClr>
              <a:defRPr/>
            </a:pPr>
            <a:endParaRPr lang="en-US" sz="2000" i="1"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84357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3508" y="692696"/>
            <a:ext cx="8229600" cy="936625"/>
          </a:xfrm>
        </p:spPr>
        <p:txBody>
          <a:bodyPr/>
          <a:lstStyle/>
          <a:p>
            <a:pPr algn="ctr"/>
            <a:r>
              <a:rPr lang="en-US" dirty="0" err="1" smtClean="0">
                <a:solidFill>
                  <a:srgbClr val="20AA63"/>
                </a:solidFill>
                <a:latin typeface="EC Square Sans Pro" panose="020B0506040000020004" pitchFamily="34" charset="0"/>
              </a:rPr>
              <a:t>L’avenir</a:t>
            </a:r>
            <a:r>
              <a:rPr lang="en-US" dirty="0" smtClean="0">
                <a:solidFill>
                  <a:srgbClr val="20AA63"/>
                </a:solidFill>
                <a:latin typeface="EC Square Sans Pro" panose="020B0506040000020004" pitchFamily="34" charset="0"/>
              </a:rPr>
              <a:t> </a:t>
            </a:r>
            <a:r>
              <a:rPr lang="en-US" dirty="0">
                <a:solidFill>
                  <a:srgbClr val="20AA63"/>
                </a:solidFill>
                <a:latin typeface="EC Square Sans Pro" panose="020B0506040000020004" pitchFamily="34" charset="0"/>
              </a:rPr>
              <a:t>de la </a:t>
            </a:r>
            <a:r>
              <a:rPr lang="en-US" dirty="0" err="1">
                <a:solidFill>
                  <a:srgbClr val="20AA63"/>
                </a:solidFill>
                <a:latin typeface="EC Square Sans Pro" panose="020B0506040000020004" pitchFamily="34" charset="0"/>
              </a:rPr>
              <a:t>politique</a:t>
            </a:r>
            <a:r>
              <a:rPr lang="en-US" dirty="0">
                <a:solidFill>
                  <a:srgbClr val="20AA63"/>
                </a:solidFill>
                <a:latin typeface="EC Square Sans Pro" panose="020B0506040000020004" pitchFamily="34" charset="0"/>
              </a:rPr>
              <a:t> de </a:t>
            </a:r>
            <a:r>
              <a:rPr lang="en-US" dirty="0" err="1" smtClean="0">
                <a:solidFill>
                  <a:srgbClr val="20AA63"/>
                </a:solidFill>
                <a:latin typeface="EC Square Sans Pro" panose="020B0506040000020004" pitchFamily="34" charset="0"/>
              </a:rPr>
              <a:t>cohésion</a:t>
            </a:r>
            <a:r>
              <a:rPr lang="en-US" dirty="0" smtClean="0">
                <a:solidFill>
                  <a:srgbClr val="20AA63"/>
                </a:solidFill>
                <a:latin typeface="EC Square Sans Pro" panose="020B0506040000020004" pitchFamily="34" charset="0"/>
              </a:rPr>
              <a:t> : les nouveaux </a:t>
            </a:r>
            <a:br>
              <a:rPr lang="en-US" dirty="0" smtClean="0">
                <a:solidFill>
                  <a:srgbClr val="20AA63"/>
                </a:solidFill>
                <a:latin typeface="EC Square Sans Pro" panose="020B0506040000020004" pitchFamily="34" charset="0"/>
              </a:rPr>
            </a:br>
            <a:r>
              <a:rPr lang="en-US" dirty="0" err="1" smtClean="0">
                <a:solidFill>
                  <a:srgbClr val="20AA63"/>
                </a:solidFill>
                <a:latin typeface="EC Square Sans Pro" panose="020B0506040000020004" pitchFamily="34" charset="0"/>
              </a:rPr>
              <a:t>éléments</a:t>
            </a:r>
            <a:r>
              <a:rPr lang="en-US" dirty="0" smtClean="0">
                <a:solidFill>
                  <a:srgbClr val="20AA63"/>
                </a:solidFill>
                <a:latin typeface="EC Square Sans Pro" panose="020B0506040000020004" pitchFamily="34" charset="0"/>
              </a:rPr>
              <a:t> de la </a:t>
            </a:r>
            <a:r>
              <a:rPr lang="en-US" dirty="0" err="1" smtClean="0">
                <a:solidFill>
                  <a:srgbClr val="20AA63"/>
                </a:solidFill>
                <a:latin typeface="EC Square Sans Pro" panose="020B0506040000020004" pitchFamily="34" charset="0"/>
              </a:rPr>
              <a:t>programmation</a:t>
            </a:r>
            <a:r>
              <a:rPr lang="en-US" dirty="0" smtClean="0">
                <a:solidFill>
                  <a:srgbClr val="20AA63"/>
                </a:solidFill>
                <a:latin typeface="EC Square Sans Pro" panose="020B0506040000020004" pitchFamily="34" charset="0"/>
              </a:rPr>
              <a:t> 2021-2027</a:t>
            </a:r>
            <a:endParaRPr lang="en-US" dirty="0">
              <a:solidFill>
                <a:srgbClr val="3166CF"/>
              </a:solidFill>
              <a:latin typeface="EC Square Sans Pro" panose="020B0506040000020004" pitchFamily="34" charset="0"/>
            </a:endParaRPr>
          </a:p>
        </p:txBody>
      </p:sp>
      <p:sp>
        <p:nvSpPr>
          <p:cNvPr id="7" name="Title 1"/>
          <p:cNvSpPr txBox="1">
            <a:spLocks/>
          </p:cNvSpPr>
          <p:nvPr/>
        </p:nvSpPr>
        <p:spPr bwMode="auto">
          <a:xfrm>
            <a:off x="1176087" y="1421679"/>
            <a:ext cx="6164442" cy="7200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defRPr/>
            </a:pPr>
            <a:r>
              <a:rPr lang="en-GB" dirty="0" smtClean="0">
                <a:solidFill>
                  <a:srgbClr val="20AA63"/>
                </a:solidFill>
                <a:latin typeface="EC Square Sans Pro" panose="020B0506040000020004" pitchFamily="34" charset="0"/>
              </a:rPr>
              <a:t>Les </a:t>
            </a:r>
            <a:r>
              <a:rPr lang="en-GB" dirty="0" err="1" smtClean="0">
                <a:solidFill>
                  <a:srgbClr val="20AA63"/>
                </a:solidFill>
                <a:latin typeface="EC Square Sans Pro" panose="020B0506040000020004" pitchFamily="34" charset="0"/>
              </a:rPr>
              <a:t>objectifs</a:t>
            </a:r>
            <a:r>
              <a:rPr lang="en-GB" dirty="0" smtClean="0">
                <a:solidFill>
                  <a:srgbClr val="20AA63"/>
                </a:solidFill>
                <a:latin typeface="EC Square Sans Pro" panose="020B0506040000020004" pitchFamily="34" charset="0"/>
              </a:rPr>
              <a:t> </a:t>
            </a:r>
            <a:r>
              <a:rPr lang="en-GB" dirty="0" err="1">
                <a:solidFill>
                  <a:srgbClr val="20AA63"/>
                </a:solidFill>
                <a:latin typeface="EC Square Sans Pro" panose="020B0506040000020004" pitchFamily="34" charset="0"/>
              </a:rPr>
              <a:t>stratégiques</a:t>
            </a:r>
            <a:endParaRPr lang="en-GB" dirty="0">
              <a:solidFill>
                <a:srgbClr val="20AA63"/>
              </a:solidFill>
              <a:latin typeface="EC Square Sans Pro" panose="020B0506040000020004" pitchFamily="34" charset="0"/>
            </a:endParaRPr>
          </a:p>
        </p:txBody>
      </p:sp>
      <p:sp>
        <p:nvSpPr>
          <p:cNvPr id="17" name="Content Placeholder 2"/>
          <p:cNvSpPr txBox="1">
            <a:spLocks/>
          </p:cNvSpPr>
          <p:nvPr/>
        </p:nvSpPr>
        <p:spPr bwMode="auto">
          <a:xfrm>
            <a:off x="791580" y="1988840"/>
            <a:ext cx="7974378" cy="4869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1200"/>
              </a:spcAft>
              <a:buClr>
                <a:srgbClr val="000000"/>
              </a:buClr>
              <a:buFontTx/>
              <a:buNone/>
              <a:defRPr/>
            </a:pPr>
            <a:r>
              <a:rPr lang="fr-BE" sz="2000" i="0" kern="0" dirty="0" smtClean="0">
                <a:solidFill>
                  <a:srgbClr val="000000"/>
                </a:solidFill>
                <a:latin typeface="EC Square Sans Pro Thin" panose="020B0506040000020004" pitchFamily="34" charset="0"/>
                <a:cs typeface="Arial" panose="020B0604020202020204" pitchFamily="34" charset="0"/>
              </a:rPr>
              <a:t>Les anciens </a:t>
            </a:r>
            <a:r>
              <a:rPr lang="fr-BE" sz="2000" i="0" kern="0" dirty="0">
                <a:solidFill>
                  <a:srgbClr val="000000"/>
                </a:solidFill>
                <a:latin typeface="EC Square Sans Pro Thin" panose="020B0506040000020004" pitchFamily="34" charset="0"/>
                <a:cs typeface="Arial" panose="020B0604020202020204" pitchFamily="34" charset="0"/>
              </a:rPr>
              <a:t>objectifs sont simplifiés et consolidés en </a:t>
            </a:r>
            <a:r>
              <a:rPr lang="fr-BE" sz="2000" b="1" i="0" kern="0" dirty="0">
                <a:solidFill>
                  <a:srgbClr val="000000"/>
                </a:solidFill>
                <a:latin typeface="EC Square Sans Pro Thin" panose="020B0506040000020004" pitchFamily="34" charset="0"/>
                <a:cs typeface="Arial" panose="020B0604020202020204" pitchFamily="34" charset="0"/>
              </a:rPr>
              <a:t> 5 objectifs </a:t>
            </a:r>
            <a:r>
              <a:rPr lang="fr-BE" sz="2000" b="1" i="0" kern="0" dirty="0" smtClean="0">
                <a:solidFill>
                  <a:srgbClr val="000000"/>
                </a:solidFill>
                <a:latin typeface="EC Square Sans Pro Thin" panose="020B0506040000020004" pitchFamily="34" charset="0"/>
                <a:cs typeface="Arial" panose="020B0604020202020204" pitchFamily="34" charset="0"/>
              </a:rPr>
              <a:t>stratégiques.</a:t>
            </a:r>
            <a:endParaRPr lang="en-GB" sz="2000" b="1" i="0" kern="0" dirty="0">
              <a:solidFill>
                <a:srgbClr val="000000"/>
              </a:solidFill>
              <a:latin typeface="EC Square Sans Pro Thin" panose="020B0506040000020004" pitchFamily="34" charset="0"/>
              <a:cs typeface="Arial" panose="020B0604020202020204" pitchFamily="34" charset="0"/>
            </a:endParaRPr>
          </a:p>
          <a:p>
            <a:pPr marL="457200" indent="-457200">
              <a:spcAft>
                <a:spcPts val="1200"/>
              </a:spcAft>
              <a:buClr>
                <a:srgbClr val="000000"/>
              </a:buClr>
              <a:buFont typeface="+mj-lt"/>
              <a:buAutoNum type="arabicPeriod"/>
              <a:defRPr/>
            </a:pPr>
            <a:r>
              <a:rPr lang="en-GB" sz="2000" b="1" i="0" kern="0" dirty="0" err="1">
                <a:solidFill>
                  <a:srgbClr val="000000"/>
                </a:solidFill>
                <a:latin typeface="EC Square Sans Pro Thin" panose="020B0506040000020004" pitchFamily="34" charset="0"/>
                <a:cs typeface="Arial" panose="020B0604020202020204" pitchFamily="34" charset="0"/>
              </a:rPr>
              <a:t>Une</a:t>
            </a:r>
            <a:r>
              <a:rPr lang="en-GB" sz="2000" b="1" i="0" kern="0" dirty="0">
                <a:solidFill>
                  <a:srgbClr val="000000"/>
                </a:solidFill>
                <a:latin typeface="EC Square Sans Pro Thin" panose="020B0506040000020004" pitchFamily="34" charset="0"/>
                <a:cs typeface="Arial" panose="020B0604020202020204" pitchFamily="34" charset="0"/>
              </a:rPr>
              <a:t> Europe plus </a:t>
            </a:r>
            <a:r>
              <a:rPr lang="en-GB" sz="2000" b="1" i="0" kern="0" dirty="0" err="1">
                <a:solidFill>
                  <a:srgbClr val="000000"/>
                </a:solidFill>
                <a:latin typeface="EC Square Sans Pro Thin" panose="020B0506040000020004" pitchFamily="34" charset="0"/>
                <a:cs typeface="Arial" panose="020B0604020202020204" pitchFamily="34" charset="0"/>
              </a:rPr>
              <a:t>intelligente</a:t>
            </a:r>
            <a:r>
              <a:rPr lang="en-GB" sz="2000" b="1" i="0" kern="0" dirty="0">
                <a:solidFill>
                  <a:srgbClr val="000000"/>
                </a:solidFill>
                <a:latin typeface="EC Square Sans Pro Thin" panose="020B0506040000020004" pitchFamily="34" charset="0"/>
                <a:cs typeface="Arial" panose="020B0604020202020204" pitchFamily="34" charset="0"/>
              </a:rPr>
              <a:t> </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smtClean="0">
                <a:solidFill>
                  <a:srgbClr val="000000"/>
                </a:solidFill>
                <a:latin typeface="EC Square Sans Pro Thin" panose="020B0506040000020004" pitchFamily="34" charset="0"/>
                <a:cs typeface="Arial" panose="020B0604020202020204" pitchFamily="34" charset="0"/>
              </a:rPr>
              <a:t>(transformation </a:t>
            </a:r>
            <a:r>
              <a:rPr lang="en-GB" sz="2000" i="0" kern="0" dirty="0" err="1" smtClean="0">
                <a:solidFill>
                  <a:srgbClr val="000000"/>
                </a:solidFill>
                <a:latin typeface="EC Square Sans Pro Thin" panose="020B0506040000020004" pitchFamily="34" charset="0"/>
                <a:cs typeface="Arial" panose="020B0604020202020204" pitchFamily="34" charset="0"/>
              </a:rPr>
              <a:t>innovante</a:t>
            </a:r>
            <a:r>
              <a:rPr lang="en-GB" sz="2000" i="0" kern="0" dirty="0" smtClean="0">
                <a:solidFill>
                  <a:srgbClr val="000000"/>
                </a:solidFill>
                <a:latin typeface="EC Square Sans Pro Thin" panose="020B0506040000020004" pitchFamily="34" charset="0"/>
                <a:cs typeface="Arial" panose="020B0604020202020204" pitchFamily="34" charset="0"/>
              </a:rPr>
              <a:t> et </a:t>
            </a:r>
            <a:r>
              <a:rPr lang="en-GB" sz="2000" i="0" kern="0" dirty="0" err="1">
                <a:solidFill>
                  <a:srgbClr val="000000"/>
                </a:solidFill>
                <a:latin typeface="EC Square Sans Pro Thin" panose="020B0506040000020004" pitchFamily="34" charset="0"/>
                <a:cs typeface="Arial" panose="020B0604020202020204" pitchFamily="34" charset="0"/>
              </a:rPr>
              <a:t>intelligente</a:t>
            </a:r>
            <a:r>
              <a:rPr lang="en-GB" sz="2000" i="0" kern="0" dirty="0">
                <a:solidFill>
                  <a:srgbClr val="000000"/>
                </a:solidFill>
                <a:latin typeface="EC Square Sans Pro Thin" panose="020B0506040000020004" pitchFamily="34" charset="0"/>
                <a:cs typeface="Arial" panose="020B0604020202020204" pitchFamily="34" charset="0"/>
              </a:rPr>
              <a:t> de </a:t>
            </a:r>
            <a:r>
              <a:rPr lang="en-GB" sz="2000" i="0" kern="0" dirty="0" err="1">
                <a:solidFill>
                  <a:srgbClr val="000000"/>
                </a:solidFill>
                <a:latin typeface="EC Square Sans Pro Thin" panose="020B0506040000020004" pitchFamily="34" charset="0"/>
                <a:cs typeface="Arial" panose="020B0604020202020204" pitchFamily="34" charset="0"/>
              </a:rPr>
              <a:t>l’économie</a:t>
            </a:r>
            <a:r>
              <a:rPr lang="en-GB" sz="2000" i="0" kern="0" dirty="0">
                <a:solidFill>
                  <a:srgbClr val="000000"/>
                </a:solidFill>
                <a:latin typeface="EC Square Sans Pro Thin" panose="020B0506040000020004" pitchFamily="34" charset="0"/>
                <a:cs typeface="Arial" panose="020B0604020202020204" pitchFamily="34" charset="0"/>
              </a:rPr>
              <a:t>)</a:t>
            </a:r>
          </a:p>
          <a:p>
            <a:pPr marL="457200" indent="-457200">
              <a:spcAft>
                <a:spcPts val="1200"/>
              </a:spcAft>
              <a:buClr>
                <a:srgbClr val="000000"/>
              </a:buClr>
              <a:buFont typeface="+mj-lt"/>
              <a:buAutoNum type="arabicPeriod"/>
              <a:defRPr/>
            </a:pPr>
            <a:r>
              <a:rPr lang="en-GB" sz="2000" b="1" i="0" kern="0" dirty="0" err="1">
                <a:solidFill>
                  <a:srgbClr val="000000"/>
                </a:solidFill>
                <a:latin typeface="EC Square Sans Pro Thin" panose="020B0506040000020004" pitchFamily="34" charset="0"/>
                <a:cs typeface="Arial" panose="020B0604020202020204" pitchFamily="34" charset="0"/>
              </a:rPr>
              <a:t>Une</a:t>
            </a:r>
            <a:r>
              <a:rPr lang="en-GB" sz="2000" b="1" i="0" kern="0" dirty="0">
                <a:solidFill>
                  <a:srgbClr val="000000"/>
                </a:solidFill>
                <a:latin typeface="EC Square Sans Pro Thin" panose="020B0506040000020004" pitchFamily="34" charset="0"/>
                <a:cs typeface="Arial" panose="020B0604020202020204" pitchFamily="34" charset="0"/>
              </a:rPr>
              <a:t> Europe plus </a:t>
            </a:r>
            <a:r>
              <a:rPr lang="en-GB" sz="2000" b="1" i="0" kern="0" dirty="0" err="1">
                <a:solidFill>
                  <a:srgbClr val="000000"/>
                </a:solidFill>
                <a:latin typeface="EC Square Sans Pro Thin" panose="020B0506040000020004" pitchFamily="34" charset="0"/>
                <a:cs typeface="Arial" panose="020B0604020202020204" pitchFamily="34" charset="0"/>
              </a:rPr>
              <a:t>verte</a:t>
            </a:r>
            <a:r>
              <a:rPr lang="en-GB" sz="2000" b="1" i="0" kern="0" dirty="0">
                <a:solidFill>
                  <a:srgbClr val="000000"/>
                </a:solidFill>
                <a:latin typeface="EC Square Sans Pro Thin" panose="020B0506040000020004" pitchFamily="34" charset="0"/>
                <a:cs typeface="Arial" panose="020B0604020202020204" pitchFamily="34" charset="0"/>
              </a:rPr>
              <a:t> et à </a:t>
            </a:r>
            <a:r>
              <a:rPr lang="en-GB" sz="2000" b="1" i="0" kern="0" dirty="0" err="1">
                <a:solidFill>
                  <a:srgbClr val="000000"/>
                </a:solidFill>
                <a:latin typeface="EC Square Sans Pro Thin" panose="020B0506040000020004" pitchFamily="34" charset="0"/>
                <a:cs typeface="Arial" panose="020B0604020202020204" pitchFamily="34" charset="0"/>
              </a:rPr>
              <a:t>faibles</a:t>
            </a:r>
            <a:r>
              <a:rPr lang="en-GB" sz="2000" b="1" i="0" kern="0" dirty="0">
                <a:solidFill>
                  <a:srgbClr val="000000"/>
                </a:solidFill>
                <a:latin typeface="EC Square Sans Pro Thin" panose="020B0506040000020004" pitchFamily="34" charset="0"/>
                <a:cs typeface="Arial" panose="020B0604020202020204" pitchFamily="34" charset="0"/>
              </a:rPr>
              <a:t> </a:t>
            </a:r>
            <a:r>
              <a:rPr lang="en-GB" sz="2000" b="1" i="0" kern="0" dirty="0" err="1" smtClean="0">
                <a:solidFill>
                  <a:srgbClr val="000000"/>
                </a:solidFill>
                <a:latin typeface="EC Square Sans Pro Thin" panose="020B0506040000020004" pitchFamily="34" charset="0"/>
                <a:cs typeface="Arial" panose="020B0604020202020204" pitchFamily="34" charset="0"/>
              </a:rPr>
              <a:t>émissions</a:t>
            </a:r>
            <a:r>
              <a:rPr lang="en-GB" sz="2000" b="1" i="0" kern="0" dirty="0" smtClean="0">
                <a:solidFill>
                  <a:srgbClr val="000000"/>
                </a:solidFill>
                <a:latin typeface="EC Square Sans Pro Thin" panose="020B0506040000020004" pitchFamily="34" charset="0"/>
                <a:cs typeface="Arial" panose="020B0604020202020204" pitchFamily="34" charset="0"/>
              </a:rPr>
              <a:t> de</a:t>
            </a:r>
            <a:r>
              <a:rPr b="1" dirty="0" smtClean="0"/>
              <a:t> </a:t>
            </a:r>
            <a:r>
              <a:rPr sz="2000" b="1" i="0" kern="0" dirty="0" err="1">
                <a:solidFill>
                  <a:srgbClr val="000000"/>
                </a:solidFill>
                <a:latin typeface="EC Square Sans Pro Thin" panose="020B0506040000020004" pitchFamily="34" charset="0"/>
                <a:cs typeface="Arial" panose="020B0604020202020204" pitchFamily="34" charset="0"/>
              </a:rPr>
              <a:t>carbone</a:t>
            </a:r>
            <a:r>
              <a:rPr lang="en-GB" sz="2000" b="1" i="0" kern="0" dirty="0">
                <a:solidFill>
                  <a:srgbClr val="000000"/>
                </a:solidFill>
                <a:latin typeface="EC Square Sans Pro Thin" panose="020B0506040000020004" pitchFamily="34" charset="0"/>
                <a:cs typeface="Arial" panose="020B0604020202020204" pitchFamily="34" charset="0"/>
              </a:rPr>
              <a:t> </a:t>
            </a:r>
            <a:r>
              <a:rPr lang="en-GB" sz="2000" i="0" kern="0" dirty="0">
                <a:solidFill>
                  <a:srgbClr val="000000"/>
                </a:solidFill>
                <a:latin typeface="EC Square Sans Pro Thin" panose="020B0506040000020004" pitchFamily="34" charset="0"/>
                <a:cs typeface="Arial" panose="020B0604020202020204" pitchFamily="34" charset="0"/>
              </a:rPr>
              <a:t>(y </a:t>
            </a:r>
            <a:r>
              <a:rPr lang="en-GB" sz="2000" i="0" kern="0" dirty="0" err="1">
                <a:solidFill>
                  <a:srgbClr val="000000"/>
                </a:solidFill>
                <a:latin typeface="EC Square Sans Pro Thin" panose="020B0506040000020004" pitchFamily="34" charset="0"/>
                <a:cs typeface="Arial" panose="020B0604020202020204" pitchFamily="34" charset="0"/>
              </a:rPr>
              <a:t>compris</a:t>
            </a:r>
            <a:r>
              <a:rPr lang="en-GB" sz="2000" i="0" kern="0" dirty="0">
                <a:solidFill>
                  <a:srgbClr val="000000"/>
                </a:solidFill>
                <a:latin typeface="EC Square Sans Pro Thin" panose="020B0506040000020004" pitchFamily="34" charset="0"/>
                <a:cs typeface="Arial" panose="020B0604020202020204" pitchFamily="34" charset="0"/>
              </a:rPr>
              <a:t> la transition </a:t>
            </a:r>
            <a:r>
              <a:rPr lang="en-GB" sz="2000" i="0" kern="0" dirty="0" err="1">
                <a:solidFill>
                  <a:srgbClr val="000000"/>
                </a:solidFill>
                <a:latin typeface="EC Square Sans Pro Thin" panose="020B0506040000020004" pitchFamily="34" charset="0"/>
                <a:cs typeface="Arial" panose="020B0604020202020204" pitchFamily="34" charset="0"/>
              </a:rPr>
              <a:t>énergétique</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l’économie</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circulaire</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l’adaptation</a:t>
            </a:r>
            <a:r>
              <a:rPr lang="en-GB" sz="2000" i="0" kern="0" dirty="0">
                <a:solidFill>
                  <a:srgbClr val="000000"/>
                </a:solidFill>
                <a:latin typeface="EC Square Sans Pro Thin" panose="020B0506040000020004" pitchFamily="34" charset="0"/>
                <a:cs typeface="Arial" panose="020B0604020202020204" pitchFamily="34" charset="0"/>
              </a:rPr>
              <a:t> au </a:t>
            </a:r>
            <a:r>
              <a:rPr lang="en-GB" sz="2000" i="0" kern="0" dirty="0" err="1">
                <a:solidFill>
                  <a:srgbClr val="000000"/>
                </a:solidFill>
                <a:latin typeface="EC Square Sans Pro Thin" panose="020B0506040000020004" pitchFamily="34" charset="0"/>
                <a:cs typeface="Arial" panose="020B0604020202020204" pitchFamily="34" charset="0"/>
              </a:rPr>
              <a:t>changement</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climatique</a:t>
            </a:r>
            <a:r>
              <a:rPr lang="en-GB" sz="2000" i="0" kern="0" dirty="0">
                <a:solidFill>
                  <a:srgbClr val="000000"/>
                </a:solidFill>
                <a:latin typeface="EC Square Sans Pro Thin" panose="020B0506040000020004" pitchFamily="34" charset="0"/>
                <a:cs typeface="Arial" panose="020B0604020202020204" pitchFamily="34" charset="0"/>
              </a:rPr>
              <a:t> et la </a:t>
            </a:r>
            <a:r>
              <a:rPr lang="en-GB" sz="2000" i="0" kern="0" dirty="0" err="1">
                <a:solidFill>
                  <a:srgbClr val="000000"/>
                </a:solidFill>
                <a:latin typeface="EC Square Sans Pro Thin" panose="020B0506040000020004" pitchFamily="34" charset="0"/>
                <a:cs typeface="Arial" panose="020B0604020202020204" pitchFamily="34" charset="0"/>
              </a:rPr>
              <a:t>gestion</a:t>
            </a:r>
            <a:r>
              <a:rPr lang="en-GB" sz="2000" i="0" kern="0" dirty="0">
                <a:solidFill>
                  <a:srgbClr val="000000"/>
                </a:solidFill>
                <a:latin typeface="EC Square Sans Pro Thin" panose="020B0506040000020004" pitchFamily="34" charset="0"/>
                <a:cs typeface="Arial" panose="020B0604020202020204" pitchFamily="34" charset="0"/>
              </a:rPr>
              <a:t> des </a:t>
            </a:r>
            <a:r>
              <a:rPr lang="en-GB" sz="2000" i="0" kern="0" dirty="0" err="1">
                <a:solidFill>
                  <a:srgbClr val="000000"/>
                </a:solidFill>
                <a:latin typeface="EC Square Sans Pro Thin" panose="020B0506040000020004" pitchFamily="34" charset="0"/>
                <a:cs typeface="Arial" panose="020B0604020202020204" pitchFamily="34" charset="0"/>
              </a:rPr>
              <a:t>risques</a:t>
            </a:r>
            <a:r>
              <a:rPr lang="en-GB" sz="2000" i="0" kern="0" dirty="0">
                <a:solidFill>
                  <a:srgbClr val="000000"/>
                </a:solidFill>
                <a:latin typeface="EC Square Sans Pro Thin" panose="020B0506040000020004" pitchFamily="34" charset="0"/>
                <a:cs typeface="Arial" panose="020B0604020202020204" pitchFamily="34" charset="0"/>
              </a:rPr>
              <a:t>)</a:t>
            </a:r>
          </a:p>
          <a:p>
            <a:pPr marL="457200" indent="-457200">
              <a:spcAft>
                <a:spcPts val="1200"/>
              </a:spcAft>
              <a:buClr>
                <a:srgbClr val="000000"/>
              </a:buClr>
              <a:buFont typeface="+mj-lt"/>
              <a:buAutoNum type="arabicPeriod"/>
              <a:defRPr/>
            </a:pPr>
            <a:r>
              <a:rPr lang="en-GB" sz="2000" b="1" i="0" kern="0" dirty="0" err="1">
                <a:solidFill>
                  <a:srgbClr val="000000"/>
                </a:solidFill>
                <a:latin typeface="EC Square Sans Pro Thin" panose="020B0506040000020004" pitchFamily="34" charset="0"/>
                <a:cs typeface="Arial" panose="020B0604020202020204" pitchFamily="34" charset="0"/>
              </a:rPr>
              <a:t>Une</a:t>
            </a:r>
            <a:r>
              <a:rPr lang="en-GB" sz="2000" b="1" i="0" kern="0" dirty="0">
                <a:solidFill>
                  <a:srgbClr val="000000"/>
                </a:solidFill>
                <a:latin typeface="EC Square Sans Pro Thin" panose="020B0506040000020004" pitchFamily="34" charset="0"/>
                <a:cs typeface="Arial" panose="020B0604020202020204" pitchFamily="34" charset="0"/>
              </a:rPr>
              <a:t> Europe plus </a:t>
            </a:r>
            <a:r>
              <a:rPr lang="en-GB" sz="2000" b="1" i="0" kern="0" dirty="0" err="1">
                <a:solidFill>
                  <a:srgbClr val="000000"/>
                </a:solidFill>
                <a:latin typeface="EC Square Sans Pro Thin" panose="020B0506040000020004" pitchFamily="34" charset="0"/>
                <a:cs typeface="Arial" panose="020B0604020202020204" pitchFamily="34" charset="0"/>
              </a:rPr>
              <a:t>connectée</a:t>
            </a:r>
            <a:r>
              <a:rPr lang="en-GB" sz="2000" b="1" i="0" kern="0" dirty="0">
                <a:solidFill>
                  <a:srgbClr val="000000"/>
                </a:solidFill>
                <a:latin typeface="EC Square Sans Pro Thin" panose="020B0506040000020004" pitchFamily="34" charset="0"/>
                <a:cs typeface="Arial" panose="020B0604020202020204" pitchFamily="34" charset="0"/>
              </a:rPr>
              <a:t> </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mobilité</a:t>
            </a:r>
            <a:r>
              <a:rPr lang="en-GB" sz="2000" i="0" kern="0" dirty="0">
                <a:solidFill>
                  <a:srgbClr val="000000"/>
                </a:solidFill>
                <a:latin typeface="EC Square Sans Pro Thin" panose="020B0506040000020004" pitchFamily="34" charset="0"/>
                <a:cs typeface="Arial" panose="020B0604020202020204" pitchFamily="34" charset="0"/>
              </a:rPr>
              <a:t> et </a:t>
            </a:r>
            <a:r>
              <a:rPr lang="en-GB" sz="2000" i="0" kern="0" dirty="0" err="1">
                <a:solidFill>
                  <a:srgbClr val="000000"/>
                </a:solidFill>
                <a:latin typeface="EC Square Sans Pro Thin" panose="020B0506040000020004" pitchFamily="34" charset="0"/>
                <a:cs typeface="Arial" panose="020B0604020202020204" pitchFamily="34" charset="0"/>
              </a:rPr>
              <a:t>connectivité</a:t>
            </a:r>
            <a:r>
              <a:rPr lang="en-GB" sz="2000" i="0" kern="0" dirty="0">
                <a:solidFill>
                  <a:srgbClr val="000000"/>
                </a:solidFill>
                <a:latin typeface="EC Square Sans Pro Thin" panose="020B0506040000020004" pitchFamily="34" charset="0"/>
                <a:cs typeface="Arial" panose="020B0604020202020204" pitchFamily="34" charset="0"/>
              </a:rPr>
              <a:t> TIC)</a:t>
            </a:r>
          </a:p>
          <a:p>
            <a:pPr marL="457200" indent="-457200">
              <a:spcAft>
                <a:spcPts val="1200"/>
              </a:spcAft>
              <a:buClr>
                <a:srgbClr val="000000"/>
              </a:buClr>
              <a:buFont typeface="+mj-lt"/>
              <a:buAutoNum type="arabicPeriod"/>
              <a:defRPr/>
            </a:pPr>
            <a:r>
              <a:rPr lang="en-GB" sz="2000" b="1" i="0" kern="0" dirty="0" err="1">
                <a:solidFill>
                  <a:srgbClr val="000000"/>
                </a:solidFill>
                <a:latin typeface="EC Square Sans Pro Thin" panose="020B0506040000020004" pitchFamily="34" charset="0"/>
                <a:cs typeface="Arial" panose="020B0604020202020204" pitchFamily="34" charset="0"/>
              </a:rPr>
              <a:t>Une</a:t>
            </a:r>
            <a:r>
              <a:rPr lang="en-GB" sz="2000" b="1" i="0" kern="0" dirty="0">
                <a:solidFill>
                  <a:srgbClr val="000000"/>
                </a:solidFill>
                <a:latin typeface="EC Square Sans Pro Thin" panose="020B0506040000020004" pitchFamily="34" charset="0"/>
                <a:cs typeface="Arial" panose="020B0604020202020204" pitchFamily="34" charset="0"/>
              </a:rPr>
              <a:t> Europe plus </a:t>
            </a:r>
            <a:r>
              <a:rPr lang="en-GB" sz="2000" b="1" i="0" kern="0" dirty="0" err="1">
                <a:solidFill>
                  <a:srgbClr val="000000"/>
                </a:solidFill>
                <a:latin typeface="EC Square Sans Pro Thin" panose="020B0506040000020004" pitchFamily="34" charset="0"/>
                <a:cs typeface="Arial" panose="020B0604020202020204" pitchFamily="34" charset="0"/>
              </a:rPr>
              <a:t>sociale</a:t>
            </a:r>
            <a:r>
              <a:rPr lang="en-GB" sz="2000" b="1" i="0" kern="0" dirty="0">
                <a:solidFill>
                  <a:srgbClr val="000000"/>
                </a:solidFill>
                <a:latin typeface="EC Square Sans Pro Thin" panose="020B0506040000020004" pitchFamily="34" charset="0"/>
                <a:cs typeface="Arial" panose="020B0604020202020204" pitchFamily="34" charset="0"/>
              </a:rPr>
              <a:t> </a:t>
            </a:r>
            <a:r>
              <a:rPr lang="en-GB" sz="2000" i="0" kern="0" dirty="0">
                <a:solidFill>
                  <a:srgbClr val="000000"/>
                </a:solidFill>
                <a:latin typeface="EC Square Sans Pro Thin" panose="020B0506040000020004" pitchFamily="34" charset="0"/>
                <a:cs typeface="Arial" panose="020B0604020202020204" pitchFamily="34" charset="0"/>
              </a:rPr>
              <a:t> (le </a:t>
            </a:r>
            <a:r>
              <a:rPr lang="en-GB" sz="2000" i="0" kern="0" dirty="0" err="1">
                <a:solidFill>
                  <a:srgbClr val="000000"/>
                </a:solidFill>
                <a:latin typeface="EC Square Sans Pro Thin" panose="020B0506040000020004" pitchFamily="34" charset="0"/>
                <a:cs typeface="Arial" panose="020B0604020202020204" pitchFamily="34" charset="0"/>
              </a:rPr>
              <a:t>socle</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européen</a:t>
            </a:r>
            <a:r>
              <a:rPr lang="en-GB" sz="2000" i="0" kern="0" dirty="0">
                <a:solidFill>
                  <a:srgbClr val="000000"/>
                </a:solidFill>
                <a:latin typeface="EC Square Sans Pro Thin" panose="020B0506040000020004" pitchFamily="34" charset="0"/>
                <a:cs typeface="Arial" panose="020B0604020202020204" pitchFamily="34" charset="0"/>
              </a:rPr>
              <a:t> des droits </a:t>
            </a:r>
            <a:r>
              <a:rPr lang="en-GB" sz="2000" i="0" kern="0" dirty="0" err="1">
                <a:solidFill>
                  <a:srgbClr val="000000"/>
                </a:solidFill>
                <a:latin typeface="EC Square Sans Pro Thin" panose="020B0506040000020004" pitchFamily="34" charset="0"/>
                <a:cs typeface="Arial" panose="020B0604020202020204" pitchFamily="34" charset="0"/>
              </a:rPr>
              <a:t>sociaux</a:t>
            </a:r>
            <a:r>
              <a:rPr lang="en-GB" sz="2000" i="0" kern="0" dirty="0">
                <a:solidFill>
                  <a:srgbClr val="000000"/>
                </a:solidFill>
                <a:latin typeface="EC Square Sans Pro Thin" panose="020B0506040000020004" pitchFamily="34" charset="0"/>
                <a:cs typeface="Arial" panose="020B0604020202020204" pitchFamily="34" charset="0"/>
              </a:rPr>
              <a:t>)</a:t>
            </a:r>
          </a:p>
          <a:p>
            <a:pPr marL="457200" indent="-457200">
              <a:spcAft>
                <a:spcPts val="1200"/>
              </a:spcAft>
              <a:buClr>
                <a:srgbClr val="000000"/>
              </a:buClr>
              <a:buFont typeface="+mj-lt"/>
              <a:buAutoNum type="arabicPeriod"/>
              <a:defRPr/>
            </a:pPr>
            <a:r>
              <a:rPr lang="en-GB" sz="2000" b="1" i="0" kern="0" dirty="0" err="1">
                <a:solidFill>
                  <a:srgbClr val="000000"/>
                </a:solidFill>
                <a:latin typeface="EC Square Sans Pro Thin" panose="020B0506040000020004" pitchFamily="34" charset="0"/>
                <a:cs typeface="Arial" panose="020B0604020202020204" pitchFamily="34" charset="0"/>
              </a:rPr>
              <a:t>Une</a:t>
            </a:r>
            <a:r>
              <a:rPr lang="en-GB" sz="2000" b="1" i="0" kern="0" dirty="0">
                <a:solidFill>
                  <a:srgbClr val="000000"/>
                </a:solidFill>
                <a:latin typeface="EC Square Sans Pro Thin" panose="020B0506040000020004" pitchFamily="34" charset="0"/>
                <a:cs typeface="Arial" panose="020B0604020202020204" pitchFamily="34" charset="0"/>
              </a:rPr>
              <a:t> Europe plus </a:t>
            </a:r>
            <a:r>
              <a:rPr lang="en-GB" sz="2000" b="1" i="0" kern="0" dirty="0" err="1">
                <a:solidFill>
                  <a:srgbClr val="000000"/>
                </a:solidFill>
                <a:latin typeface="EC Square Sans Pro Thin" panose="020B0506040000020004" pitchFamily="34" charset="0"/>
                <a:cs typeface="Arial" panose="020B0604020202020204" pitchFamily="34" charset="0"/>
              </a:rPr>
              <a:t>proche</a:t>
            </a:r>
            <a:r>
              <a:rPr lang="en-GB" sz="2000" b="1" i="0" kern="0" dirty="0">
                <a:solidFill>
                  <a:srgbClr val="000000"/>
                </a:solidFill>
                <a:latin typeface="EC Square Sans Pro Thin" panose="020B0506040000020004" pitchFamily="34" charset="0"/>
                <a:cs typeface="Arial" panose="020B0604020202020204" pitchFamily="34" charset="0"/>
              </a:rPr>
              <a:t> des </a:t>
            </a:r>
            <a:r>
              <a:rPr lang="en-GB" sz="2000" b="1" i="0" kern="0" dirty="0" err="1">
                <a:solidFill>
                  <a:srgbClr val="000000"/>
                </a:solidFill>
                <a:latin typeface="EC Square Sans Pro Thin" panose="020B0506040000020004" pitchFamily="34" charset="0"/>
                <a:cs typeface="Arial" panose="020B0604020202020204" pitchFamily="34" charset="0"/>
              </a:rPr>
              <a:t>citoyens</a:t>
            </a:r>
            <a:r>
              <a:rPr lang="en-GB" sz="2000" b="1" i="0" kern="0" dirty="0">
                <a:solidFill>
                  <a:srgbClr val="000000"/>
                </a:solidFill>
                <a:latin typeface="EC Square Sans Pro Thin" panose="020B0506040000020004" pitchFamily="34" charset="0"/>
                <a:cs typeface="Arial" panose="020B0604020202020204" pitchFamily="34" charset="0"/>
              </a:rPr>
              <a:t> </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développement</a:t>
            </a:r>
            <a:r>
              <a:rPr lang="en-GB" sz="2000" i="0" kern="0" dirty="0">
                <a:solidFill>
                  <a:srgbClr val="000000"/>
                </a:solidFill>
                <a:latin typeface="EC Square Sans Pro Thin" panose="020B0506040000020004" pitchFamily="34" charset="0"/>
                <a:cs typeface="Arial" panose="020B0604020202020204" pitchFamily="34" charset="0"/>
              </a:rPr>
              <a:t> durable des zones </a:t>
            </a:r>
            <a:r>
              <a:rPr lang="en-GB" sz="2000" i="0" kern="0" dirty="0" err="1">
                <a:solidFill>
                  <a:srgbClr val="000000"/>
                </a:solidFill>
                <a:latin typeface="EC Square Sans Pro Thin" panose="020B0506040000020004" pitchFamily="34" charset="0"/>
                <a:cs typeface="Arial" panose="020B0604020202020204" pitchFamily="34" charset="0"/>
              </a:rPr>
              <a:t>urbaines</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rurales</a:t>
            </a:r>
            <a:r>
              <a:rPr lang="en-GB" sz="2000" i="0" kern="0" dirty="0">
                <a:solidFill>
                  <a:srgbClr val="000000"/>
                </a:solidFill>
                <a:latin typeface="EC Square Sans Pro Thin" panose="020B0506040000020004" pitchFamily="34" charset="0"/>
                <a:cs typeface="Arial" panose="020B0604020202020204" pitchFamily="34" charset="0"/>
              </a:rPr>
              <a:t> et </a:t>
            </a:r>
            <a:r>
              <a:rPr lang="en-GB" sz="2000" i="0" kern="0" dirty="0" err="1">
                <a:solidFill>
                  <a:srgbClr val="000000"/>
                </a:solidFill>
                <a:latin typeface="EC Square Sans Pro Thin" panose="020B0506040000020004" pitchFamily="34" charset="0"/>
                <a:cs typeface="Arial" panose="020B0604020202020204" pitchFamily="34" charset="0"/>
              </a:rPr>
              <a:t>côtières</a:t>
            </a:r>
            <a:r>
              <a:rPr lang="en-GB" sz="2000" i="0" kern="0" dirty="0">
                <a:solidFill>
                  <a:srgbClr val="000000"/>
                </a:solidFill>
                <a:latin typeface="EC Square Sans Pro Thin" panose="020B0506040000020004" pitchFamily="34" charset="0"/>
                <a:cs typeface="Arial" panose="020B0604020202020204" pitchFamily="34" charset="0"/>
              </a:rPr>
              <a:t> et initiatives locales)</a:t>
            </a:r>
          </a:p>
          <a:p>
            <a:pPr marL="0" indent="0">
              <a:spcBef>
                <a:spcPts val="600"/>
              </a:spcBef>
              <a:spcAft>
                <a:spcPts val="0"/>
              </a:spcAft>
              <a:buClr>
                <a:srgbClr val="000000"/>
              </a:buClr>
              <a:buFontTx/>
              <a:buNone/>
              <a:defRPr/>
            </a:pPr>
            <a:r>
              <a:rPr lang="en-GB" sz="2000" i="0" kern="0" dirty="0" err="1" smtClean="0">
                <a:solidFill>
                  <a:srgbClr val="000000"/>
                </a:solidFill>
                <a:latin typeface="EC Square Sans Pro Thin" panose="020B0506040000020004" pitchFamily="34" charset="0"/>
                <a:cs typeface="Arial" panose="020B0604020202020204" pitchFamily="34" charset="0"/>
              </a:rPr>
              <a:t>Objectifs</a:t>
            </a:r>
            <a:r>
              <a:rPr lang="en-GB" sz="2000" i="0" kern="0" dirty="0" smtClean="0">
                <a:solidFill>
                  <a:srgbClr val="000000"/>
                </a:solidFill>
                <a:latin typeface="EC Square Sans Pro Thin" panose="020B0506040000020004" pitchFamily="34" charset="0"/>
                <a:cs typeface="Arial" panose="020B0604020202020204" pitchFamily="34" charset="0"/>
              </a:rPr>
              <a:t> </a:t>
            </a:r>
            <a:r>
              <a:rPr lang="en-GB" sz="2000" i="0" kern="0" dirty="0" err="1" smtClean="0">
                <a:solidFill>
                  <a:srgbClr val="000000"/>
                </a:solidFill>
                <a:latin typeface="EC Square Sans Pro Thin" panose="020B0506040000020004" pitchFamily="34" charset="0"/>
                <a:cs typeface="Arial" panose="020B0604020202020204" pitchFamily="34" charset="0"/>
              </a:rPr>
              <a:t>transversaux</a:t>
            </a:r>
            <a:r>
              <a:rPr lang="en-GB" sz="2000" i="0" kern="0" dirty="0" smtClean="0">
                <a:solidFill>
                  <a:srgbClr val="000000"/>
                </a:solidFill>
                <a:latin typeface="EC Square Sans Pro Thin" panose="020B0506040000020004" pitchFamily="34" charset="0"/>
                <a:cs typeface="Arial" panose="020B0604020202020204" pitchFamily="34" charset="0"/>
              </a:rPr>
              <a:t> : </a:t>
            </a:r>
            <a:r>
              <a:rPr lang="en-GB" sz="2000" i="0" kern="0" dirty="0" err="1" smtClean="0">
                <a:solidFill>
                  <a:srgbClr val="000000"/>
                </a:solidFill>
                <a:latin typeface="EC Square Sans Pro Thin" panose="020B0506040000020004" pitchFamily="34" charset="0"/>
                <a:cs typeface="Arial" panose="020B0604020202020204" pitchFamily="34" charset="0"/>
              </a:rPr>
              <a:t>renforcement</a:t>
            </a:r>
            <a:r>
              <a:rPr lang="en-GB" sz="2000" i="0" kern="0" dirty="0" smtClean="0">
                <a:solidFill>
                  <a:srgbClr val="000000"/>
                </a:solidFill>
                <a:latin typeface="EC Square Sans Pro Thin" panose="020B0506040000020004" pitchFamily="34" charset="0"/>
                <a:cs typeface="Arial" panose="020B0604020202020204" pitchFamily="34" charset="0"/>
              </a:rPr>
              <a:t> </a:t>
            </a:r>
            <a:r>
              <a:rPr lang="en-GB" sz="2000" i="0" kern="0" dirty="0">
                <a:solidFill>
                  <a:srgbClr val="000000"/>
                </a:solidFill>
                <a:latin typeface="EC Square Sans Pro Thin" panose="020B0506040000020004" pitchFamily="34" charset="0"/>
                <a:cs typeface="Arial" panose="020B0604020202020204" pitchFamily="34" charset="0"/>
              </a:rPr>
              <a:t>des </a:t>
            </a:r>
            <a:r>
              <a:rPr lang="en-GB" sz="2000" i="0" kern="0" dirty="0" err="1">
                <a:solidFill>
                  <a:srgbClr val="000000"/>
                </a:solidFill>
                <a:latin typeface="EC Square Sans Pro Thin" panose="020B0506040000020004" pitchFamily="34" charset="0"/>
                <a:cs typeface="Arial" panose="020B0604020202020204" pitchFamily="34" charset="0"/>
              </a:rPr>
              <a:t>capacités</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smtClean="0">
                <a:solidFill>
                  <a:srgbClr val="000000"/>
                </a:solidFill>
                <a:latin typeface="EC Square Sans Pro Thin" panose="020B0506040000020004" pitchFamily="34" charset="0"/>
                <a:cs typeface="Arial" panose="020B0604020202020204" pitchFamily="34" charset="0"/>
              </a:rPr>
              <a:t>administratives</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smtClean="0">
                <a:solidFill>
                  <a:srgbClr val="000000"/>
                </a:solidFill>
                <a:latin typeface="EC Square Sans Pro Thin" panose="020B0506040000020004" pitchFamily="34" charset="0"/>
                <a:cs typeface="Arial" panose="020B0604020202020204" pitchFamily="34" charset="0"/>
              </a:rPr>
              <a:t> </a:t>
            </a:r>
          </a:p>
          <a:p>
            <a:pPr marL="0" indent="0">
              <a:spcBef>
                <a:spcPts val="600"/>
              </a:spcBef>
              <a:spcAft>
                <a:spcPts val="0"/>
              </a:spcAft>
              <a:buClr>
                <a:srgbClr val="000000"/>
              </a:buClr>
              <a:buFontTx/>
              <a:buNone/>
              <a:defRPr/>
            </a:pPr>
            <a:r>
              <a:rPr lang="en-GB" sz="2000" i="0" kern="0" dirty="0" err="1" smtClean="0">
                <a:solidFill>
                  <a:srgbClr val="000000"/>
                </a:solidFill>
                <a:latin typeface="EC Square Sans Pro Thin" panose="020B0506040000020004" pitchFamily="34" charset="0"/>
                <a:cs typeface="Arial" panose="020B0604020202020204" pitchFamily="34" charset="0"/>
              </a:rPr>
              <a:t>coopération</a:t>
            </a:r>
            <a:r>
              <a:rPr lang="en-GB" sz="2000" i="0" kern="0" dirty="0" smtClean="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en</a:t>
            </a:r>
            <a:r>
              <a:rPr lang="en-GB" sz="2000" i="0" kern="0" dirty="0">
                <a:solidFill>
                  <a:srgbClr val="000000"/>
                </a:solidFill>
                <a:latin typeface="EC Square Sans Pro Thin" panose="020B0506040000020004" pitchFamily="34" charset="0"/>
                <a:cs typeface="Arial" panose="020B0604020202020204" pitchFamily="34" charset="0"/>
              </a:rPr>
              <a:t> </a:t>
            </a:r>
            <a:r>
              <a:rPr lang="en-GB" sz="2000" i="0" kern="0" dirty="0" err="1">
                <a:solidFill>
                  <a:srgbClr val="000000"/>
                </a:solidFill>
                <a:latin typeface="EC Square Sans Pro Thin" panose="020B0506040000020004" pitchFamily="34" charset="0"/>
                <a:cs typeface="Arial" panose="020B0604020202020204" pitchFamily="34" charset="0"/>
              </a:rPr>
              <a:t>dehors</a:t>
            </a:r>
            <a:r>
              <a:rPr lang="en-GB" sz="2000" i="0" kern="0" dirty="0">
                <a:solidFill>
                  <a:srgbClr val="000000"/>
                </a:solidFill>
                <a:latin typeface="EC Square Sans Pro Thin" panose="020B0506040000020004" pitchFamily="34" charset="0"/>
                <a:cs typeface="Arial" panose="020B0604020202020204" pitchFamily="34" charset="0"/>
              </a:rPr>
              <a:t> de la zone </a:t>
            </a:r>
            <a:r>
              <a:rPr lang="en-GB" sz="2000" i="0" kern="0" dirty="0" err="1">
                <a:solidFill>
                  <a:srgbClr val="000000"/>
                </a:solidFill>
                <a:latin typeface="EC Square Sans Pro Thin" panose="020B0506040000020004" pitchFamily="34" charset="0"/>
                <a:cs typeface="Arial" panose="020B0604020202020204" pitchFamily="34" charset="0"/>
              </a:rPr>
              <a:t>couverte</a:t>
            </a:r>
            <a:r>
              <a:rPr lang="en-GB" sz="2000" i="0" kern="0" dirty="0">
                <a:solidFill>
                  <a:srgbClr val="000000"/>
                </a:solidFill>
                <a:latin typeface="EC Square Sans Pro Thin" panose="020B0506040000020004" pitchFamily="34" charset="0"/>
                <a:cs typeface="Arial" panose="020B0604020202020204" pitchFamily="34" charset="0"/>
              </a:rPr>
              <a:t> par le programme</a:t>
            </a:r>
            <a:r>
              <a:rPr lang="en-GB" sz="2000" i="0" kern="0" dirty="0" smtClean="0">
                <a:solidFill>
                  <a:srgbClr val="000000"/>
                </a:solidFill>
                <a:latin typeface="EC Square Sans Pro Thin" panose="020B0506040000020004" pitchFamily="34" charset="0"/>
                <a:cs typeface="Arial" panose="020B0604020202020204" pitchFamily="34" charset="0"/>
              </a:rPr>
              <a:t/>
            </a:r>
            <a:br>
              <a:rPr lang="en-GB" sz="2000" i="0" kern="0" dirty="0" smtClean="0">
                <a:solidFill>
                  <a:srgbClr val="000000"/>
                </a:solidFill>
                <a:latin typeface="EC Square Sans Pro Thin" panose="020B0506040000020004" pitchFamily="34" charset="0"/>
                <a:cs typeface="Arial" panose="020B0604020202020204" pitchFamily="34" charset="0"/>
              </a:rPr>
            </a:br>
            <a:endParaRPr lang="en-GB" sz="2000" i="0" kern="0" dirty="0" smtClean="0">
              <a:solidFill>
                <a:srgbClr val="000000"/>
              </a:solidFill>
              <a:latin typeface="EC Square Sans Pro Thin" panose="020B0506040000020004" pitchFamily="34" charset="0"/>
              <a:cs typeface="Arial" panose="020B0604020202020204" pitchFamily="34" charset="0"/>
            </a:endParaRPr>
          </a:p>
          <a:p>
            <a:pPr>
              <a:spcAft>
                <a:spcPts val="1200"/>
              </a:spcAft>
              <a:buClr>
                <a:srgbClr val="000000"/>
              </a:buClr>
              <a:buFont typeface="Wingdings" panose="05000000000000000000" pitchFamily="2" charset="2"/>
              <a:buChar char="§"/>
              <a:defRPr/>
            </a:pPr>
            <a:endParaRPr lang="en-GB" sz="2000" i="0" kern="0" dirty="0" smtClean="0">
              <a:solidFill>
                <a:srgbClr val="20AA63"/>
              </a:solidFill>
              <a:latin typeface="Arial" panose="020B0604020202020204" pitchFamily="34" charset="0"/>
              <a:cs typeface="Arial" panose="020B0604020202020204" pitchFamily="34" charset="0"/>
            </a:endParaRPr>
          </a:p>
          <a:p>
            <a:pPr marL="0" indent="0">
              <a:spcAft>
                <a:spcPts val="600"/>
              </a:spcAft>
              <a:buClr>
                <a:srgbClr val="FFFFFF"/>
              </a:buClr>
              <a:buFontTx/>
              <a:buNone/>
              <a:defRPr/>
            </a:pPr>
            <a:endParaRPr lang="en-GB" b="1" i="0" kern="0" dirty="0" smtClean="0">
              <a:solidFill>
                <a:srgbClr val="20AA63"/>
              </a:solidFill>
              <a:latin typeface="Arial" panose="020B0604020202020204" pitchFamily="34" charset="0"/>
              <a:cs typeface="Arial" panose="020B0604020202020204" pitchFamily="34" charset="0"/>
            </a:endParaRPr>
          </a:p>
          <a:p>
            <a:pPr>
              <a:spcAft>
                <a:spcPts val="600"/>
              </a:spcAft>
              <a:buClr>
                <a:srgbClr val="FFFFFF"/>
              </a:buClr>
              <a:defRPr/>
            </a:pPr>
            <a:endParaRPr lang="en-GB" b="1" i="0" kern="0" dirty="0">
              <a:solidFill>
                <a:srgbClr val="20AA63"/>
              </a:solidFill>
              <a:latin typeface="Arial" panose="020B0604020202020204" pitchFamily="34" charset="0"/>
              <a:cs typeface="Arial" panose="020B0604020202020204" pitchFamily="34" charset="0"/>
            </a:endParaRPr>
          </a:p>
        </p:txBody>
      </p:sp>
      <p:sp>
        <p:nvSpPr>
          <p:cNvPr id="6" name="TextBox 5"/>
          <p:cNvSpPr txBox="1"/>
          <p:nvPr/>
        </p:nvSpPr>
        <p:spPr>
          <a:xfrm>
            <a:off x="629562" y="188640"/>
            <a:ext cx="5022558" cy="523220"/>
          </a:xfrm>
          <a:prstGeom prst="rect">
            <a:avLst/>
          </a:prstGeom>
          <a:noFill/>
        </p:spPr>
        <p:txBody>
          <a:bodyPr wrap="square">
            <a:spAutoFit/>
          </a:bodyPr>
          <a:lstStyle/>
          <a:p>
            <a:pPr>
              <a:defRPr/>
            </a:pPr>
            <a:r>
              <a:rPr lang="en-GB" sz="1400" b="1" dirty="0">
                <a:solidFill>
                  <a:srgbClr val="FFFFFF">
                    <a:lumMod val="65000"/>
                  </a:srgbClr>
                </a:solidFill>
                <a:latin typeface="EC Square Sans Pro" panose="020B0506040000020004" pitchFamily="34" charset="0"/>
                <a:ea typeface="+mn-ea"/>
                <a:cs typeface="+mn-cs"/>
              </a:rPr>
              <a:t>Rapport par pays sur le </a:t>
            </a:r>
            <a:r>
              <a:rPr lang="en-GB" sz="1400" b="1" dirty="0" err="1">
                <a:solidFill>
                  <a:srgbClr val="FFFFFF">
                    <a:lumMod val="65000"/>
                  </a:srgbClr>
                </a:solidFill>
                <a:latin typeface="EC Square Sans Pro" panose="020B0506040000020004" pitchFamily="34" charset="0"/>
                <a:ea typeface="+mn-ea"/>
                <a:cs typeface="+mn-cs"/>
              </a:rPr>
              <a:t>semestre</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européen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investissements</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dans</a:t>
            </a:r>
            <a:r>
              <a:rPr lang="en-GB" sz="1400" b="1" dirty="0">
                <a:solidFill>
                  <a:srgbClr val="FFFFFF">
                    <a:lumMod val="65000"/>
                  </a:srgbClr>
                </a:solidFill>
                <a:latin typeface="EC Square Sans Pro" panose="020B0506040000020004" pitchFamily="34" charset="0"/>
                <a:ea typeface="+mn-ea"/>
                <a:cs typeface="+mn-cs"/>
              </a:rPr>
              <a:t> la politique de </a:t>
            </a:r>
            <a:r>
              <a:rPr lang="en-GB" sz="1400" b="1" dirty="0" err="1">
                <a:solidFill>
                  <a:srgbClr val="FFFFFF">
                    <a:lumMod val="65000"/>
                  </a:srgbClr>
                </a:solidFill>
                <a:latin typeface="EC Square Sans Pro" panose="020B0506040000020004" pitchFamily="34" charset="0"/>
                <a:ea typeface="+mn-ea"/>
                <a:cs typeface="+mn-cs"/>
              </a:rPr>
              <a:t>cohésion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en</a:t>
            </a:r>
            <a:r>
              <a:rPr lang="en-GB" sz="1400" b="1" dirty="0">
                <a:solidFill>
                  <a:srgbClr val="FFFFFF">
                    <a:lumMod val="65000"/>
                  </a:srgbClr>
                </a:solidFill>
                <a:latin typeface="EC Square Sans Pro" panose="020B0506040000020004" pitchFamily="34" charset="0"/>
                <a:ea typeface="+mn-ea"/>
                <a:cs typeface="+mn-cs"/>
              </a:rPr>
              <a:t> 2021-2027</a:t>
            </a:r>
            <a:endParaRPr lang="en-GB" sz="1400" dirty="0" smtClean="0">
              <a:solidFill>
                <a:srgbClr val="FFFFFF">
                  <a:lumMod val="65000"/>
                </a:srgbClr>
              </a:solidFill>
              <a:latin typeface="EC Square Sans Pro" panose="020B0506040000020004" pitchFamily="34" charset="0"/>
              <a:ea typeface="+mn-ea"/>
              <a:cs typeface="+mn-cs"/>
            </a:endParaRPr>
          </a:p>
        </p:txBody>
      </p:sp>
      <p:sp>
        <p:nvSpPr>
          <p:cNvPr id="2" name="Rectangle 1"/>
          <p:cNvSpPr/>
          <p:nvPr/>
        </p:nvSpPr>
        <p:spPr>
          <a:xfrm>
            <a:off x="737574" y="4437112"/>
            <a:ext cx="5130570" cy="432048"/>
          </a:xfrm>
          <a:prstGeom prst="rect">
            <a:avLst/>
          </a:prstGeom>
          <a:noFill/>
          <a:ln w="2222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a:solidFill>
                <a:srgbClr val="FFFFFF"/>
              </a:solidFill>
            </a:endParaRPr>
          </a:p>
        </p:txBody>
      </p:sp>
    </p:spTree>
    <p:extLst>
      <p:ext uri="{BB962C8B-B14F-4D97-AF65-F5344CB8AC3E}">
        <p14:creationId xmlns:p14="http://schemas.microsoft.com/office/powerpoint/2010/main" val="7513683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a:xfrm>
            <a:off x="1165743" y="1268760"/>
            <a:ext cx="6172200" cy="360958"/>
          </a:xfrm>
        </p:spPr>
        <p:txBody>
          <a:bodyPr>
            <a:noAutofit/>
          </a:bodyPr>
          <a:lstStyle/>
          <a:p>
            <a:pPr marL="0" algn="ctr"/>
            <a:r>
              <a:rPr lang="fr-BE" sz="2400" dirty="0" smtClean="0">
                <a:solidFill>
                  <a:srgbClr val="20AA63"/>
                </a:solidFill>
              </a:rPr>
              <a:t>Conclusions du volet social et marché du travail du rapport pays</a:t>
            </a:r>
            <a:endParaRPr lang="fr-BE" sz="2400" dirty="0">
              <a:solidFill>
                <a:srgbClr val="20AA63"/>
              </a:solidFill>
            </a:endParaRPr>
          </a:p>
        </p:txBody>
      </p:sp>
      <p:sp>
        <p:nvSpPr>
          <p:cNvPr id="3" name="Content Placeholder 2"/>
          <p:cNvSpPr>
            <a:spLocks noGrp="1"/>
          </p:cNvSpPr>
          <p:nvPr>
            <p:ph sz="half" idx="1"/>
          </p:nvPr>
        </p:nvSpPr>
        <p:spPr>
          <a:xfrm>
            <a:off x="845586" y="1988840"/>
            <a:ext cx="6812514" cy="4392488"/>
          </a:xfrm>
        </p:spPr>
        <p:txBody>
          <a:bodyPr/>
          <a:lstStyle/>
          <a:p>
            <a:pPr algn="just" defTabSz="685783" fontAlgn="auto">
              <a:lnSpc>
                <a:spcPct val="115000"/>
              </a:lnSpc>
              <a:spcBef>
                <a:spcPts val="750"/>
              </a:spcBef>
              <a:spcAft>
                <a:spcPts val="0"/>
              </a:spcAft>
              <a:buClr>
                <a:srgbClr val="20AA63"/>
              </a:buClr>
              <a:buFont typeface="Wingdings" panose="05000000000000000000" pitchFamily="2" charset="2"/>
              <a:buChar char="Ø"/>
              <a:defRPr/>
            </a:pPr>
            <a:r>
              <a:rPr lang="fr-BE" sz="2400" i="0" dirty="0" smtClean="0">
                <a:solidFill>
                  <a:srgbClr val="000000"/>
                </a:solidFill>
                <a:latin typeface="EC Square Sans Pro Thin" panose="020B0506040000020004" pitchFamily="34" charset="0"/>
                <a:cs typeface="Arial" panose="020B0604020202020204" pitchFamily="34" charset="0"/>
              </a:rPr>
              <a:t>Une </a:t>
            </a:r>
            <a:r>
              <a:rPr lang="fr-BE" sz="2400" i="0" dirty="0">
                <a:solidFill>
                  <a:srgbClr val="000000"/>
                </a:solidFill>
                <a:latin typeface="EC Square Sans Pro Thin" panose="020B0506040000020004" pitchFamily="34" charset="0"/>
                <a:cs typeface="Arial" panose="020B0604020202020204" pitchFamily="34" charset="0"/>
              </a:rPr>
              <a:t>amélioration générale du marché du travail, bien qu'à un rythme moindre, et restant inférieur à celui de la zone euro.</a:t>
            </a:r>
          </a:p>
          <a:p>
            <a:pPr algn="just" defTabSz="685783" fontAlgn="auto">
              <a:lnSpc>
                <a:spcPct val="115000"/>
              </a:lnSpc>
              <a:spcBef>
                <a:spcPts val="750"/>
              </a:spcBef>
              <a:spcAft>
                <a:spcPts val="0"/>
              </a:spcAft>
              <a:buClr>
                <a:srgbClr val="20AA63"/>
              </a:buClr>
              <a:buFont typeface="Wingdings" panose="05000000000000000000" pitchFamily="2" charset="2"/>
              <a:buChar char="Ø"/>
              <a:defRPr/>
            </a:pPr>
            <a:r>
              <a:rPr lang="fr-BE" sz="2400" i="0" dirty="0" smtClean="0">
                <a:solidFill>
                  <a:srgbClr val="000000"/>
                </a:solidFill>
                <a:latin typeface="EC Square Sans Pro Thin" panose="020B0506040000020004" pitchFamily="34" charset="0"/>
                <a:cs typeface="Arial" panose="020B0604020202020204" pitchFamily="34" charset="0"/>
              </a:rPr>
              <a:t>Des </a:t>
            </a:r>
            <a:r>
              <a:rPr lang="fr-BE" sz="2400" i="0" dirty="0">
                <a:solidFill>
                  <a:srgbClr val="000000"/>
                </a:solidFill>
                <a:latin typeface="EC Square Sans Pro Thin" panose="020B0506040000020004" pitchFamily="34" charset="0"/>
                <a:cs typeface="Arial" panose="020B0604020202020204" pitchFamily="34" charset="0"/>
              </a:rPr>
              <a:t>mesures prises visant à améliorer le système de formation professionnelle pour améliorer sa capacité à intégrer sur le marché du travail et à permettre un accès de tous à la </a:t>
            </a:r>
            <a:r>
              <a:rPr lang="fr-BE" sz="2400" i="0" dirty="0" smtClean="0">
                <a:solidFill>
                  <a:srgbClr val="000000"/>
                </a:solidFill>
                <a:latin typeface="EC Square Sans Pro Thin" panose="020B0506040000020004" pitchFamily="34" charset="0"/>
                <a:cs typeface="Arial" panose="020B0604020202020204" pitchFamily="34" charset="0"/>
              </a:rPr>
              <a:t>formation.</a:t>
            </a:r>
          </a:p>
          <a:p>
            <a:pPr algn="just" defTabSz="685783" fontAlgn="auto">
              <a:lnSpc>
                <a:spcPct val="115000"/>
              </a:lnSpc>
              <a:spcBef>
                <a:spcPts val="750"/>
              </a:spcBef>
              <a:spcAft>
                <a:spcPts val="0"/>
              </a:spcAft>
              <a:buClr>
                <a:srgbClr val="20AA63"/>
              </a:buClr>
              <a:buFont typeface="Wingdings" panose="05000000000000000000" pitchFamily="2" charset="2"/>
              <a:buChar char="Ø"/>
              <a:defRPr/>
            </a:pPr>
            <a:r>
              <a:rPr lang="fr-BE" sz="2400" i="0" dirty="0" smtClean="0">
                <a:solidFill>
                  <a:srgbClr val="000000"/>
                </a:solidFill>
                <a:latin typeface="EC Square Sans Pro Thin" panose="020B0506040000020004" pitchFamily="34" charset="0"/>
                <a:cs typeface="Arial" panose="020B0604020202020204" pitchFamily="34" charset="0"/>
              </a:rPr>
              <a:t>Un </a:t>
            </a:r>
            <a:r>
              <a:rPr lang="fr-BE" sz="2400" i="0" dirty="0">
                <a:solidFill>
                  <a:srgbClr val="000000"/>
                </a:solidFill>
                <a:latin typeface="EC Square Sans Pro Thin" panose="020B0506040000020004" pitchFamily="34" charset="0"/>
                <a:cs typeface="Arial" panose="020B0604020202020204" pitchFamily="34" charset="0"/>
              </a:rPr>
              <a:t>système de protection sociale qui reste globalement efficace, particulièrement pour réduire le risque de pauvreté,</a:t>
            </a:r>
          </a:p>
          <a:p>
            <a:pPr marL="0" indent="0">
              <a:buClr>
                <a:srgbClr val="000000"/>
              </a:buClr>
              <a:buNone/>
              <a:defRPr/>
            </a:pPr>
            <a:endParaRPr lang="fr-BE" sz="2000" i="0" dirty="0" smtClean="0">
              <a:solidFill>
                <a:srgbClr val="000000"/>
              </a:solidFill>
              <a:latin typeface="EC Square Sans Pro Thin" panose="020B0506040000020004" pitchFamily="34" charset="0"/>
              <a:cs typeface="Arial" panose="020B0604020202020204" pitchFamily="34" charset="0"/>
            </a:endParaRPr>
          </a:p>
          <a:p>
            <a:pPr marL="0" indent="0">
              <a:buClr>
                <a:srgbClr val="000000"/>
              </a:buClr>
              <a:defRPr/>
            </a:pPr>
            <a:endParaRPr lang="fr-BE" sz="2000" i="0" dirty="0">
              <a:solidFill>
                <a:srgbClr val="000000"/>
              </a:solidFill>
              <a:latin typeface="EC Square Sans Pro Thin" panose="020B0506040000020004" pitchFamily="34" charset="0"/>
              <a:cs typeface="Arial" panose="020B0604020202020204" pitchFamily="34" charset="0"/>
            </a:endParaRPr>
          </a:p>
          <a:p>
            <a:pPr marL="0" indent="0">
              <a:buClr>
                <a:srgbClr val="000000"/>
              </a:buClr>
              <a:defRPr/>
            </a:pPr>
            <a:endParaRPr lang="fr-BE" sz="2000" i="0" dirty="0">
              <a:solidFill>
                <a:srgbClr val="000000"/>
              </a:solidFill>
              <a:latin typeface="EC Square Sans Pro Thin" panose="020B0506040000020004" pitchFamily="34" charset="0"/>
              <a:cs typeface="Arial" panose="020B0604020202020204" pitchFamily="34" charset="0"/>
            </a:endParaRPr>
          </a:p>
          <a:p>
            <a:pPr marL="0" indent="0">
              <a:buClr>
                <a:srgbClr val="000000"/>
              </a:buClr>
              <a:buNone/>
              <a:defRPr/>
            </a:pPr>
            <a:endParaRPr lang="fr-BE" sz="2000" i="0" dirty="0" smtClean="0">
              <a:solidFill>
                <a:srgbClr val="000000"/>
              </a:solidFill>
              <a:latin typeface="EC Square Sans Pro Thin" panose="020B0506040000020004" pitchFamily="34" charset="0"/>
              <a:cs typeface="Arial" panose="020B0604020202020204" pitchFamily="34" charset="0"/>
            </a:endParaRPr>
          </a:p>
          <a:p>
            <a:pPr marL="0" indent="0" algn="just">
              <a:buNone/>
            </a:pPr>
            <a:endParaRPr lang="fr-BE" sz="1800" i="0" dirty="0"/>
          </a:p>
          <a:p>
            <a:pPr marL="0" lvl="0" indent="0">
              <a:buNone/>
            </a:pPr>
            <a:endParaRPr lang="en-GB" sz="1800" b="1" dirty="0"/>
          </a:p>
          <a:p>
            <a:pPr marL="0" indent="0">
              <a:buNone/>
            </a:pPr>
            <a:endParaRPr lang="en-GB" sz="1800" dirty="0"/>
          </a:p>
        </p:txBody>
      </p:sp>
      <p:sp>
        <p:nvSpPr>
          <p:cNvPr id="5" name="TextBox 4"/>
          <p:cNvSpPr txBox="1"/>
          <p:nvPr/>
        </p:nvSpPr>
        <p:spPr>
          <a:xfrm>
            <a:off x="629562" y="188640"/>
            <a:ext cx="5022558" cy="523220"/>
          </a:xfrm>
          <a:prstGeom prst="rect">
            <a:avLst/>
          </a:prstGeom>
          <a:noFill/>
        </p:spPr>
        <p:txBody>
          <a:bodyPr wrap="square">
            <a:spAutoFit/>
          </a:bodyPr>
          <a:lstStyle/>
          <a:p>
            <a:pPr>
              <a:defRPr/>
            </a:pPr>
            <a:r>
              <a:rPr lang="en-GB" sz="1400" b="1" dirty="0">
                <a:solidFill>
                  <a:srgbClr val="FFFFFF">
                    <a:lumMod val="65000"/>
                  </a:srgbClr>
                </a:solidFill>
                <a:latin typeface="EC Square Sans Pro" panose="020B0506040000020004" pitchFamily="34" charset="0"/>
                <a:ea typeface="+mn-ea"/>
                <a:cs typeface="+mn-cs"/>
              </a:rPr>
              <a:t>Rapport par pays sur le </a:t>
            </a:r>
            <a:r>
              <a:rPr lang="en-GB" sz="1400" b="1" dirty="0" err="1">
                <a:solidFill>
                  <a:srgbClr val="FFFFFF">
                    <a:lumMod val="65000"/>
                  </a:srgbClr>
                </a:solidFill>
                <a:latin typeface="EC Square Sans Pro" panose="020B0506040000020004" pitchFamily="34" charset="0"/>
                <a:ea typeface="+mn-ea"/>
                <a:cs typeface="+mn-cs"/>
              </a:rPr>
              <a:t>semestre</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européen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investissements</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dans</a:t>
            </a:r>
            <a:r>
              <a:rPr lang="en-GB" sz="1400" b="1" dirty="0">
                <a:solidFill>
                  <a:srgbClr val="FFFFFF">
                    <a:lumMod val="65000"/>
                  </a:srgbClr>
                </a:solidFill>
                <a:latin typeface="EC Square Sans Pro" panose="020B0506040000020004" pitchFamily="34" charset="0"/>
                <a:ea typeface="+mn-ea"/>
                <a:cs typeface="+mn-cs"/>
              </a:rPr>
              <a:t> la politique de </a:t>
            </a:r>
            <a:r>
              <a:rPr lang="en-GB" sz="1400" b="1" dirty="0" err="1">
                <a:solidFill>
                  <a:srgbClr val="FFFFFF">
                    <a:lumMod val="65000"/>
                  </a:srgbClr>
                </a:solidFill>
                <a:latin typeface="EC Square Sans Pro" panose="020B0506040000020004" pitchFamily="34" charset="0"/>
                <a:ea typeface="+mn-ea"/>
                <a:cs typeface="+mn-cs"/>
              </a:rPr>
              <a:t>cohésion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en</a:t>
            </a:r>
            <a:r>
              <a:rPr lang="en-GB" sz="1400" b="1" dirty="0">
                <a:solidFill>
                  <a:srgbClr val="FFFFFF">
                    <a:lumMod val="65000"/>
                  </a:srgbClr>
                </a:solidFill>
                <a:latin typeface="EC Square Sans Pro" panose="020B0506040000020004" pitchFamily="34" charset="0"/>
                <a:ea typeface="+mn-ea"/>
                <a:cs typeface="+mn-cs"/>
              </a:rPr>
              <a:t> 2021-2027</a:t>
            </a:r>
            <a:endParaRPr lang="en-GB" sz="1400" dirty="0" smtClean="0">
              <a:solidFill>
                <a:srgbClr val="FFFFFF">
                  <a:lumMod val="65000"/>
                </a:srgbClr>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7073301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4"/>
          <p:cNvSpPr>
            <a:spLocks noGrp="1"/>
          </p:cNvSpPr>
          <p:nvPr>
            <p:ph type="title"/>
          </p:nvPr>
        </p:nvSpPr>
        <p:spPr>
          <a:xfrm>
            <a:off x="845587" y="990341"/>
            <a:ext cx="7054364" cy="936625"/>
          </a:xfrm>
        </p:spPr>
        <p:txBody>
          <a:bodyPr/>
          <a:lstStyle/>
          <a:p>
            <a:pPr algn="ctr"/>
            <a:r>
              <a:rPr lang="en-US" sz="2800" dirty="0" err="1" smtClean="0">
                <a:solidFill>
                  <a:srgbClr val="20AA63"/>
                </a:solidFill>
                <a:latin typeface="EC Square Sans Pro" panose="020B0506040000020004" pitchFamily="34" charset="0"/>
              </a:rPr>
              <a:t>Principaux</a:t>
            </a:r>
            <a:r>
              <a:rPr lang="en-US" sz="2800" dirty="0" smtClean="0">
                <a:solidFill>
                  <a:srgbClr val="20AA63"/>
                </a:solidFill>
                <a:latin typeface="EC Square Sans Pro" panose="020B0506040000020004" pitchFamily="34" charset="0"/>
              </a:rPr>
              <a:t> </a:t>
            </a:r>
            <a:r>
              <a:rPr lang="en-US" sz="2800" dirty="0" err="1" smtClean="0">
                <a:solidFill>
                  <a:srgbClr val="20AA63"/>
                </a:solidFill>
                <a:latin typeface="EC Square Sans Pro" panose="020B0506040000020004" pitchFamily="34" charset="0"/>
              </a:rPr>
              <a:t>défis</a:t>
            </a:r>
            <a:r>
              <a:rPr lang="en-US" sz="2800" dirty="0" smtClean="0">
                <a:solidFill>
                  <a:srgbClr val="20AA63"/>
                </a:solidFill>
                <a:latin typeface="EC Square Sans Pro" panose="020B0506040000020004" pitchFamily="34" charset="0"/>
              </a:rPr>
              <a:t> identifies pour la France </a:t>
            </a:r>
            <a:r>
              <a:rPr lang="en-GB" sz="1800" i="1"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r>
            <a:br>
              <a:rPr lang="en-GB" sz="1800" i="1"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br>
            <a:endParaRPr lang="en-GB" sz="1800" dirty="0">
              <a:solidFill>
                <a:srgbClr val="20AA63"/>
              </a:solidFill>
              <a:latin typeface="EC Square Sans Pro" panose="020B0506040000020004" pitchFamily="34" charset="0"/>
            </a:endParaRPr>
          </a:p>
        </p:txBody>
      </p:sp>
      <p:sp>
        <p:nvSpPr>
          <p:cNvPr id="11" name="TextBox 10"/>
          <p:cNvSpPr txBox="1"/>
          <p:nvPr/>
        </p:nvSpPr>
        <p:spPr>
          <a:xfrm>
            <a:off x="575641" y="2204865"/>
            <a:ext cx="8208912" cy="2845907"/>
          </a:xfrm>
          <a:prstGeom prst="rect">
            <a:avLst/>
          </a:prstGeom>
          <a:noFill/>
        </p:spPr>
        <p:txBody>
          <a:bodyPr wrap="square">
            <a:spAutoFit/>
          </a:bodyPr>
          <a:lstStyle/>
          <a:p>
            <a:pPr marL="342900" indent="-342900" defTabSz="685783" fontAlgn="auto">
              <a:lnSpc>
                <a:spcPct val="115000"/>
              </a:lnSpc>
              <a:spcBef>
                <a:spcPts val="750"/>
              </a:spcBef>
              <a:spcAft>
                <a:spcPts val="0"/>
              </a:spcAft>
              <a:buClr>
                <a:srgbClr val="20AA63"/>
              </a:buClr>
              <a:buFont typeface="Wingdings" panose="05000000000000000000" pitchFamily="2" charset="2"/>
              <a:buChar char="Ø"/>
              <a:defRPr/>
            </a:pP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Inégalité</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d’accès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au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marché</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du travail</a:t>
            </a:r>
          </a:p>
          <a:p>
            <a:pPr marL="342900" indent="-342900" defTabSz="685783" fontAlgn="auto">
              <a:lnSpc>
                <a:spcPct val="115000"/>
              </a:lnSpc>
              <a:spcBef>
                <a:spcPts val="750"/>
              </a:spcBef>
              <a:spcAft>
                <a:spcPts val="0"/>
              </a:spcAft>
              <a:buClr>
                <a:srgbClr val="20AA63"/>
              </a:buClr>
              <a:buFont typeface="Wingdings" panose="05000000000000000000" pitchFamily="2" charset="2"/>
              <a:buChar char="Ø"/>
              <a:defRPr/>
            </a:pP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Résultats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insatisfaisants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 la </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formation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professionnelle</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initiale</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et continue par rapport aux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besoins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du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marché</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du travail -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inadéquation</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des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compétences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p>
          <a:p>
            <a:pPr marL="342900" indent="-342900" defTabSz="685783" fontAlgn="auto">
              <a:lnSpc>
                <a:spcPct val="115000"/>
              </a:lnSpc>
              <a:spcBef>
                <a:spcPts val="750"/>
              </a:spcBef>
              <a:spcAft>
                <a:spcPts val="0"/>
              </a:spcAft>
              <a:buClr>
                <a:srgbClr val="20AA63"/>
              </a:buClr>
              <a:buFont typeface="Wingdings" panose="05000000000000000000" pitchFamily="2" charset="2"/>
              <a:buChar char="Ø"/>
              <a:defRPr/>
            </a:pP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Exclusion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sociale</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notamment</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dans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les zones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défavorisées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et pour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certains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groupes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vulnérables</a:t>
            </a:r>
            <a:r>
              <a:rPr lang="en-US"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p>
        </p:txBody>
      </p:sp>
      <p:sp>
        <p:nvSpPr>
          <p:cNvPr id="5" name="TextBox 4"/>
          <p:cNvSpPr txBox="1"/>
          <p:nvPr/>
        </p:nvSpPr>
        <p:spPr>
          <a:xfrm>
            <a:off x="629562" y="188640"/>
            <a:ext cx="5022558" cy="523220"/>
          </a:xfrm>
          <a:prstGeom prst="rect">
            <a:avLst/>
          </a:prstGeom>
          <a:noFill/>
        </p:spPr>
        <p:txBody>
          <a:bodyPr wrap="square">
            <a:spAutoFit/>
          </a:bodyPr>
          <a:lstStyle/>
          <a:p>
            <a:pPr>
              <a:defRPr/>
            </a:pPr>
            <a:r>
              <a:rPr lang="en-GB" sz="1400" b="1" dirty="0">
                <a:solidFill>
                  <a:srgbClr val="FFFFFF">
                    <a:lumMod val="65000"/>
                  </a:srgbClr>
                </a:solidFill>
                <a:latin typeface="EC Square Sans Pro" panose="020B0506040000020004" pitchFamily="34" charset="0"/>
                <a:ea typeface="+mn-ea"/>
                <a:cs typeface="+mn-cs"/>
              </a:rPr>
              <a:t>Rapport par pays sur le </a:t>
            </a:r>
            <a:r>
              <a:rPr lang="en-GB" sz="1400" b="1" dirty="0" err="1">
                <a:solidFill>
                  <a:srgbClr val="FFFFFF">
                    <a:lumMod val="65000"/>
                  </a:srgbClr>
                </a:solidFill>
                <a:latin typeface="EC Square Sans Pro" panose="020B0506040000020004" pitchFamily="34" charset="0"/>
                <a:ea typeface="+mn-ea"/>
                <a:cs typeface="+mn-cs"/>
              </a:rPr>
              <a:t>semestre</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européen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investissements</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dans</a:t>
            </a:r>
            <a:r>
              <a:rPr lang="en-GB" sz="1400" b="1" dirty="0">
                <a:solidFill>
                  <a:srgbClr val="FFFFFF">
                    <a:lumMod val="65000"/>
                  </a:srgbClr>
                </a:solidFill>
                <a:latin typeface="EC Square Sans Pro" panose="020B0506040000020004" pitchFamily="34" charset="0"/>
                <a:ea typeface="+mn-ea"/>
                <a:cs typeface="+mn-cs"/>
              </a:rPr>
              <a:t> la politique de </a:t>
            </a:r>
            <a:r>
              <a:rPr lang="en-GB" sz="1400" b="1" dirty="0" err="1">
                <a:solidFill>
                  <a:srgbClr val="FFFFFF">
                    <a:lumMod val="65000"/>
                  </a:srgbClr>
                </a:solidFill>
                <a:latin typeface="EC Square Sans Pro" panose="020B0506040000020004" pitchFamily="34" charset="0"/>
                <a:ea typeface="+mn-ea"/>
                <a:cs typeface="+mn-cs"/>
              </a:rPr>
              <a:t>cohésion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en</a:t>
            </a:r>
            <a:r>
              <a:rPr lang="en-GB" sz="1400" b="1" dirty="0">
                <a:solidFill>
                  <a:srgbClr val="FFFFFF">
                    <a:lumMod val="65000"/>
                  </a:srgbClr>
                </a:solidFill>
                <a:latin typeface="EC Square Sans Pro" panose="020B0506040000020004" pitchFamily="34" charset="0"/>
                <a:ea typeface="+mn-ea"/>
                <a:cs typeface="+mn-cs"/>
              </a:rPr>
              <a:t> 2021-2027</a:t>
            </a:r>
            <a:endParaRPr lang="en-GB" sz="1400" dirty="0" smtClean="0">
              <a:solidFill>
                <a:srgbClr val="FFFFFF">
                  <a:lumMod val="65000"/>
                </a:srgbClr>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9362989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dirty="0" smtClean="0">
                <a:solidFill>
                  <a:srgbClr val="00B050"/>
                </a:solidFill>
                <a:latin typeface="EC Square Sans Pro" panose="020B0506040000020004" pitchFamily="34" charset="0"/>
              </a:rPr>
              <a:t>Proposition de </a:t>
            </a:r>
            <a:r>
              <a:rPr lang="en-US" sz="2800" dirty="0" err="1" smtClean="0">
                <a:solidFill>
                  <a:srgbClr val="00B050"/>
                </a:solidFill>
                <a:latin typeface="EC Square Sans Pro" panose="020B0506040000020004" pitchFamily="34" charset="0"/>
              </a:rPr>
              <a:t>recommandations</a:t>
            </a:r>
            <a:r>
              <a:rPr lang="en-US" sz="2800" dirty="0" smtClean="0">
                <a:solidFill>
                  <a:srgbClr val="00B050"/>
                </a:solidFill>
                <a:latin typeface="EC Square Sans Pro" panose="020B0506040000020004" pitchFamily="34" charset="0"/>
              </a:rPr>
              <a:t> </a:t>
            </a:r>
            <a:r>
              <a:rPr lang="en-US" sz="2800" dirty="0">
                <a:solidFill>
                  <a:srgbClr val="00B050"/>
                </a:solidFill>
                <a:latin typeface="EC Square Sans Pro" panose="020B0506040000020004" pitchFamily="34" charset="0"/>
              </a:rPr>
              <a:t>de la Commission à la </a:t>
            </a:r>
            <a:r>
              <a:rPr lang="en-US" sz="2800" dirty="0" smtClean="0">
                <a:solidFill>
                  <a:srgbClr val="00B050"/>
                </a:solidFill>
                <a:latin typeface="EC Square Sans Pro" panose="020B0506040000020004" pitchFamily="34" charset="0"/>
              </a:rPr>
              <a:t>France</a:t>
            </a:r>
            <a:br>
              <a:rPr lang="en-US" sz="2800" dirty="0" smtClean="0">
                <a:solidFill>
                  <a:srgbClr val="00B050"/>
                </a:solidFill>
                <a:latin typeface="EC Square Sans Pro" panose="020B0506040000020004" pitchFamily="34" charset="0"/>
              </a:rPr>
            </a:br>
            <a:r>
              <a:rPr lang="en-US" sz="2800" dirty="0" smtClean="0">
                <a:solidFill>
                  <a:srgbClr val="00B050"/>
                </a:solidFill>
                <a:latin typeface="EC Square Sans Pro" panose="020B0506040000020004" pitchFamily="34" charset="0"/>
              </a:rPr>
              <a:t> 5 </a:t>
            </a:r>
            <a:r>
              <a:rPr lang="en-US" sz="2800" dirty="0" err="1" smtClean="0">
                <a:solidFill>
                  <a:srgbClr val="00B050"/>
                </a:solidFill>
                <a:latin typeface="EC Square Sans Pro" panose="020B0506040000020004" pitchFamily="34" charset="0"/>
              </a:rPr>
              <a:t>juin</a:t>
            </a:r>
            <a:r>
              <a:rPr lang="en-US" sz="2800" dirty="0" smtClean="0">
                <a:solidFill>
                  <a:srgbClr val="00B050"/>
                </a:solidFill>
                <a:latin typeface="EC Square Sans Pro" panose="020B0506040000020004" pitchFamily="34" charset="0"/>
              </a:rPr>
              <a:t> 2019</a:t>
            </a:r>
            <a:endParaRPr lang="fr-BE" dirty="0">
              <a:solidFill>
                <a:srgbClr val="00B050"/>
              </a:solidFill>
            </a:endParaRPr>
          </a:p>
        </p:txBody>
      </p:sp>
      <p:sp>
        <p:nvSpPr>
          <p:cNvPr id="4" name="Content Placeholder 3"/>
          <p:cNvSpPr>
            <a:spLocks noGrp="1"/>
          </p:cNvSpPr>
          <p:nvPr>
            <p:ph idx="1"/>
          </p:nvPr>
        </p:nvSpPr>
        <p:spPr>
          <a:xfrm>
            <a:off x="413538" y="2060848"/>
            <a:ext cx="8229600" cy="3633788"/>
          </a:xfrm>
        </p:spPr>
        <p:txBody>
          <a:bodyPr/>
          <a:lstStyle/>
          <a:p>
            <a:pPr defTabSz="685783" fontAlgn="auto">
              <a:lnSpc>
                <a:spcPct val="115000"/>
              </a:lnSpc>
              <a:spcBef>
                <a:spcPts val="750"/>
              </a:spcBef>
              <a:spcAft>
                <a:spcPts val="0"/>
              </a:spcAft>
              <a:buClr>
                <a:srgbClr val="20AA63"/>
              </a:buClr>
              <a:buFont typeface="Wingdings" panose="05000000000000000000" pitchFamily="2" charset="2"/>
              <a:buChar char="Ø"/>
              <a:defRPr/>
            </a:pPr>
            <a:r>
              <a:rPr lang="fr-BE" sz="1200" i="0" dirty="0" smtClean="0">
                <a:solidFill>
                  <a:srgbClr val="000000"/>
                </a:solidFill>
                <a:latin typeface="EC Square Sans Pro Thin" panose="020B0506040000020004" pitchFamily="34" charset="0"/>
                <a:cs typeface="Arial" panose="020B0604020202020204" pitchFamily="34" charset="0"/>
              </a:rPr>
              <a:t>1. </a:t>
            </a:r>
            <a:r>
              <a:rPr lang="fr-FR" sz="1200" dirty="0" smtClean="0"/>
              <a:t>veiller </a:t>
            </a:r>
            <a:r>
              <a:rPr lang="fr-FR" sz="1200" dirty="0"/>
              <a:t>à ce que le taux de croissance nominale des dépenses primaires nettes ne dépasse pas 1,2 % en 2020, ce qui correspondrait à un ajustement structurel annuel de 0,6 % du PIB; à utiliser les recettes exceptionnelles pour accélérer la réduction du ratio de la dette publique; à réduire les dépenses et </a:t>
            </a:r>
            <a:r>
              <a:rPr lang="fr-FR" sz="1600" dirty="0">
                <a:solidFill>
                  <a:srgbClr val="FF0000"/>
                </a:solidFill>
              </a:rPr>
              <a:t>à réaliser des gains d’efficacité dans tous les sous-secteurs des administrations publiques, notamment en précisant pleinement les mesures concrètes nécessaires dans le contexte du programme Action publique 2022 </a:t>
            </a:r>
            <a:r>
              <a:rPr lang="fr-FR" sz="1200" dirty="0"/>
              <a:t>et en surveillant étroitement la mise en œuvre de ces mesures</a:t>
            </a:r>
            <a:r>
              <a:rPr lang="fr-FR" sz="1600" dirty="0">
                <a:solidFill>
                  <a:srgbClr val="FF0000"/>
                </a:solidFill>
              </a:rPr>
              <a:t>; à réformer le système de retraite pour uniformiser progressivement les règles des différents régimes de retraite</a:t>
            </a:r>
            <a:r>
              <a:rPr lang="fr-FR" sz="1200" dirty="0"/>
              <a:t>, en vue de renforcer l'équité et la soutenabilité de ces </a:t>
            </a:r>
            <a:r>
              <a:rPr lang="fr-FR" sz="1200" dirty="0" smtClean="0"/>
              <a:t>régimes;</a:t>
            </a:r>
          </a:p>
          <a:p>
            <a:pPr defTabSz="685783" fontAlgn="auto">
              <a:lnSpc>
                <a:spcPct val="115000"/>
              </a:lnSpc>
              <a:spcBef>
                <a:spcPts val="750"/>
              </a:spcBef>
              <a:spcAft>
                <a:spcPts val="0"/>
              </a:spcAft>
              <a:buClr>
                <a:srgbClr val="20AA63"/>
              </a:buClr>
              <a:buFont typeface="Wingdings" panose="05000000000000000000" pitchFamily="2" charset="2"/>
              <a:buChar char="Ø"/>
              <a:defRPr/>
            </a:pPr>
            <a:r>
              <a:rPr lang="fr-FR" sz="1600" dirty="0" smtClean="0">
                <a:solidFill>
                  <a:srgbClr val="FF0000"/>
                </a:solidFill>
              </a:rPr>
              <a:t>2.</a:t>
            </a:r>
            <a:r>
              <a:rPr lang="fr-FR" sz="1600" dirty="0">
                <a:solidFill>
                  <a:srgbClr val="FF0000"/>
                </a:solidFill>
              </a:rPr>
              <a:t> </a:t>
            </a:r>
            <a:r>
              <a:rPr lang="fr-FR" sz="1600" dirty="0" smtClean="0">
                <a:solidFill>
                  <a:srgbClr val="FF0000"/>
                </a:solidFill>
              </a:rPr>
              <a:t>favoriser </a:t>
            </a:r>
            <a:r>
              <a:rPr lang="fr-FR" sz="1600" dirty="0">
                <a:solidFill>
                  <a:srgbClr val="FF0000"/>
                </a:solidFill>
              </a:rPr>
              <a:t>l’intégration de tous les demandeurs d’emploi sur le marché du travail, à garantir l’égalité des chances, en mettant particulièrement l’accent sur les groupes vulnérables, notamment les personnes issues de l’immigration, et à remédier aux pénuries et aux inadéquations de compétences; </a:t>
            </a:r>
            <a:endParaRPr lang="fr-BE" sz="1600" dirty="0">
              <a:solidFill>
                <a:srgbClr val="FF0000"/>
              </a:solidFill>
            </a:endParaRPr>
          </a:p>
          <a:p>
            <a:pPr defTabSz="685783" fontAlgn="auto">
              <a:lnSpc>
                <a:spcPct val="115000"/>
              </a:lnSpc>
              <a:spcBef>
                <a:spcPts val="750"/>
              </a:spcBef>
              <a:spcAft>
                <a:spcPts val="0"/>
              </a:spcAft>
              <a:buClr>
                <a:srgbClr val="20AA63"/>
              </a:buClr>
              <a:buFont typeface="Wingdings" panose="05000000000000000000" pitchFamily="2" charset="2"/>
              <a:buChar char="Ø"/>
              <a:defRPr/>
            </a:pPr>
            <a:r>
              <a:rPr lang="fr-FR" sz="1200" dirty="0" smtClean="0"/>
              <a:t>3.</a:t>
            </a:r>
            <a:r>
              <a:rPr lang="fr-FR" sz="1200" dirty="0"/>
              <a:t> </a:t>
            </a:r>
            <a:r>
              <a:rPr lang="fr-FR" sz="1200" dirty="0" smtClean="0"/>
              <a:t>axer </a:t>
            </a:r>
            <a:r>
              <a:rPr lang="fr-FR" sz="1200" dirty="0"/>
              <a:t>la politique économique en matière d'investissements sur la recherche et l’innovation (tout en améliorant l’efficacité des dispositifs d’aide publique, dont les systèmes de transfert de connaissances), sur les énergies renouvelables, l’efficacité énergétique et les interconnexions avec le reste de l’Union, ainsi que sur l’infrastructure numérique, en tenant compte des disparités </a:t>
            </a:r>
            <a:r>
              <a:rPr lang="fr-FR" sz="1200" dirty="0" smtClean="0"/>
              <a:t>territoriales;</a:t>
            </a:r>
            <a:endParaRPr lang="fr-BE" sz="1200" dirty="0"/>
          </a:p>
          <a:p>
            <a:pPr defTabSz="685783" fontAlgn="auto">
              <a:lnSpc>
                <a:spcPct val="115000"/>
              </a:lnSpc>
              <a:spcBef>
                <a:spcPts val="750"/>
              </a:spcBef>
              <a:spcAft>
                <a:spcPts val="0"/>
              </a:spcAft>
              <a:buClr>
                <a:srgbClr val="20AA63"/>
              </a:buClr>
              <a:buFont typeface="Wingdings" panose="05000000000000000000" pitchFamily="2" charset="2"/>
              <a:buChar char="Ø"/>
              <a:defRPr/>
            </a:pPr>
            <a:r>
              <a:rPr lang="fr-FR" sz="1200" dirty="0" smtClean="0"/>
              <a:t>4.</a:t>
            </a:r>
            <a:r>
              <a:rPr lang="fr-FR" sz="1200" dirty="0"/>
              <a:t> </a:t>
            </a:r>
            <a:r>
              <a:rPr lang="fr-FR" sz="1200" dirty="0" smtClean="0"/>
              <a:t>poursuivre </a:t>
            </a:r>
            <a:r>
              <a:rPr lang="fr-FR" sz="1200" dirty="0"/>
              <a:t>la simplification du système d’imposition, notamment en limitant le recours aux dépenses fiscales, en continuant de supprimer les impôts inefficaces et en réduisant les impôts sur la production; à réduire les restrictions réglementaires, notamment dans le secteur des services, et à mettre pleinement en œuvre les mesures visant à stimuler la croissance des entreprises. </a:t>
            </a:r>
            <a:endParaRPr lang="fr-BE" sz="1200" dirty="0"/>
          </a:p>
        </p:txBody>
      </p:sp>
    </p:spTree>
    <p:extLst>
      <p:ext uri="{BB962C8B-B14F-4D97-AF65-F5344CB8AC3E}">
        <p14:creationId xmlns:p14="http://schemas.microsoft.com/office/powerpoint/2010/main" val="4076769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19461"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Les deux PO nationaux FSE-IEJ</a:t>
            </a:r>
          </a:p>
          <a:p>
            <a:pPr>
              <a:buSzPct val="100000"/>
            </a:pPr>
            <a:r>
              <a:rPr lang="fr-FR" sz="2000" b="1" dirty="0" smtClean="0">
                <a:solidFill>
                  <a:schemeClr val="bg1"/>
                </a:solidFill>
              </a:rPr>
              <a:t>3 millions de participants début mai 2019</a:t>
            </a:r>
            <a:endParaRPr lang="fr-FR" sz="2000" dirty="0">
              <a:solidFill>
                <a:schemeClr val="bg1"/>
              </a:solidFill>
            </a:endParaRPr>
          </a:p>
        </p:txBody>
      </p:sp>
      <p:sp>
        <p:nvSpPr>
          <p:cNvPr id="3" name="ZoneTexte 2"/>
          <p:cNvSpPr txBox="1"/>
          <p:nvPr/>
        </p:nvSpPr>
        <p:spPr>
          <a:xfrm>
            <a:off x="756866" y="1628800"/>
            <a:ext cx="7561263" cy="3312368"/>
          </a:xfrm>
          <a:prstGeom prst="rect">
            <a:avLst/>
          </a:prstGeom>
          <a:noFill/>
        </p:spPr>
        <p:txBody>
          <a:bodyPr/>
          <a:lstStyle/>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2,5 millions de participants sur le PON FSE</a:t>
            </a:r>
          </a:p>
          <a:p>
            <a:pPr marL="350838" lvl="1" indent="-285750">
              <a:lnSpc>
                <a:spcPct val="90000"/>
              </a:lnSpc>
              <a:spcBef>
                <a:spcPts val="400"/>
              </a:spcBef>
              <a:buClr>
                <a:srgbClr val="215968"/>
              </a:buClr>
              <a:buFont typeface="Wingdings" panose="05000000000000000000" pitchFamily="2" charset="2"/>
              <a:buChar char="Ø"/>
            </a:pPr>
            <a:endParaRPr lang="fr-FR" b="1" dirty="0" smtClean="0">
              <a:solidFill>
                <a:schemeClr val="tx2"/>
              </a:solidFill>
              <a:latin typeface="Arial" charset="0"/>
            </a:endParaRPr>
          </a:p>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Plus de 1,7 million de participants relèvent des actions d’inclusion</a:t>
            </a:r>
          </a:p>
          <a:p>
            <a:pPr marL="350838" lvl="1" indent="-285750">
              <a:lnSpc>
                <a:spcPct val="90000"/>
              </a:lnSpc>
              <a:spcBef>
                <a:spcPts val="400"/>
              </a:spcBef>
              <a:buClr>
                <a:srgbClr val="215968"/>
              </a:buClr>
              <a:buFont typeface="Wingdings" panose="05000000000000000000" pitchFamily="2" charset="2"/>
              <a:buChar char="Ø"/>
            </a:pPr>
            <a:endParaRPr lang="fr-FR" b="1" dirty="0" smtClean="0">
              <a:solidFill>
                <a:schemeClr val="tx2"/>
              </a:solidFill>
              <a:latin typeface="Arial" charset="0"/>
            </a:endParaRPr>
          </a:p>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460 000 participants sur le PON IEJ (160 000 Garantie jeunes,  160 000 AIJ Pôle Emploi)</a:t>
            </a:r>
          </a:p>
          <a:p>
            <a:pPr marL="350838" lvl="1" indent="-285750">
              <a:lnSpc>
                <a:spcPct val="90000"/>
              </a:lnSpc>
              <a:spcBef>
                <a:spcPts val="400"/>
              </a:spcBef>
              <a:buClr>
                <a:srgbClr val="215968"/>
              </a:buClr>
              <a:buFont typeface="Wingdings" panose="05000000000000000000" pitchFamily="2" charset="2"/>
              <a:buChar char="Ø"/>
            </a:pPr>
            <a:endParaRPr lang="fr-FR" b="1" dirty="0" smtClean="0">
              <a:solidFill>
                <a:schemeClr val="tx2"/>
              </a:solidFill>
              <a:latin typeface="Arial" charset="0"/>
            </a:endParaRPr>
          </a:p>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20 à 30 % de participants relèvent de plus d’une opération </a:t>
            </a:r>
          </a:p>
          <a:p>
            <a:pPr marL="350838" lvl="1" indent="-285750">
              <a:lnSpc>
                <a:spcPct val="90000"/>
              </a:lnSpc>
              <a:spcBef>
                <a:spcPts val="400"/>
              </a:spcBef>
              <a:buClr>
                <a:srgbClr val="215968"/>
              </a:buClr>
              <a:buFont typeface="Wingdings" panose="05000000000000000000" pitchFamily="2" charset="2"/>
              <a:buChar char="Ø"/>
            </a:pPr>
            <a:endParaRPr lang="fr-FR" b="1" dirty="0" smtClean="0">
              <a:solidFill>
                <a:schemeClr val="tx2"/>
              </a:solidFill>
              <a:latin typeface="Arial" charset="0"/>
            </a:endParaRPr>
          </a:p>
          <a:p>
            <a:pPr marL="350838" lvl="1" indent="-285750">
              <a:lnSpc>
                <a:spcPct val="90000"/>
              </a:lnSpc>
              <a:spcBef>
                <a:spcPts val="400"/>
              </a:spcBef>
              <a:buClr>
                <a:srgbClr val="215968"/>
              </a:buClr>
              <a:buFont typeface="Wingdings" panose="05000000000000000000" pitchFamily="2" charset="2"/>
              <a:buChar char="Ø"/>
            </a:pPr>
            <a:r>
              <a:rPr lang="fr-FR" b="1" dirty="0" smtClean="0">
                <a:solidFill>
                  <a:schemeClr val="tx2"/>
                </a:solidFill>
                <a:latin typeface="Arial" charset="0"/>
              </a:rPr>
              <a:t>= plus de 2 millions d’individus sur les deux PO</a:t>
            </a:r>
          </a:p>
          <a:p>
            <a:pPr marL="350838" lvl="1" indent="-285750">
              <a:lnSpc>
                <a:spcPct val="90000"/>
              </a:lnSpc>
              <a:spcBef>
                <a:spcPts val="400"/>
              </a:spcBef>
              <a:buClr>
                <a:srgbClr val="215968"/>
              </a:buClr>
              <a:buFont typeface="Wingdings" panose="05000000000000000000" pitchFamily="2" charset="2"/>
              <a:buChar char="§"/>
            </a:pPr>
            <a:endParaRPr lang="fr-FR" sz="1600" dirty="0">
              <a:solidFill>
                <a:schemeClr val="tx2"/>
              </a:solidFill>
              <a:latin typeface="Arial" charset="0"/>
            </a:endParaRPr>
          </a:p>
        </p:txBody>
      </p:sp>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 : extraction Ma 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a:t>
            </a:r>
            <a:endParaRPr lang="fr-FR" sz="1400" b="1" i="1" dirty="0">
              <a:solidFill>
                <a:schemeClr val="bg1"/>
              </a:solidFill>
              <a:latin typeface="Arial Narrow" panose="020B0606020202030204" pitchFamily="34" charset="0"/>
            </a:endParaRPr>
          </a:p>
        </p:txBody>
      </p:sp>
      <p:grpSp>
        <p:nvGrpSpPr>
          <p:cNvPr id="15" name="Groupe 14"/>
          <p:cNvGrpSpPr/>
          <p:nvPr/>
        </p:nvGrpSpPr>
        <p:grpSpPr>
          <a:xfrm>
            <a:off x="3419872" y="6220145"/>
            <a:ext cx="4898256" cy="637857"/>
            <a:chOff x="3419872" y="6220143"/>
            <a:chExt cx="4898256" cy="637857"/>
          </a:xfrm>
        </p:grpSpPr>
        <p:pic>
          <p:nvPicPr>
            <p:cNvPr id="17"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18"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19"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0" name="Image 19"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spTree>
    <p:extLst>
      <p:ext uri="{BB962C8B-B14F-4D97-AF65-F5344CB8AC3E}">
        <p14:creationId xmlns:p14="http://schemas.microsoft.com/office/powerpoint/2010/main" val="13622616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smtClean="0">
                <a:solidFill>
                  <a:srgbClr val="00B050"/>
                </a:solidFill>
                <a:latin typeface="EC Square Sans Pro" panose="020B0506040000020004" pitchFamily="34" charset="0"/>
              </a:rPr>
              <a:t>Recommandations</a:t>
            </a:r>
            <a:r>
              <a:rPr lang="en-US" sz="3200" dirty="0" smtClean="0">
                <a:solidFill>
                  <a:srgbClr val="00B050"/>
                </a:solidFill>
                <a:latin typeface="EC Square Sans Pro" panose="020B0506040000020004" pitchFamily="34" charset="0"/>
              </a:rPr>
              <a:t> </a:t>
            </a:r>
            <a:r>
              <a:rPr lang="en-US" sz="3200" dirty="0" err="1" smtClean="0">
                <a:solidFill>
                  <a:srgbClr val="00B050"/>
                </a:solidFill>
                <a:latin typeface="EC Square Sans Pro" panose="020B0506040000020004" pitchFamily="34" charset="0"/>
              </a:rPr>
              <a:t>pertinentes</a:t>
            </a:r>
            <a:r>
              <a:rPr lang="en-US" sz="3200" dirty="0" smtClean="0">
                <a:solidFill>
                  <a:srgbClr val="00B050"/>
                </a:solidFill>
                <a:latin typeface="EC Square Sans Pro" panose="020B0506040000020004" pitchFamily="34" charset="0"/>
              </a:rPr>
              <a:t> pour le FSE</a:t>
            </a:r>
            <a:endParaRPr lang="fr-BE" dirty="0">
              <a:solidFill>
                <a:srgbClr val="00B050"/>
              </a:solidFill>
            </a:endParaRPr>
          </a:p>
        </p:txBody>
      </p:sp>
      <p:sp>
        <p:nvSpPr>
          <p:cNvPr id="7" name="Text Placeholder 6"/>
          <p:cNvSpPr>
            <a:spLocks noGrp="1"/>
          </p:cNvSpPr>
          <p:nvPr>
            <p:ph type="body" idx="1"/>
          </p:nvPr>
        </p:nvSpPr>
        <p:spPr>
          <a:xfrm>
            <a:off x="657401" y="1306117"/>
            <a:ext cx="4040188" cy="639762"/>
          </a:xfrm>
        </p:spPr>
        <p:txBody>
          <a:bodyPr/>
          <a:lstStyle/>
          <a:p>
            <a:r>
              <a:rPr lang="fr-BE" dirty="0" smtClean="0"/>
              <a:t>Recommandation 2018</a:t>
            </a:r>
            <a:endParaRPr lang="fr-BE" dirty="0"/>
          </a:p>
        </p:txBody>
      </p:sp>
      <p:sp>
        <p:nvSpPr>
          <p:cNvPr id="8" name="Content Placeholder 7"/>
          <p:cNvSpPr>
            <a:spLocks noGrp="1"/>
          </p:cNvSpPr>
          <p:nvPr>
            <p:ph sz="half" idx="2"/>
          </p:nvPr>
        </p:nvSpPr>
        <p:spPr>
          <a:xfrm>
            <a:off x="598103" y="1945879"/>
            <a:ext cx="4040188" cy="3951288"/>
          </a:xfrm>
        </p:spPr>
        <p:txBody>
          <a:bodyPr/>
          <a:lstStyle/>
          <a:p>
            <a:pPr marL="0" indent="0">
              <a:buNone/>
            </a:pPr>
            <a:r>
              <a:rPr lang="fr-FR" sz="2200" dirty="0" smtClean="0"/>
              <a:t>poursuivre </a:t>
            </a:r>
            <a:r>
              <a:rPr lang="fr-FR" sz="2200" dirty="0"/>
              <a:t>les </a:t>
            </a:r>
            <a:r>
              <a:rPr lang="fr-FR" sz="2200" u="sng" dirty="0"/>
              <a:t>réformes du système d’enseignement et de formation professionnels</a:t>
            </a:r>
            <a:r>
              <a:rPr lang="fr-FR" sz="2200" dirty="0"/>
              <a:t>, à renforcer son adéquation aux besoins du marché du travail et à </a:t>
            </a:r>
            <a:r>
              <a:rPr lang="fr-FR" sz="2200" u="sng" dirty="0"/>
              <a:t>améliorer l’accès à la formation</a:t>
            </a:r>
            <a:r>
              <a:rPr lang="fr-FR" sz="2200" dirty="0"/>
              <a:t>, en particulier des travailleurs peu qualifiés et des demandeurs d’emploi; à favoriser </a:t>
            </a:r>
            <a:r>
              <a:rPr lang="fr-FR" sz="2200" u="sng" dirty="0"/>
              <a:t>l’égalité des chances et l’accès au marché du travail</a:t>
            </a:r>
            <a:r>
              <a:rPr lang="fr-FR" sz="2200" dirty="0"/>
              <a:t>, notamment pour les personnes issues de l’immigration et les habitants des quartiers défavorisés; </a:t>
            </a:r>
            <a:endParaRPr lang="fr-BE" sz="2200" dirty="0"/>
          </a:p>
        </p:txBody>
      </p:sp>
      <p:sp>
        <p:nvSpPr>
          <p:cNvPr id="9" name="Text Placeholder 8"/>
          <p:cNvSpPr>
            <a:spLocks noGrp="1"/>
          </p:cNvSpPr>
          <p:nvPr>
            <p:ph type="body" sz="quarter" idx="3"/>
          </p:nvPr>
        </p:nvSpPr>
        <p:spPr>
          <a:xfrm>
            <a:off x="4779197" y="1321992"/>
            <a:ext cx="4041775" cy="639762"/>
          </a:xfrm>
        </p:spPr>
        <p:txBody>
          <a:bodyPr anchor="ctr"/>
          <a:lstStyle/>
          <a:p>
            <a:r>
              <a:rPr lang="fr-BE" dirty="0" smtClean="0"/>
              <a:t>Recommandation 2019</a:t>
            </a:r>
            <a:endParaRPr lang="fr-BE" dirty="0"/>
          </a:p>
        </p:txBody>
      </p:sp>
      <p:sp>
        <p:nvSpPr>
          <p:cNvPr id="10" name="Content Placeholder 9"/>
          <p:cNvSpPr>
            <a:spLocks noGrp="1"/>
          </p:cNvSpPr>
          <p:nvPr>
            <p:ph sz="quarter" idx="4"/>
          </p:nvPr>
        </p:nvSpPr>
        <p:spPr>
          <a:xfrm>
            <a:off x="4756891" y="1945879"/>
            <a:ext cx="4041775" cy="3951288"/>
          </a:xfrm>
        </p:spPr>
        <p:txBody>
          <a:bodyPr/>
          <a:lstStyle/>
          <a:p>
            <a:pPr marL="0" indent="0">
              <a:buNone/>
            </a:pPr>
            <a:r>
              <a:rPr lang="fr-FR" sz="2200" dirty="0" smtClean="0"/>
              <a:t>favoriser </a:t>
            </a:r>
            <a:r>
              <a:rPr lang="fr-FR" sz="2200" u="sng" dirty="0"/>
              <a:t>l’intégration de tous les demandeurs d’emploi sur le marché du </a:t>
            </a:r>
            <a:r>
              <a:rPr lang="fr-FR" sz="2200" u="sng" dirty="0" smtClean="0"/>
              <a:t>travail</a:t>
            </a:r>
          </a:p>
          <a:p>
            <a:pPr marL="0" indent="0">
              <a:buNone/>
            </a:pPr>
            <a:r>
              <a:rPr lang="fr-FR" sz="2200" u="sng" dirty="0" smtClean="0"/>
              <a:t>garantir </a:t>
            </a:r>
            <a:r>
              <a:rPr lang="fr-FR" sz="2200" u="sng" dirty="0"/>
              <a:t>l’égalité des chances</a:t>
            </a:r>
            <a:r>
              <a:rPr lang="fr-FR" sz="2200" dirty="0"/>
              <a:t>, en mettant particulièrement l’accent sur les groupes </a:t>
            </a:r>
            <a:r>
              <a:rPr lang="fr-FR" sz="2200" dirty="0" smtClean="0"/>
              <a:t>vulnérables, notamment </a:t>
            </a:r>
            <a:r>
              <a:rPr lang="fr-FR" sz="2200" dirty="0"/>
              <a:t>les personnes issues de l’immigration, </a:t>
            </a:r>
            <a:endParaRPr lang="fr-FR" sz="2200" dirty="0" smtClean="0"/>
          </a:p>
          <a:p>
            <a:pPr marL="0" indent="0">
              <a:buNone/>
            </a:pPr>
            <a:r>
              <a:rPr lang="fr-FR" sz="2200" u="sng" dirty="0" smtClean="0"/>
              <a:t>remédier </a:t>
            </a:r>
            <a:r>
              <a:rPr lang="fr-FR" sz="2200" u="sng" dirty="0"/>
              <a:t>aux pénuries et aux inadéquations de compétences</a:t>
            </a:r>
            <a:r>
              <a:rPr lang="fr-FR" sz="2200" dirty="0"/>
              <a:t>; </a:t>
            </a:r>
            <a:endParaRPr lang="fr-BE" sz="2200" dirty="0"/>
          </a:p>
        </p:txBody>
      </p:sp>
    </p:spTree>
    <p:extLst>
      <p:ext uri="{BB962C8B-B14F-4D97-AF65-F5344CB8AC3E}">
        <p14:creationId xmlns:p14="http://schemas.microsoft.com/office/powerpoint/2010/main" val="23772781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4"/>
          <p:cNvSpPr>
            <a:spLocks noGrp="1"/>
          </p:cNvSpPr>
          <p:nvPr>
            <p:ph type="title"/>
          </p:nvPr>
        </p:nvSpPr>
        <p:spPr>
          <a:xfrm>
            <a:off x="953600" y="1125240"/>
            <a:ext cx="7085131" cy="936625"/>
          </a:xfrm>
        </p:spPr>
        <p:txBody>
          <a:bodyPr/>
          <a:lstStyle/>
          <a:p>
            <a:pPr algn="ctr"/>
            <a:r>
              <a:rPr lang="en-US" sz="2800" dirty="0" err="1">
                <a:solidFill>
                  <a:srgbClr val="20AA63"/>
                </a:solidFill>
                <a:latin typeface="EC Square Sans Pro" panose="020B0506040000020004" pitchFamily="34" charset="0"/>
              </a:rPr>
              <a:t>Priorités</a:t>
            </a:r>
            <a:r>
              <a:rPr lang="en-US" sz="2800" dirty="0">
                <a:solidFill>
                  <a:srgbClr val="20AA63"/>
                </a:solidFill>
                <a:latin typeface="EC Square Sans Pro" panose="020B0506040000020004" pitchFamily="34" charset="0"/>
              </a:rPr>
              <a:t> de la Commission pour la </a:t>
            </a:r>
            <a:r>
              <a:rPr lang="en-US" sz="2800" dirty="0" err="1">
                <a:solidFill>
                  <a:srgbClr val="20AA63"/>
                </a:solidFill>
                <a:latin typeface="EC Square Sans Pro" panose="020B0506040000020004" pitchFamily="34" charset="0"/>
              </a:rPr>
              <a:t>période</a:t>
            </a:r>
            <a:r>
              <a:rPr lang="en-US" sz="2800" dirty="0">
                <a:solidFill>
                  <a:srgbClr val="20AA63"/>
                </a:solidFill>
                <a:latin typeface="EC Square Sans Pro" panose="020B0506040000020004" pitchFamily="34" charset="0"/>
              </a:rPr>
              <a:t> </a:t>
            </a:r>
            <a:r>
              <a:rPr lang="en-US" sz="2800" dirty="0" smtClean="0">
                <a:solidFill>
                  <a:srgbClr val="20AA63"/>
                </a:solidFill>
                <a:latin typeface="EC Square Sans Pro" panose="020B0506040000020004" pitchFamily="34" charset="0"/>
              </a:rPr>
              <a:t>2021-2027 </a:t>
            </a:r>
            <a:r>
              <a:rPr lang="en-US" sz="2800" dirty="0" err="1" smtClean="0">
                <a:solidFill>
                  <a:srgbClr val="20AA63"/>
                </a:solidFill>
                <a:latin typeface="EC Square Sans Pro" panose="020B0506040000020004" pitchFamily="34" charset="0"/>
              </a:rPr>
              <a:t>en</a:t>
            </a:r>
            <a:r>
              <a:rPr lang="en-US" sz="2800" dirty="0" smtClean="0">
                <a:solidFill>
                  <a:srgbClr val="20AA63"/>
                </a:solidFill>
                <a:latin typeface="EC Square Sans Pro" panose="020B0506040000020004" pitchFamily="34" charset="0"/>
              </a:rPr>
              <a:t> France, PO 4</a:t>
            </a:r>
            <a:endParaRPr lang="en-GB" sz="1800" dirty="0">
              <a:solidFill>
                <a:srgbClr val="20AA63"/>
              </a:solidFill>
              <a:latin typeface="EC Square Sans Pro" panose="020B0506040000020004" pitchFamily="34" charset="0"/>
            </a:endParaRPr>
          </a:p>
        </p:txBody>
      </p:sp>
      <p:sp>
        <p:nvSpPr>
          <p:cNvPr id="4" name="TextBox 3"/>
          <p:cNvSpPr txBox="1"/>
          <p:nvPr/>
        </p:nvSpPr>
        <p:spPr>
          <a:xfrm>
            <a:off x="575558" y="2043786"/>
            <a:ext cx="8289921" cy="4801314"/>
          </a:xfrm>
          <a:prstGeom prst="rect">
            <a:avLst/>
          </a:prstGeom>
          <a:noFill/>
        </p:spPr>
        <p:txBody>
          <a:bodyPr wrap="square">
            <a:spAutoFit/>
          </a:bodyPr>
          <a:lstStyle/>
          <a:p>
            <a:pPr marL="342900" indent="-342900" defTabSz="685783" fontAlgn="auto">
              <a:spcBef>
                <a:spcPts val="600"/>
              </a:spcBef>
              <a:spcAft>
                <a:spcPts val="0"/>
              </a:spcAft>
              <a:buClr>
                <a:srgbClr val="20AA63"/>
              </a:buClr>
              <a:buFont typeface="Arial" panose="020B0604020202020204" pitchFamily="34" charset="0"/>
              <a:buChar char="•"/>
              <a:defRPr/>
            </a:pP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Ameliorer</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l’accès</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à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l’emploi</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tous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y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compris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pour les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groupes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plus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vulnérables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et pour les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personnes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plus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éloignées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du </a:t>
            </a:r>
            <a:r>
              <a:rPr lang="en-US" sz="2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marché</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du travail</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y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compris</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les NEETs, les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personnes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issues de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l’immigration</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et les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résidents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des zones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défavorisées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t>
            </a:r>
          </a:p>
          <a:p>
            <a:pPr marL="342900" indent="-342900" defTabSz="685783" fontAlgn="auto">
              <a:spcBef>
                <a:spcPts val="600"/>
              </a:spcBef>
              <a:spcAft>
                <a:spcPts val="0"/>
              </a:spcAft>
              <a:buClr>
                <a:srgbClr val="20AA63"/>
              </a:buClr>
              <a:buFont typeface="Arial" panose="020B0604020202020204" pitchFamily="34" charset="0"/>
              <a:buChar char="•"/>
              <a:defRPr/>
            </a:pP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Promouvoir</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es </a:t>
            </a:r>
            <a:r>
              <a:rPr lang="en-US" sz="2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possibilités</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 </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formation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professionnelle</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initiale</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y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compris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l’apprentissage</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et </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continue</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notamment</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pour les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chercheurs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d’emploi</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et les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travailleurs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peu</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qualifiés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t>
            </a:r>
          </a:p>
          <a:p>
            <a:pPr marL="342900" indent="-342900" defTabSz="685783" fontAlgn="auto">
              <a:spcBef>
                <a:spcPts val="600"/>
              </a:spcBef>
              <a:spcAft>
                <a:spcPts val="0"/>
              </a:spcAft>
              <a:buClr>
                <a:srgbClr val="20AA63"/>
              </a:buClr>
              <a:buFont typeface="Arial" panose="020B0604020202020204" pitchFamily="34" charset="0"/>
              <a:buChar char="•"/>
              <a:defRPr/>
            </a:pP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Favoriser</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la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mise</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à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niveau</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et reconversion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professionnelles</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surtout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dans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les PMEs et </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TPEs</a:t>
            </a:r>
          </a:p>
          <a:p>
            <a:pPr marL="342900" indent="-342900" defTabSz="685783" fontAlgn="auto">
              <a:spcBef>
                <a:spcPts val="600"/>
              </a:spcBef>
              <a:spcAft>
                <a:spcPts val="0"/>
              </a:spcAft>
              <a:buClr>
                <a:srgbClr val="20AA63"/>
              </a:buClr>
              <a:buFont typeface="Arial" panose="020B0604020202020204" pitchFamily="34" charset="0"/>
              <a:buChar char="•"/>
              <a:defRPr/>
            </a:pP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Promouvoir</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’Inclusion</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b="1"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active</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y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compris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lutter</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contre</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la privation </a:t>
            </a:r>
            <a:r>
              <a:rPr lang="en-US" sz="2200" b="1"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matérielle</a:t>
            </a:r>
            <a:r>
              <a:rPr lang="en-US" sz="2200" b="1"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pour les ménages plus à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risque</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et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faciliter</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l’intégration</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des </a:t>
            </a:r>
            <a:r>
              <a:rPr lang="en-US" sz="2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personnes</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issues de </a:t>
            </a:r>
            <a:r>
              <a:rPr lang="en-US" sz="2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l’immigration</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et </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résidents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des zones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défavorisées</a:t>
            </a:r>
            <a:endPar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marL="342900" indent="-342900" defTabSz="685783" fontAlgn="auto">
              <a:spcBef>
                <a:spcPts val="600"/>
              </a:spcBef>
              <a:spcAft>
                <a:spcPts val="0"/>
              </a:spcAft>
              <a:buClr>
                <a:srgbClr val="20AA63"/>
              </a:buClr>
              <a:buFont typeface="Arial" panose="020B0604020202020204" pitchFamily="34" charset="0"/>
              <a:buChar char="•"/>
              <a:defRPr/>
            </a:pP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Améliorer</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la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qualité</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l’éducation</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lutter</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contre</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le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décrochage</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b="1"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scolaire</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faciliter</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l’accès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aux services de </a:t>
            </a:r>
            <a:r>
              <a:rPr lang="en-US" sz="2200" b="1"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santé</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dans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les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régions</a:t>
            </a:r>
            <a:r>
              <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2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ultrapériphériques</a:t>
            </a:r>
            <a:endParaRPr lang="en-US" sz="2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629562" y="188640"/>
            <a:ext cx="5022558" cy="523220"/>
          </a:xfrm>
          <a:prstGeom prst="rect">
            <a:avLst/>
          </a:prstGeom>
          <a:noFill/>
        </p:spPr>
        <p:txBody>
          <a:bodyPr wrap="square">
            <a:spAutoFit/>
          </a:bodyPr>
          <a:lstStyle/>
          <a:p>
            <a:pPr>
              <a:defRPr/>
            </a:pPr>
            <a:r>
              <a:rPr lang="en-GB" sz="1400" b="1" dirty="0">
                <a:solidFill>
                  <a:srgbClr val="FFFFFF">
                    <a:lumMod val="65000"/>
                  </a:srgbClr>
                </a:solidFill>
                <a:latin typeface="EC Square Sans Pro" panose="020B0506040000020004" pitchFamily="34" charset="0"/>
                <a:ea typeface="+mn-ea"/>
                <a:cs typeface="+mn-cs"/>
              </a:rPr>
              <a:t>Rapport par pays sur le </a:t>
            </a:r>
            <a:r>
              <a:rPr lang="en-GB" sz="1400" b="1" dirty="0" err="1">
                <a:solidFill>
                  <a:srgbClr val="FFFFFF">
                    <a:lumMod val="65000"/>
                  </a:srgbClr>
                </a:solidFill>
                <a:latin typeface="EC Square Sans Pro" panose="020B0506040000020004" pitchFamily="34" charset="0"/>
                <a:ea typeface="+mn-ea"/>
                <a:cs typeface="+mn-cs"/>
              </a:rPr>
              <a:t>semestre</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européen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investissements</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dans</a:t>
            </a:r>
            <a:r>
              <a:rPr lang="en-GB" sz="1400" b="1" dirty="0">
                <a:solidFill>
                  <a:srgbClr val="FFFFFF">
                    <a:lumMod val="65000"/>
                  </a:srgbClr>
                </a:solidFill>
                <a:latin typeface="EC Square Sans Pro" panose="020B0506040000020004" pitchFamily="34" charset="0"/>
                <a:ea typeface="+mn-ea"/>
                <a:cs typeface="+mn-cs"/>
              </a:rPr>
              <a:t> la politique de </a:t>
            </a:r>
            <a:r>
              <a:rPr lang="en-GB" sz="1400" b="1" dirty="0" err="1">
                <a:solidFill>
                  <a:srgbClr val="FFFFFF">
                    <a:lumMod val="65000"/>
                  </a:srgbClr>
                </a:solidFill>
                <a:latin typeface="EC Square Sans Pro" panose="020B0506040000020004" pitchFamily="34" charset="0"/>
                <a:ea typeface="+mn-ea"/>
                <a:cs typeface="+mn-cs"/>
              </a:rPr>
              <a:t>cohésion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en</a:t>
            </a:r>
            <a:r>
              <a:rPr lang="en-GB" sz="1400" b="1" dirty="0">
                <a:solidFill>
                  <a:srgbClr val="FFFFFF">
                    <a:lumMod val="65000"/>
                  </a:srgbClr>
                </a:solidFill>
                <a:latin typeface="EC Square Sans Pro" panose="020B0506040000020004" pitchFamily="34" charset="0"/>
                <a:ea typeface="+mn-ea"/>
                <a:cs typeface="+mn-cs"/>
              </a:rPr>
              <a:t> 2021-2027</a:t>
            </a:r>
            <a:endParaRPr lang="en-GB" sz="1400" dirty="0" smtClean="0">
              <a:solidFill>
                <a:srgbClr val="FFFFFF">
                  <a:lumMod val="65000"/>
                </a:srgbClr>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41159869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548681"/>
            <a:ext cx="8229600" cy="936625"/>
          </a:xfrm>
        </p:spPr>
        <p:txBody>
          <a:bodyPr/>
          <a:lstStyle/>
          <a:p>
            <a:pPr algn="ctr"/>
            <a:r>
              <a:rPr lang="en-US" sz="3200" dirty="0" smtClean="0">
                <a:solidFill>
                  <a:srgbClr val="00B050"/>
                </a:solidFill>
                <a:latin typeface="EC Square Sans Pro" panose="020B0506040000020004" pitchFamily="34" charset="0"/>
              </a:rPr>
              <a:t>Conditions </a:t>
            </a:r>
            <a:r>
              <a:rPr lang="en-US" sz="3200" dirty="0" err="1" smtClean="0">
                <a:solidFill>
                  <a:srgbClr val="00B050"/>
                </a:solidFill>
                <a:latin typeface="EC Square Sans Pro" panose="020B0506040000020004" pitchFamily="34" charset="0"/>
              </a:rPr>
              <a:t>favorisantes</a:t>
            </a:r>
            <a:r>
              <a:rPr lang="en-US" sz="3200" dirty="0" smtClean="0">
                <a:solidFill>
                  <a:srgbClr val="00B050"/>
                </a:solidFill>
                <a:latin typeface="EC Square Sans Pro" panose="020B0506040000020004" pitchFamily="34" charset="0"/>
              </a:rPr>
              <a:t> 2021-2027</a:t>
            </a:r>
            <a:endParaRPr lang="fr-BE" dirty="0">
              <a:solidFill>
                <a:srgbClr val="00B050"/>
              </a:solidFill>
            </a:endParaRPr>
          </a:p>
        </p:txBody>
      </p:sp>
      <p:sp>
        <p:nvSpPr>
          <p:cNvPr id="3" name="Content Placeholder 2"/>
          <p:cNvSpPr>
            <a:spLocks noGrp="1"/>
          </p:cNvSpPr>
          <p:nvPr>
            <p:ph sz="half" idx="1"/>
          </p:nvPr>
        </p:nvSpPr>
        <p:spPr>
          <a:xfrm>
            <a:off x="467546" y="1518885"/>
            <a:ext cx="8240713" cy="3888432"/>
          </a:xfrm>
        </p:spPr>
        <p:txBody>
          <a:bodyPr/>
          <a:lstStyle/>
          <a:p>
            <a:pPr marL="0" lvl="0" indent="0" defTabSz="685783" fontAlgn="auto">
              <a:lnSpc>
                <a:spcPct val="115000"/>
              </a:lnSpc>
              <a:spcBef>
                <a:spcPts val="750"/>
              </a:spcBef>
              <a:spcAft>
                <a:spcPts val="0"/>
              </a:spcAft>
              <a:buClr>
                <a:srgbClr val="20AA63"/>
              </a:buClr>
              <a:buNone/>
              <a:defRPr/>
            </a:pPr>
            <a:r>
              <a:rPr lang="fr-BE" b="1"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La proposition de la Commission du CPR pour la période 2021-2027 a introduit des conditions favorisantes qui vont replacer la conditionnalité ex-ante 2014-2020:</a:t>
            </a:r>
            <a:endParaRPr lang="fr-BE" b="1"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defTabSz="685783" fontAlgn="auto">
              <a:lnSpc>
                <a:spcPct val="115000"/>
              </a:lnSpc>
              <a:spcBef>
                <a:spcPts val="600"/>
              </a:spcBef>
              <a:spcAft>
                <a:spcPts val="0"/>
              </a:spcAft>
              <a:buClr>
                <a:srgbClr val="20AA63"/>
              </a:buClr>
              <a:buFont typeface="Arial" panose="020B0604020202020204" pitchFamily="34" charset="0"/>
              <a:buChar char="•"/>
              <a:defRPr/>
            </a:pPr>
            <a:r>
              <a:rPr lang="en-US"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4</a:t>
            </a:r>
            <a:r>
              <a:rPr lang="en-US"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conditions </a:t>
            </a:r>
            <a:r>
              <a:rPr lang="en-US"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horizontales</a:t>
            </a:r>
            <a:r>
              <a:rPr lang="en-US"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i="0" kern="1200" dirty="0" smtClean="0">
                <a:solidFill>
                  <a:srgbClr val="333333"/>
                </a:solidFill>
                <a:latin typeface="EC Square Sans Pro Thin" panose="020B0506040000020004" pitchFamily="34" charset="0"/>
                <a:cs typeface="Times New Roman" panose="02020603050405020304" pitchFamily="18" charset="0"/>
              </a:rPr>
              <a:t>6 conditions </a:t>
            </a:r>
            <a:r>
              <a:rPr lang="en-US" i="0" kern="1200" dirty="0" err="1" smtClean="0">
                <a:solidFill>
                  <a:srgbClr val="333333"/>
                </a:solidFill>
                <a:latin typeface="EC Square Sans Pro Thin" panose="020B0506040000020004" pitchFamily="34" charset="0"/>
                <a:cs typeface="Times New Roman" panose="02020603050405020304" pitchFamily="18" charset="0"/>
              </a:rPr>
              <a:t>thématiques</a:t>
            </a:r>
            <a:endParaRPr lang="en-US" i="0" kern="1200" dirty="0" smtClean="0">
              <a:solidFill>
                <a:srgbClr val="333333"/>
              </a:solidFill>
              <a:latin typeface="EC Square Sans Pro Thin" panose="020B0506040000020004" pitchFamily="34" charset="0"/>
              <a:cs typeface="Times New Roman" panose="02020603050405020304" pitchFamily="18" charset="0"/>
            </a:endParaRPr>
          </a:p>
          <a:p>
            <a:pPr defTabSz="685783" fontAlgn="auto">
              <a:lnSpc>
                <a:spcPct val="115000"/>
              </a:lnSpc>
              <a:spcBef>
                <a:spcPts val="600"/>
              </a:spcBef>
              <a:spcAft>
                <a:spcPts val="0"/>
              </a:spcAft>
              <a:buClr>
                <a:srgbClr val="20AA63"/>
              </a:buClr>
              <a:buFont typeface="Arial" panose="020B0604020202020204" pitchFamily="34" charset="0"/>
              <a:buChar char="•"/>
              <a:defRPr/>
            </a:pPr>
            <a:r>
              <a:rPr lang="en-GB"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Réduction</a:t>
            </a:r>
            <a:r>
              <a:rPr lang="en-GB"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en</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nombre</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des conditions </a:t>
            </a: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favorisantes</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t>
            </a:r>
          </a:p>
          <a:p>
            <a:pPr defTabSz="685783" fontAlgn="auto">
              <a:lnSpc>
                <a:spcPct val="115000"/>
              </a:lnSpc>
              <a:spcBef>
                <a:spcPts val="600"/>
              </a:spcBef>
              <a:spcAft>
                <a:spcPts val="0"/>
              </a:spcAft>
              <a:buClr>
                <a:srgbClr val="20AA63"/>
              </a:buClr>
              <a:buFont typeface="Arial" panose="020B0604020202020204" pitchFamily="34" charset="0"/>
              <a:buChar char="•"/>
              <a:defRPr/>
            </a:pP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Mais</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ces</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conditions </a:t>
            </a: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devront</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être</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remplies</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tout au long de la </a:t>
            </a: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période</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 </a:t>
            </a:r>
            <a:r>
              <a:rPr lang="en-GB"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programmation</a:t>
            </a:r>
            <a:r>
              <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2021-2027</a:t>
            </a:r>
          </a:p>
          <a:p>
            <a:pPr defTabSz="685783" fontAlgn="auto">
              <a:lnSpc>
                <a:spcPct val="115000"/>
              </a:lnSpc>
              <a:spcBef>
                <a:spcPts val="600"/>
              </a:spcBef>
              <a:spcAft>
                <a:spcPts val="0"/>
              </a:spcAft>
              <a:buClr>
                <a:srgbClr val="20AA63"/>
              </a:buClr>
              <a:buFont typeface="Arial" panose="020B0604020202020204" pitchFamily="34" charset="0"/>
              <a:buChar char="•"/>
              <a:defRPr/>
            </a:pPr>
            <a:r>
              <a:rPr lang="fr-BE"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Applicables automatiquement dès que OS correspondant </a:t>
            </a:r>
            <a:r>
              <a:rPr lang="fr-BE"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séléctionné</a:t>
            </a:r>
            <a:r>
              <a:rPr lang="fr-BE"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endParaRPr lang="en-GB"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lvl="0" defTabSz="685783" fontAlgn="auto">
              <a:lnSpc>
                <a:spcPct val="115000"/>
              </a:lnSpc>
              <a:spcBef>
                <a:spcPts val="600"/>
              </a:spcBef>
              <a:spcAft>
                <a:spcPts val="0"/>
              </a:spcAft>
              <a:buClr>
                <a:srgbClr val="20AA63"/>
              </a:buClr>
              <a:buFont typeface="Arial" panose="020B0604020202020204" pitchFamily="34" charset="0"/>
              <a:buChar char="•"/>
              <a:defRPr/>
            </a:pPr>
            <a:endParaRPr lang="fr-BE" dirty="0"/>
          </a:p>
        </p:txBody>
      </p:sp>
    </p:spTree>
    <p:extLst>
      <p:ext uri="{BB962C8B-B14F-4D97-AF65-F5344CB8AC3E}">
        <p14:creationId xmlns:p14="http://schemas.microsoft.com/office/powerpoint/2010/main" val="41251950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solidFill>
                  <a:srgbClr val="00B050"/>
                </a:solidFill>
                <a:latin typeface="EC Square Sans Pro" panose="020B0506040000020004" pitchFamily="34" charset="0"/>
              </a:rPr>
              <a:t>L</a:t>
            </a:r>
            <a:r>
              <a:rPr lang="en-US" sz="3200" dirty="0" smtClean="0">
                <a:solidFill>
                  <a:srgbClr val="00B050"/>
                </a:solidFill>
                <a:latin typeface="EC Square Sans Pro" panose="020B0506040000020004" pitchFamily="34" charset="0"/>
              </a:rPr>
              <a:t>es conditions </a:t>
            </a:r>
            <a:r>
              <a:rPr lang="en-US" sz="3200" dirty="0" err="1" smtClean="0">
                <a:solidFill>
                  <a:srgbClr val="00B050"/>
                </a:solidFill>
                <a:latin typeface="EC Square Sans Pro" panose="020B0506040000020004" pitchFamily="34" charset="0"/>
              </a:rPr>
              <a:t>favorisantes</a:t>
            </a:r>
            <a:r>
              <a:rPr lang="en-US" sz="3200" dirty="0" smtClean="0">
                <a:solidFill>
                  <a:srgbClr val="00B050"/>
                </a:solidFill>
                <a:latin typeface="EC Square Sans Pro" panose="020B0506040000020004" pitchFamily="34" charset="0"/>
              </a:rPr>
              <a:t> </a:t>
            </a:r>
            <a:r>
              <a:rPr lang="en-US" sz="3200" dirty="0" err="1" smtClean="0">
                <a:solidFill>
                  <a:srgbClr val="00B050"/>
                </a:solidFill>
                <a:latin typeface="EC Square Sans Pro" panose="020B0506040000020004" pitchFamily="34" charset="0"/>
              </a:rPr>
              <a:t>une</a:t>
            </a:r>
            <a:r>
              <a:rPr lang="en-US" sz="3200" dirty="0" smtClean="0">
                <a:solidFill>
                  <a:srgbClr val="00B050"/>
                </a:solidFill>
                <a:latin typeface="EC Square Sans Pro" panose="020B0506040000020004" pitchFamily="34" charset="0"/>
              </a:rPr>
              <a:t> </a:t>
            </a:r>
            <a:r>
              <a:rPr lang="en-US" sz="3200" dirty="0" err="1" smtClean="0">
                <a:solidFill>
                  <a:srgbClr val="00B050"/>
                </a:solidFill>
                <a:latin typeface="EC Square Sans Pro" panose="020B0506040000020004" pitchFamily="34" charset="0"/>
              </a:rPr>
              <a:t>mise</a:t>
            </a:r>
            <a:r>
              <a:rPr lang="en-US" sz="3200" dirty="0" smtClean="0">
                <a:solidFill>
                  <a:srgbClr val="00B050"/>
                </a:solidFill>
                <a:latin typeface="EC Square Sans Pro" panose="020B0506040000020004" pitchFamily="34" charset="0"/>
              </a:rPr>
              <a:t> </a:t>
            </a:r>
            <a:r>
              <a:rPr lang="en-US" sz="3200" dirty="0" err="1" smtClean="0">
                <a:solidFill>
                  <a:srgbClr val="00B050"/>
                </a:solidFill>
                <a:latin typeface="EC Square Sans Pro" panose="020B0506040000020004" pitchFamily="34" charset="0"/>
              </a:rPr>
              <a:t>en</a:t>
            </a:r>
            <a:r>
              <a:rPr lang="en-US" sz="3200" dirty="0" smtClean="0">
                <a:solidFill>
                  <a:srgbClr val="00B050"/>
                </a:solidFill>
                <a:latin typeface="EC Square Sans Pro" panose="020B0506040000020004" pitchFamily="34" charset="0"/>
              </a:rPr>
              <a:t> oeuvre </a:t>
            </a:r>
            <a:r>
              <a:rPr lang="en-US" sz="3200" dirty="0" err="1" smtClean="0">
                <a:solidFill>
                  <a:srgbClr val="00B050"/>
                </a:solidFill>
                <a:latin typeface="EC Square Sans Pro" panose="020B0506040000020004" pitchFamily="34" charset="0"/>
              </a:rPr>
              <a:t>efficace</a:t>
            </a:r>
            <a:endParaRPr lang="fr-BE" dirty="0">
              <a:solidFill>
                <a:srgbClr val="00B050"/>
              </a:solidFill>
            </a:endParaRPr>
          </a:p>
        </p:txBody>
      </p:sp>
      <p:sp>
        <p:nvSpPr>
          <p:cNvPr id="7" name="Content Placeholder 6"/>
          <p:cNvSpPr>
            <a:spLocks noGrp="1"/>
          </p:cNvSpPr>
          <p:nvPr>
            <p:ph sz="half" idx="1"/>
          </p:nvPr>
        </p:nvSpPr>
        <p:spPr>
          <a:xfrm>
            <a:off x="449253" y="1820154"/>
            <a:ext cx="4038600" cy="4489165"/>
          </a:xfrm>
        </p:spPr>
        <p:txBody>
          <a:bodyPr/>
          <a:lstStyle/>
          <a:p>
            <a:pPr marL="0" lvl="0" indent="0" defTabSz="685783" fontAlgn="auto">
              <a:lnSpc>
                <a:spcPct val="115000"/>
              </a:lnSpc>
              <a:spcBef>
                <a:spcPts val="750"/>
              </a:spcBef>
              <a:spcAft>
                <a:spcPts val="0"/>
              </a:spcAft>
              <a:buClr>
                <a:srgbClr val="20AA63"/>
              </a:buClr>
              <a:buNone/>
              <a:defRPr/>
            </a:pPr>
            <a:r>
              <a:rPr lang="fr-BE" sz="1800" b="1" i="0" u="sng"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Le financement de la part du Fonds social européen est subordonné à 4 conditions favorisantes horizontales:</a:t>
            </a:r>
            <a:endParaRPr lang="fr-BE" sz="1800" b="1" i="0" u="sng"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fr-FR" sz="1800"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Mécanismes efficaces de suivi des marchés </a:t>
            </a:r>
            <a:r>
              <a:rPr lang="fr-FR"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publics</a:t>
            </a: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fr-FR" sz="1800" i="0"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Outils et capacités pour une application effective des règles en matière d’aides d’État</a:t>
            </a:r>
            <a:endPar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Adoption et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contrôle</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effectif</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du respect des dispositions de la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Charte</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européenne</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des Droits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fundamentaux</a:t>
            </a:r>
            <a:endPar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Adoption et </a:t>
            </a:r>
            <a:r>
              <a:rPr lang="en-US" sz="1800"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m</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ise</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en</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oeuvre effectives de la Convention des Nations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unies</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relative aux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personnes</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handicapées</a:t>
            </a:r>
            <a:endParaRPr lang="fr-BE" sz="1800" dirty="0"/>
          </a:p>
        </p:txBody>
      </p:sp>
      <p:sp>
        <p:nvSpPr>
          <p:cNvPr id="8" name="Content Placeholder 7"/>
          <p:cNvSpPr>
            <a:spLocks noGrp="1"/>
          </p:cNvSpPr>
          <p:nvPr>
            <p:ph sz="half" idx="2"/>
          </p:nvPr>
        </p:nvSpPr>
        <p:spPr>
          <a:xfrm>
            <a:off x="4583113" y="1844824"/>
            <a:ext cx="4038600" cy="4536504"/>
          </a:xfrm>
        </p:spPr>
        <p:txBody>
          <a:bodyPr/>
          <a:lstStyle/>
          <a:p>
            <a:pPr marL="0" lvl="0" indent="0" defTabSz="685783" fontAlgn="auto">
              <a:lnSpc>
                <a:spcPct val="115000"/>
              </a:lnSpc>
              <a:spcBef>
                <a:spcPts val="750"/>
              </a:spcBef>
              <a:spcAft>
                <a:spcPts val="0"/>
              </a:spcAft>
              <a:buClr>
                <a:srgbClr val="20AA63"/>
              </a:buClr>
              <a:buNone/>
              <a:defRPr/>
            </a:pPr>
            <a:r>
              <a:rPr lang="fr-BE" sz="1800" b="1" i="0" u="sng"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Le financement </a:t>
            </a:r>
            <a:r>
              <a:rPr lang="fr-BE" sz="1800" b="1" i="0" u="sng"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de la part du Fonds social européen est </a:t>
            </a:r>
            <a:r>
              <a:rPr lang="fr-BE" sz="1800" b="1" i="0" u="sng"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aussi subordonné </a:t>
            </a:r>
            <a:r>
              <a:rPr lang="fr-BE" sz="1800" b="1" i="0" u="sng"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à </a:t>
            </a:r>
            <a:r>
              <a:rPr lang="fr-BE" sz="1800" b="1" i="0" u="sng"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6 </a:t>
            </a:r>
            <a:r>
              <a:rPr lang="fr-BE" sz="1800" b="1" i="0" u="sng" kern="12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conditions favorisantes </a:t>
            </a:r>
            <a:r>
              <a:rPr lang="fr-BE" sz="1800" b="1" i="0" u="sng"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thématiques:</a:t>
            </a:r>
          </a:p>
          <a:p>
            <a:pPr marL="0" lvl="0" indent="0" defTabSz="685783" fontAlgn="auto">
              <a:lnSpc>
                <a:spcPct val="115000"/>
              </a:lnSpc>
              <a:spcBef>
                <a:spcPts val="750"/>
              </a:spcBef>
              <a:spcAft>
                <a:spcPts val="0"/>
              </a:spcAft>
              <a:buClr>
                <a:srgbClr val="20AA63"/>
              </a:buClr>
              <a:buNone/>
              <a:defRPr/>
            </a:pPr>
            <a:r>
              <a:rPr lang="fr-BE"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(relatives aux 4 objectifs identifiés par l’annexe D)</a:t>
            </a:r>
            <a:endParaRPr lang="fr-BE" sz="1800" i="0" kern="1200" dirty="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endParaRP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Cadre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stratégique</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pour les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politiques</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actives de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l’emploi</a:t>
            </a:r>
            <a:endPar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endParaRP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Cadre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stratégique</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national pour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l’égalité</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homme-femme</a:t>
            </a: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Cadre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stratégique</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de la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politique</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pour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l’education</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et la formation à tout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niveau</a:t>
            </a:r>
            <a:endPar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endParaRP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en-US" sz="1800" i="0" kern="1200" dirty="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C</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adre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stratégique</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national pour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l’inclusion</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sociale</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et la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lutte</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à la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pauvreté</a:t>
            </a:r>
            <a:endPar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endParaRP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en-US" sz="1800" i="0" kern="12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S</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tratégie</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nationale</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d’intégration</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des </a:t>
            </a:r>
            <a:r>
              <a:rPr lang="en-US" sz="1800" i="0" kern="12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Roms</a:t>
            </a:r>
            <a:endPar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lvl="0" defTabSz="685783" fontAlgn="auto">
              <a:lnSpc>
                <a:spcPct val="115000"/>
              </a:lnSpc>
              <a:spcBef>
                <a:spcPts val="600"/>
              </a:spcBef>
              <a:spcAft>
                <a:spcPts val="0"/>
              </a:spcAft>
              <a:buClr>
                <a:srgbClr val="20AA63"/>
              </a:buClr>
              <a:buFont typeface="Arial" panose="020B0604020202020204" pitchFamily="34" charset="0"/>
              <a:buChar char="•"/>
              <a:defRPr/>
            </a:pPr>
            <a:r>
              <a:rPr lang="en-US" sz="1800" i="0" kern="1200" dirty="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C</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adre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stratégique</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pour la </a:t>
            </a:r>
            <a:r>
              <a:rPr lang="en-US" sz="1800" i="0" kern="1200" dirty="0" err="1"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politique</a:t>
            </a:r>
            <a:r>
              <a:rPr lang="en-US" sz="1800" i="0" kern="1200" dirty="0" smtClean="0">
                <a:solidFill>
                  <a:schemeClr val="accent2">
                    <a:lumMod val="60000"/>
                    <a:lumOff val="40000"/>
                  </a:schemeClr>
                </a:solidFill>
                <a:latin typeface="EC Square Sans Pro Thin" panose="020B0506040000020004" pitchFamily="34" charset="0"/>
                <a:ea typeface="Calibri" panose="020F0502020204030204" pitchFamily="34" charset="0"/>
                <a:cs typeface="Times New Roman" panose="02020603050405020304" pitchFamily="18" charset="0"/>
              </a:rPr>
              <a:t> de la sant</a:t>
            </a:r>
            <a:r>
              <a:rPr lang="en-US" sz="1800" i="0" kern="12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é</a:t>
            </a:r>
          </a:p>
        </p:txBody>
      </p:sp>
    </p:spTree>
    <p:extLst>
      <p:ext uri="{BB962C8B-B14F-4D97-AF65-F5344CB8AC3E}">
        <p14:creationId xmlns:p14="http://schemas.microsoft.com/office/powerpoint/2010/main" val="42130985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13538" y="758450"/>
            <a:ext cx="8229600" cy="936625"/>
          </a:xfrm>
        </p:spPr>
        <p:txBody>
          <a:bodyPr/>
          <a:lstStyle/>
          <a:p>
            <a:pPr algn="ctr"/>
            <a:r>
              <a:rPr lang="en-GB" dirty="0" smtClean="0">
                <a:solidFill>
                  <a:srgbClr val="20AA63"/>
                </a:solidFill>
                <a:latin typeface="EC Square Sans Pro" panose="020B0506040000020004" pitchFamily="34" charset="0"/>
              </a:rPr>
              <a:t>Conclusions </a:t>
            </a:r>
            <a:r>
              <a:rPr lang="en-GB" dirty="0">
                <a:solidFill>
                  <a:srgbClr val="20AA63"/>
                </a:solidFill>
                <a:latin typeface="EC Square Sans Pro" panose="020B0506040000020004" pitchFamily="34" charset="0"/>
              </a:rPr>
              <a:t>et </a:t>
            </a:r>
            <a:r>
              <a:rPr lang="en-GB" dirty="0" err="1">
                <a:solidFill>
                  <a:srgbClr val="20AA63"/>
                </a:solidFill>
                <a:latin typeface="EC Square Sans Pro" panose="020B0506040000020004" pitchFamily="34" charset="0"/>
              </a:rPr>
              <a:t>étapes</a:t>
            </a:r>
            <a:r>
              <a:rPr lang="en-GB" dirty="0">
                <a:solidFill>
                  <a:srgbClr val="20AA63"/>
                </a:solidFill>
                <a:latin typeface="EC Square Sans Pro" panose="020B0506040000020004" pitchFamily="34" charset="0"/>
              </a:rPr>
              <a:t> </a:t>
            </a:r>
            <a:r>
              <a:rPr lang="en-GB" dirty="0" err="1">
                <a:solidFill>
                  <a:srgbClr val="20AA63"/>
                </a:solidFill>
                <a:latin typeface="EC Square Sans Pro" panose="020B0506040000020004" pitchFamily="34" charset="0"/>
              </a:rPr>
              <a:t>suivantes</a:t>
            </a:r>
            <a:endParaRPr lang="en-GB" dirty="0">
              <a:solidFill>
                <a:srgbClr val="20AA63"/>
              </a:solidFill>
              <a:latin typeface="EC Square Sans Pro" panose="020B0506040000020004" pitchFamily="34" charset="0"/>
            </a:endParaRPr>
          </a:p>
        </p:txBody>
      </p:sp>
      <p:sp>
        <p:nvSpPr>
          <p:cNvPr id="4" name="TextBox 3"/>
          <p:cNvSpPr txBox="1"/>
          <p:nvPr/>
        </p:nvSpPr>
        <p:spPr>
          <a:xfrm>
            <a:off x="575557" y="2348884"/>
            <a:ext cx="8414594" cy="3877985"/>
          </a:xfrm>
          <a:prstGeom prst="rect">
            <a:avLst/>
          </a:prstGeom>
          <a:noFill/>
        </p:spPr>
        <p:txBody>
          <a:bodyPr wrap="square">
            <a:spAutoFit/>
          </a:bodyPr>
          <a:lstStyle/>
          <a:p>
            <a:pPr marL="342900" indent="-342900" defTabSz="685783" fontAlgn="auto">
              <a:spcBef>
                <a:spcPts val="300"/>
              </a:spcBef>
              <a:spcAft>
                <a:spcPts val="600"/>
              </a:spcAft>
              <a:buClr>
                <a:srgbClr val="20AA63"/>
              </a:buClr>
              <a:buFont typeface="Courier New" panose="02070309020205020404" pitchFamily="49" charset="0"/>
              <a:buChar char="o"/>
              <a:defRPr/>
            </a:pPr>
            <a:r>
              <a:rPr lang="fr-BE"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La </a:t>
            </a:r>
            <a:r>
              <a:rPr lang="et-EE"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Commission</a:t>
            </a:r>
            <a:r>
              <a:rPr lang="et-EE"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est</a:t>
            </a:r>
            <a:r>
              <a:rPr lang="et-E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prête</a:t>
            </a:r>
            <a:r>
              <a:rPr lang="et-E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à </a:t>
            </a:r>
            <a:r>
              <a:rPr lang="et-E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entamer</a:t>
            </a:r>
            <a:r>
              <a:rPr lang="et-E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un</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dialogue</a:t>
            </a:r>
            <a:r>
              <a:rPr lang="et-E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informel</a:t>
            </a:r>
            <a:r>
              <a:rPr lang="et-EE"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t>
            </a:r>
            <a:r>
              <a:rPr lang="fr-B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fr-BE"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indispensable</a:t>
            </a:r>
            <a:r>
              <a:rPr lang="et-EE"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pour</a:t>
            </a:r>
            <a:r>
              <a:rPr lang="et-EE"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progresser</a:t>
            </a:r>
            <a:r>
              <a:rPr lang="et-E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autant</a:t>
            </a:r>
            <a:r>
              <a:rPr lang="et-E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que</a:t>
            </a:r>
            <a:r>
              <a:rPr lang="et-E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possible</a:t>
            </a:r>
            <a:r>
              <a:rPr lang="et-E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t-E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en</a:t>
            </a:r>
            <a:r>
              <a:rPr lang="et-E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2019 et 2020</a:t>
            </a:r>
            <a:endParaRPr lang="en-I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marL="342900" indent="-342900" defTabSz="685783" fontAlgn="auto">
              <a:spcBef>
                <a:spcPts val="300"/>
              </a:spcBef>
              <a:spcAft>
                <a:spcPts val="600"/>
              </a:spcAft>
              <a:buClr>
                <a:srgbClr val="20AA63"/>
              </a:buClr>
              <a:buFont typeface="Courier New" panose="02070309020205020404" pitchFamily="49" charset="0"/>
              <a:buChar char="o"/>
              <a:defRPr/>
            </a:pPr>
            <a:r>
              <a:rPr lang="en-I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Entamer</a:t>
            </a:r>
            <a:r>
              <a:rPr lang="en-I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un dialogue avec </a:t>
            </a:r>
            <a:r>
              <a:rPr lang="en-I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toutes</a:t>
            </a:r>
            <a:r>
              <a:rPr lang="en-I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les parties </a:t>
            </a:r>
            <a:r>
              <a:rPr lang="en-I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prenantes</a:t>
            </a:r>
            <a:r>
              <a:rPr lang="en-I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I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concernées</a:t>
            </a:r>
            <a:r>
              <a:rPr lang="en-I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(code de </a:t>
            </a:r>
            <a:r>
              <a:rPr lang="en-IE"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conduite</a:t>
            </a:r>
            <a:r>
              <a:rPr lang="en-IE"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t>
            </a:r>
            <a:endPar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marL="342900" indent="-342900" defTabSz="685783" fontAlgn="auto">
              <a:spcBef>
                <a:spcPts val="300"/>
              </a:spcBef>
              <a:spcAft>
                <a:spcPts val="600"/>
              </a:spcAft>
              <a:buClr>
                <a:srgbClr val="20AA63"/>
              </a:buClr>
              <a:buFont typeface="Courier New" panose="02070309020205020404" pitchFamily="49" charset="0"/>
              <a:buChar char="o"/>
              <a:defRPr/>
            </a:pP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Plans de </a:t>
            </a:r>
            <a:r>
              <a:rPr lang="en-GB"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programmation</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des </a:t>
            </a:r>
            <a:r>
              <a:rPr lang="en-GB"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États</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membres</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pour la fin </a:t>
            </a:r>
            <a:r>
              <a:rPr lang="en-GB"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juin</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2019 (</a:t>
            </a:r>
            <a:r>
              <a:rPr lang="en-GB"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feuille</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 route)</a:t>
            </a:r>
          </a:p>
          <a:p>
            <a:pPr marL="342900" indent="-342900" defTabSz="685783" fontAlgn="auto">
              <a:spcBef>
                <a:spcPts val="300"/>
              </a:spcBef>
              <a:spcAft>
                <a:spcPts val="600"/>
              </a:spcAft>
              <a:buClr>
                <a:srgbClr val="20AA63"/>
              </a:buClr>
              <a:buFont typeface="Courier New" panose="02070309020205020404" pitchFamily="49" charset="0"/>
              <a:buChar char="o"/>
              <a:defRPr/>
            </a:pPr>
            <a:r>
              <a:rPr lang="en-I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Séminaire</a:t>
            </a:r>
            <a:r>
              <a:rPr lang="en-I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technique avec les </a:t>
            </a:r>
            <a:r>
              <a:rPr lang="en-I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autorités</a:t>
            </a:r>
            <a:r>
              <a:rPr lang="en-I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 </a:t>
            </a:r>
            <a:r>
              <a:rPr lang="en-IE"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gestion</a:t>
            </a:r>
            <a:r>
              <a:rPr lang="en-I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le 14 </a:t>
            </a:r>
            <a:r>
              <a:rPr lang="en-IE"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juin</a:t>
            </a:r>
            <a:r>
              <a:rPr lang="en-IE"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2019</a:t>
            </a:r>
            <a:endParaRPr lang="en-IE"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endParaRPr>
          </a:p>
          <a:p>
            <a:pPr marL="342900" indent="-342900" defTabSz="685783" fontAlgn="auto">
              <a:spcBef>
                <a:spcPts val="300"/>
              </a:spcBef>
              <a:spcAft>
                <a:spcPts val="600"/>
              </a:spcAft>
              <a:buClr>
                <a:srgbClr val="20AA63"/>
              </a:buClr>
              <a:buFont typeface="Courier New" panose="02070309020205020404" pitchFamily="49" charset="0"/>
              <a:buChar char="o"/>
              <a:defRPr/>
            </a:pPr>
            <a:r>
              <a:rPr lang="en-GB"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Objectif</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commun</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sz="2400" dirty="0" err="1">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d’adoption</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 </a:t>
            </a:r>
            <a:r>
              <a:rPr lang="en-GB"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l’Accord</a:t>
            </a:r>
            <a:r>
              <a:rPr lang="en-GB"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de </a:t>
            </a:r>
            <a:r>
              <a:rPr lang="en-GB"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Partenariat</a:t>
            </a:r>
            <a:r>
              <a:rPr lang="en-GB"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 </a:t>
            </a:r>
            <a:r>
              <a:rPr lang="en-GB" sz="2400" dirty="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et des </a:t>
            </a:r>
            <a:r>
              <a:rPr lang="en-GB" sz="2400" dirty="0"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programmes </a:t>
            </a:r>
            <a:r>
              <a:rPr lang="en-GB" sz="2400" dirty="0" err="1" smtClean="0">
                <a:solidFill>
                  <a:srgbClr val="333333"/>
                </a:solidFill>
                <a:latin typeface="EC Square Sans Pro Thin" panose="020B0506040000020004" pitchFamily="34" charset="0"/>
                <a:ea typeface="Calibri" panose="020F0502020204030204" pitchFamily="34" charset="0"/>
                <a:cs typeface="Times New Roman" panose="02020603050405020304" pitchFamily="18" charset="0"/>
              </a:rPr>
              <a:t>d’</a:t>
            </a:r>
            <a:r>
              <a:rPr lang="en-GB" sz="2400" dirty="0" err="1"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ici</a:t>
            </a:r>
            <a:r>
              <a:rPr lang="en-GB" sz="2400" dirty="0" smtClean="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 fin </a:t>
            </a:r>
            <a:r>
              <a:rPr lang="en-GB" sz="2400"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rPr>
              <a:t>2020</a:t>
            </a:r>
            <a:endParaRPr lang="en-US" sz="2400" dirty="0">
              <a:solidFill>
                <a:srgbClr val="000000"/>
              </a:solidFill>
              <a:latin typeface="EC Square Sans Pro Thin" panose="020B05060400000200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629562" y="188640"/>
            <a:ext cx="5022558" cy="523220"/>
          </a:xfrm>
          <a:prstGeom prst="rect">
            <a:avLst/>
          </a:prstGeom>
          <a:noFill/>
        </p:spPr>
        <p:txBody>
          <a:bodyPr wrap="square">
            <a:spAutoFit/>
          </a:bodyPr>
          <a:lstStyle/>
          <a:p>
            <a:pPr>
              <a:defRPr/>
            </a:pPr>
            <a:r>
              <a:rPr lang="en-GB" sz="1400" b="1" dirty="0">
                <a:solidFill>
                  <a:srgbClr val="FFFFFF">
                    <a:lumMod val="65000"/>
                  </a:srgbClr>
                </a:solidFill>
                <a:latin typeface="EC Square Sans Pro" panose="020B0506040000020004" pitchFamily="34" charset="0"/>
                <a:ea typeface="+mn-ea"/>
                <a:cs typeface="+mn-cs"/>
              </a:rPr>
              <a:t>Rapport par pays sur le </a:t>
            </a:r>
            <a:r>
              <a:rPr lang="en-GB" sz="1400" b="1" dirty="0" err="1">
                <a:solidFill>
                  <a:srgbClr val="FFFFFF">
                    <a:lumMod val="65000"/>
                  </a:srgbClr>
                </a:solidFill>
                <a:latin typeface="EC Square Sans Pro" panose="020B0506040000020004" pitchFamily="34" charset="0"/>
                <a:ea typeface="+mn-ea"/>
                <a:cs typeface="+mn-cs"/>
              </a:rPr>
              <a:t>semestre</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européen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investissements</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dans</a:t>
            </a:r>
            <a:r>
              <a:rPr lang="en-GB" sz="1400" b="1" dirty="0">
                <a:solidFill>
                  <a:srgbClr val="FFFFFF">
                    <a:lumMod val="65000"/>
                  </a:srgbClr>
                </a:solidFill>
                <a:latin typeface="EC Square Sans Pro" panose="020B0506040000020004" pitchFamily="34" charset="0"/>
                <a:ea typeface="+mn-ea"/>
                <a:cs typeface="+mn-cs"/>
              </a:rPr>
              <a:t> la politique de </a:t>
            </a:r>
            <a:r>
              <a:rPr lang="en-GB" sz="1400" b="1" dirty="0" err="1">
                <a:solidFill>
                  <a:srgbClr val="FFFFFF">
                    <a:lumMod val="65000"/>
                  </a:srgbClr>
                </a:solidFill>
                <a:latin typeface="EC Square Sans Pro" panose="020B0506040000020004" pitchFamily="34" charset="0"/>
                <a:ea typeface="+mn-ea"/>
                <a:cs typeface="+mn-cs"/>
              </a:rPr>
              <a:t>cohésion</a:t>
            </a:r>
            <a:r>
              <a:rPr lang="en-GB" sz="1400" b="1" dirty="0">
                <a:solidFill>
                  <a:srgbClr val="FFFFFF">
                    <a:lumMod val="65000"/>
                  </a:srgbClr>
                </a:solidFill>
                <a:latin typeface="EC Square Sans Pro" panose="020B0506040000020004" pitchFamily="34" charset="0"/>
                <a:ea typeface="+mn-ea"/>
                <a:cs typeface="+mn-cs"/>
              </a:rPr>
              <a:t> </a:t>
            </a:r>
            <a:r>
              <a:rPr lang="en-GB" sz="1400" b="1" dirty="0" err="1">
                <a:solidFill>
                  <a:srgbClr val="FFFFFF">
                    <a:lumMod val="65000"/>
                  </a:srgbClr>
                </a:solidFill>
                <a:latin typeface="EC Square Sans Pro" panose="020B0506040000020004" pitchFamily="34" charset="0"/>
                <a:ea typeface="+mn-ea"/>
                <a:cs typeface="+mn-cs"/>
              </a:rPr>
              <a:t>en</a:t>
            </a:r>
            <a:r>
              <a:rPr lang="en-GB" sz="1400" b="1" dirty="0">
                <a:solidFill>
                  <a:srgbClr val="FFFFFF">
                    <a:lumMod val="65000"/>
                  </a:srgbClr>
                </a:solidFill>
                <a:latin typeface="EC Square Sans Pro" panose="020B0506040000020004" pitchFamily="34" charset="0"/>
                <a:ea typeface="+mn-ea"/>
                <a:cs typeface="+mn-cs"/>
              </a:rPr>
              <a:t> 2021-2027</a:t>
            </a:r>
            <a:endParaRPr lang="en-GB" sz="1400" dirty="0" smtClean="0">
              <a:solidFill>
                <a:srgbClr val="FFFFFF">
                  <a:lumMod val="65000"/>
                </a:srgbClr>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36184979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1331913"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92600"/>
            <a:ext cx="1331913" cy="180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205105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4497" y="6167438"/>
            <a:ext cx="5953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6237288"/>
            <a:ext cx="7032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du numéro de diapositive 13"/>
          <p:cNvSpPr>
            <a:spLocks noGrp="1"/>
          </p:cNvSpPr>
          <p:nvPr>
            <p:ph type="sldNum" sz="quarter" idx="12"/>
          </p:nvPr>
        </p:nvSpPr>
        <p:spPr/>
        <p:txBody>
          <a:bodyPr/>
          <a:lstStyle/>
          <a:p>
            <a:pPr>
              <a:defRPr/>
            </a:pPr>
            <a:fld id="{D6B1F09C-7A65-486C-B97E-25E18FDF03BD}" type="slidenum">
              <a:rPr lang="fr-FR" smtClean="0">
                <a:solidFill>
                  <a:prstClr val="black">
                    <a:tint val="75000"/>
                  </a:prstClr>
                </a:solidFill>
              </a:rPr>
              <a:pPr>
                <a:defRPr/>
              </a:pPr>
              <a:t>65</a:t>
            </a:fld>
            <a:endParaRPr lang="fr-FR" dirty="0">
              <a:solidFill>
                <a:prstClr val="black">
                  <a:tint val="75000"/>
                </a:prstClr>
              </a:solidFill>
            </a:endParaRPr>
          </a:p>
        </p:txBody>
      </p:sp>
      <p:sp>
        <p:nvSpPr>
          <p:cNvPr id="13" name="Titre 12"/>
          <p:cNvSpPr>
            <a:spLocks noGrp="1"/>
          </p:cNvSpPr>
          <p:nvPr>
            <p:ph type="title"/>
          </p:nvPr>
        </p:nvSpPr>
        <p:spPr>
          <a:xfrm>
            <a:off x="1331914" y="1772816"/>
            <a:ext cx="7575827" cy="2375768"/>
          </a:xfrm>
        </p:spPr>
        <p:txBody>
          <a:bodyPr/>
          <a:lstStyle/>
          <a:p>
            <a:pPr algn="ctr"/>
            <a:r>
              <a:rPr lang="fr-FR" altLang="fr-FR" sz="2800" dirty="0">
                <a:solidFill>
                  <a:srgbClr val="0070C0"/>
                </a:solidFill>
                <a:latin typeface="Arial Black" panose="020B0A04020102020204" pitchFamily="34" charset="0"/>
              </a:rPr>
              <a:t/>
            </a:r>
            <a:br>
              <a:rPr lang="fr-FR" altLang="fr-FR" sz="2800" dirty="0">
                <a:solidFill>
                  <a:srgbClr val="0070C0"/>
                </a:solidFill>
                <a:latin typeface="Arial Black" panose="020B0A04020102020204" pitchFamily="34" charset="0"/>
              </a:rPr>
            </a:br>
            <a:r>
              <a:rPr lang="fr-FR" sz="2000" b="0" i="1" dirty="0"/>
              <a:t/>
            </a:r>
            <a:br>
              <a:rPr lang="fr-FR" sz="2000" b="0" i="1" dirty="0"/>
            </a:br>
            <a:r>
              <a:rPr lang="fr-FR" sz="2800" dirty="0"/>
              <a:t/>
            </a:r>
            <a:br>
              <a:rPr lang="fr-FR" sz="2800" dirty="0"/>
            </a:br>
            <a:r>
              <a:rPr lang="fr-FR" sz="2800" dirty="0"/>
              <a:t/>
            </a:r>
            <a:br>
              <a:rPr lang="fr-FR" sz="2800" dirty="0"/>
            </a:br>
            <a:endParaRPr lang="fr-FR" sz="1800" i="1" dirty="0"/>
          </a:p>
        </p:txBody>
      </p:sp>
      <p:sp>
        <p:nvSpPr>
          <p:cNvPr id="2" name="ZoneTexte 1"/>
          <p:cNvSpPr txBox="1"/>
          <p:nvPr/>
        </p:nvSpPr>
        <p:spPr>
          <a:xfrm>
            <a:off x="5491287" y="4581128"/>
            <a:ext cx="3312368" cy="646331"/>
          </a:xfrm>
          <a:prstGeom prst="rect">
            <a:avLst/>
          </a:prstGeom>
          <a:noFill/>
        </p:spPr>
        <p:txBody>
          <a:bodyPr wrap="square" rtlCol="0">
            <a:spAutoFit/>
          </a:bodyPr>
          <a:lstStyle/>
          <a:p>
            <a:pPr algn="ctr" fontAlgn="auto">
              <a:spcBef>
                <a:spcPts val="0"/>
              </a:spcBef>
              <a:spcAft>
                <a:spcPts val="0"/>
              </a:spcAft>
            </a:pPr>
            <a:r>
              <a:rPr lang="en-US" b="1" dirty="0">
                <a:solidFill>
                  <a:srgbClr val="4F81BD">
                    <a:lumMod val="75000"/>
                  </a:srgbClr>
                </a:solidFill>
                <a:latin typeface="Calibri"/>
                <a:ea typeface="+mn-ea"/>
                <a:cs typeface="+mn-cs"/>
              </a:rPr>
              <a:t>Antoine Saint-Denis </a:t>
            </a:r>
          </a:p>
          <a:p>
            <a:pPr algn="ctr" fontAlgn="auto">
              <a:spcBef>
                <a:spcPts val="0"/>
              </a:spcBef>
              <a:spcAft>
                <a:spcPts val="0"/>
              </a:spcAft>
            </a:pPr>
            <a:r>
              <a:rPr lang="en-US" b="1" dirty="0">
                <a:solidFill>
                  <a:srgbClr val="4F81BD">
                    <a:lumMod val="75000"/>
                  </a:srgbClr>
                </a:solidFill>
                <a:latin typeface="Calibri"/>
                <a:ea typeface="+mn-ea"/>
                <a:cs typeface="+mn-cs"/>
              </a:rPr>
              <a:t>DGEFP – SDEI</a:t>
            </a:r>
          </a:p>
        </p:txBody>
      </p:sp>
      <p:sp>
        <p:nvSpPr>
          <p:cNvPr id="3" name="ZoneTexte 2"/>
          <p:cNvSpPr txBox="1"/>
          <p:nvPr/>
        </p:nvSpPr>
        <p:spPr>
          <a:xfrm>
            <a:off x="8074820" y="5858073"/>
            <a:ext cx="883575" cy="307777"/>
          </a:xfrm>
          <a:prstGeom prst="rect">
            <a:avLst/>
          </a:prstGeom>
          <a:noFill/>
        </p:spPr>
        <p:txBody>
          <a:bodyPr wrap="none" rtlCol="0">
            <a:spAutoFit/>
          </a:bodyPr>
          <a:lstStyle/>
          <a:p>
            <a:pPr fontAlgn="auto">
              <a:spcBef>
                <a:spcPts val="0"/>
              </a:spcBef>
              <a:spcAft>
                <a:spcPts val="0"/>
              </a:spcAft>
            </a:pPr>
            <a:r>
              <a:rPr lang="en-US" sz="1400" b="1" i="1" dirty="0" err="1">
                <a:solidFill>
                  <a:prstClr val="white"/>
                </a:solidFill>
                <a:latin typeface="Calibri"/>
                <a:ea typeface="+mn-ea"/>
                <a:cs typeface="+mn-cs"/>
              </a:rPr>
              <a:t>Juin</a:t>
            </a:r>
            <a:r>
              <a:rPr lang="en-US" sz="1400" b="1" i="1" dirty="0">
                <a:solidFill>
                  <a:prstClr val="white"/>
                </a:solidFill>
                <a:latin typeface="Calibri"/>
                <a:ea typeface="+mn-ea"/>
                <a:cs typeface="+mn-cs"/>
              </a:rPr>
              <a:t> 2019</a:t>
            </a:r>
          </a:p>
        </p:txBody>
      </p:sp>
      <p:sp>
        <p:nvSpPr>
          <p:cNvPr id="4" name="ZoneTexte 3"/>
          <p:cNvSpPr txBox="1"/>
          <p:nvPr/>
        </p:nvSpPr>
        <p:spPr>
          <a:xfrm>
            <a:off x="1349292" y="2636912"/>
            <a:ext cx="7812086" cy="584775"/>
          </a:xfrm>
          <a:prstGeom prst="rect">
            <a:avLst/>
          </a:prstGeom>
          <a:noFill/>
        </p:spPr>
        <p:txBody>
          <a:bodyPr wrap="square" rtlCol="0">
            <a:spAutoFit/>
          </a:bodyPr>
          <a:lstStyle>
            <a:defPPr>
              <a:defRPr lang="fr-FR"/>
            </a:defPPr>
            <a:lvl1pPr algn="ctr">
              <a:defRPr b="1">
                <a:solidFill>
                  <a:schemeClr val="accent1">
                    <a:lumMod val="75000"/>
                  </a:schemeClr>
                </a:solidFill>
              </a:defRPr>
            </a:lvl1pPr>
          </a:lstStyle>
          <a:p>
            <a:pPr fontAlgn="auto">
              <a:spcBef>
                <a:spcPts val="0"/>
              </a:spcBef>
              <a:spcAft>
                <a:spcPts val="0"/>
              </a:spcAft>
            </a:pPr>
            <a:r>
              <a:rPr lang="en-US" sz="3200" dirty="0" err="1">
                <a:solidFill>
                  <a:srgbClr val="4F81BD">
                    <a:lumMod val="75000"/>
                  </a:srgbClr>
                </a:solidFill>
                <a:latin typeface="Calibri"/>
                <a:ea typeface="+mn-ea"/>
                <a:cs typeface="+mn-cs"/>
              </a:rPr>
              <a:t>Concertation</a:t>
            </a:r>
            <a:r>
              <a:rPr lang="en-US" sz="3200" dirty="0">
                <a:solidFill>
                  <a:srgbClr val="4F81BD">
                    <a:lumMod val="75000"/>
                  </a:srgbClr>
                </a:solidFill>
                <a:latin typeface="Calibri"/>
                <a:ea typeface="+mn-ea"/>
                <a:cs typeface="+mn-cs"/>
              </a:rPr>
              <a:t> </a:t>
            </a:r>
            <a:r>
              <a:rPr lang="en-US" sz="3200" dirty="0" err="1">
                <a:solidFill>
                  <a:srgbClr val="4F81BD">
                    <a:lumMod val="75000"/>
                  </a:srgbClr>
                </a:solidFill>
                <a:latin typeface="Calibri"/>
                <a:ea typeface="+mn-ea"/>
                <a:cs typeface="+mn-cs"/>
              </a:rPr>
              <a:t>nationale</a:t>
            </a:r>
            <a:r>
              <a:rPr lang="en-US" sz="3200" dirty="0">
                <a:solidFill>
                  <a:srgbClr val="4F81BD">
                    <a:lumMod val="75000"/>
                  </a:srgbClr>
                </a:solidFill>
                <a:latin typeface="Calibri"/>
                <a:ea typeface="+mn-ea"/>
                <a:cs typeface="+mn-cs"/>
              </a:rPr>
              <a:t> FSE+</a:t>
            </a:r>
          </a:p>
        </p:txBody>
      </p:sp>
      <p:sp>
        <p:nvSpPr>
          <p:cNvPr id="12" name="ZoneTexte 11"/>
          <p:cNvSpPr txBox="1"/>
          <p:nvPr/>
        </p:nvSpPr>
        <p:spPr>
          <a:xfrm>
            <a:off x="1879069" y="4731283"/>
            <a:ext cx="3312368" cy="369332"/>
          </a:xfrm>
          <a:prstGeom prst="rect">
            <a:avLst/>
          </a:prstGeom>
          <a:noFill/>
        </p:spPr>
        <p:txBody>
          <a:bodyPr wrap="square" rtlCol="0">
            <a:spAutoFit/>
          </a:bodyPr>
          <a:lstStyle/>
          <a:p>
            <a:pPr algn="ctr" fontAlgn="auto">
              <a:spcBef>
                <a:spcPts val="0"/>
              </a:spcBef>
              <a:spcAft>
                <a:spcPts val="0"/>
              </a:spcAft>
            </a:pPr>
            <a:r>
              <a:rPr lang="en-US" b="1" dirty="0">
                <a:solidFill>
                  <a:srgbClr val="4F81BD">
                    <a:lumMod val="75000"/>
                  </a:srgbClr>
                </a:solidFill>
                <a:latin typeface="Calibri"/>
                <a:ea typeface="+mn-ea"/>
                <a:cs typeface="+mn-cs"/>
              </a:rPr>
              <a:t>13 </a:t>
            </a:r>
            <a:r>
              <a:rPr lang="en-US" b="1" dirty="0" err="1">
                <a:solidFill>
                  <a:srgbClr val="4F81BD">
                    <a:lumMod val="75000"/>
                  </a:srgbClr>
                </a:solidFill>
                <a:latin typeface="Calibri"/>
                <a:ea typeface="+mn-ea"/>
                <a:cs typeface="+mn-cs"/>
              </a:rPr>
              <a:t>juin</a:t>
            </a:r>
            <a:r>
              <a:rPr lang="en-US" b="1" dirty="0">
                <a:solidFill>
                  <a:srgbClr val="4F81BD">
                    <a:lumMod val="75000"/>
                  </a:srgbClr>
                </a:solidFill>
                <a:latin typeface="Calibri"/>
                <a:ea typeface="+mn-ea"/>
                <a:cs typeface="+mn-cs"/>
              </a:rPr>
              <a:t> 2019</a:t>
            </a:r>
          </a:p>
        </p:txBody>
      </p:sp>
    </p:spTree>
    <p:extLst>
      <p:ext uri="{BB962C8B-B14F-4D97-AF65-F5344CB8AC3E}">
        <p14:creationId xmlns:p14="http://schemas.microsoft.com/office/powerpoint/2010/main" val="33376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66</a:t>
            </a:fld>
            <a:endParaRPr lang="fr-FR" dirty="0">
              <a:solidFill>
                <a:prstClr val="black">
                  <a:tint val="75000"/>
                </a:prstClr>
              </a:solidFill>
            </a:endParaRPr>
          </a:p>
        </p:txBody>
      </p:sp>
      <p:sp>
        <p:nvSpPr>
          <p:cNvPr id="5" name="ZoneTexte 4"/>
          <p:cNvSpPr txBox="1"/>
          <p:nvPr/>
        </p:nvSpPr>
        <p:spPr>
          <a:xfrm>
            <a:off x="323528" y="958109"/>
            <a:ext cx="8568952" cy="3831818"/>
          </a:xfrm>
          <a:prstGeom prst="rect">
            <a:avLst/>
          </a:prstGeom>
          <a:noFill/>
        </p:spPr>
        <p:txBody>
          <a:bodyPr wrap="square" rtlCol="0">
            <a:spAutoFit/>
          </a:bodyPr>
          <a:lstStyle/>
          <a:p>
            <a:pPr algn="ct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r>
              <a:rPr lang="fr-FR" b="1" dirty="0">
                <a:solidFill>
                  <a:srgbClr val="1F497D">
                    <a:lumMod val="75000"/>
                  </a:srgbClr>
                </a:solidFill>
                <a:latin typeface="Calibri"/>
                <a:ea typeface="+mn-ea"/>
                <a:cs typeface="+mn-cs"/>
              </a:rPr>
              <a:t>Introduction </a:t>
            </a:r>
          </a:p>
          <a:p>
            <a:pPr fontAlgn="auto">
              <a:spcBef>
                <a:spcPts val="0"/>
              </a:spcBef>
              <a:spcAft>
                <a:spcPts val="600"/>
              </a:spcAft>
            </a:pPr>
            <a:endParaRPr lang="fr-FR" b="1" dirty="0">
              <a:solidFill>
                <a:srgbClr val="1F497D">
                  <a:lumMod val="75000"/>
                </a:srgbClr>
              </a:solidFill>
              <a:latin typeface="Calibri"/>
              <a:ea typeface="+mn-ea"/>
              <a:cs typeface="+mn-cs"/>
            </a:endParaRPr>
          </a:p>
          <a:p>
            <a:pPr fontAlgn="auto">
              <a:spcBef>
                <a:spcPts val="0"/>
              </a:spcBef>
              <a:spcAft>
                <a:spcPts val="600"/>
              </a:spcAft>
            </a:pPr>
            <a:r>
              <a:rPr lang="fr-FR" dirty="0">
                <a:solidFill>
                  <a:srgbClr val="1F497D">
                    <a:lumMod val="75000"/>
                  </a:srgbClr>
                </a:solidFill>
                <a:latin typeface="Calibri"/>
                <a:ea typeface="+mn-ea"/>
                <a:cs typeface="+mn-cs"/>
              </a:rPr>
              <a:t>Le code de conduite européen sur le partenariat s’appliquera à deux niveaux, pour deux type de documents différents : </a:t>
            </a:r>
          </a:p>
          <a:p>
            <a:pPr algn="ctr" fontAlgn="auto">
              <a:spcBef>
                <a:spcPts val="0"/>
              </a:spcBef>
              <a:spcAft>
                <a:spcPts val="600"/>
              </a:spcAft>
            </a:pPr>
            <a:endParaRPr lang="fr-FR" dirty="0">
              <a:solidFill>
                <a:srgbClr val="1F497D">
                  <a:lumMod val="75000"/>
                </a:srgbClr>
              </a:solidFill>
              <a:latin typeface="Calibri"/>
              <a:ea typeface="+mn-ea"/>
              <a:cs typeface="+mn-cs"/>
            </a:endParaRPr>
          </a:p>
          <a:p>
            <a:pPr fontAlgn="auto">
              <a:spcBef>
                <a:spcPts val="0"/>
              </a:spcBef>
              <a:spcAft>
                <a:spcPts val="600"/>
              </a:spcAft>
            </a:pPr>
            <a:r>
              <a:rPr lang="fr-FR" dirty="0">
                <a:solidFill>
                  <a:srgbClr val="1F497D">
                    <a:lumMod val="75000"/>
                  </a:srgbClr>
                </a:solidFill>
                <a:latin typeface="Calibri"/>
                <a:ea typeface="+mn-ea"/>
                <a:cs typeface="+mn-cs"/>
              </a:rPr>
              <a:t>1-  pour l</a:t>
            </a:r>
            <a:r>
              <a:rPr lang="fr-FR" b="1" dirty="0">
                <a:solidFill>
                  <a:srgbClr val="1F497D">
                    <a:lumMod val="75000"/>
                  </a:srgbClr>
                </a:solidFill>
                <a:latin typeface="Calibri"/>
                <a:ea typeface="+mn-ea"/>
                <a:cs typeface="+mn-cs"/>
              </a:rPr>
              <a:t>’accord de partenariat</a:t>
            </a:r>
            <a:r>
              <a:rPr lang="fr-FR" dirty="0">
                <a:solidFill>
                  <a:srgbClr val="1F497D">
                    <a:lumMod val="75000"/>
                  </a:srgbClr>
                </a:solidFill>
                <a:latin typeface="Calibri"/>
                <a:ea typeface="+mn-ea"/>
                <a:cs typeface="+mn-cs"/>
              </a:rPr>
              <a:t>, élaboré au 1</a:t>
            </a:r>
            <a:r>
              <a:rPr lang="fr-FR" baseline="30000" dirty="0">
                <a:solidFill>
                  <a:srgbClr val="1F497D">
                    <a:lumMod val="75000"/>
                  </a:srgbClr>
                </a:solidFill>
                <a:latin typeface="Calibri"/>
                <a:ea typeface="+mn-ea"/>
                <a:cs typeface="+mn-cs"/>
              </a:rPr>
              <a:t>er</a:t>
            </a:r>
            <a:r>
              <a:rPr lang="fr-FR" dirty="0">
                <a:solidFill>
                  <a:srgbClr val="1F497D">
                    <a:lumMod val="75000"/>
                  </a:srgbClr>
                </a:solidFill>
                <a:latin typeface="Calibri"/>
                <a:ea typeface="+mn-ea"/>
                <a:cs typeface="+mn-cs"/>
              </a:rPr>
              <a:t> semestre 2020  sous l’égide du CGET ;   </a:t>
            </a:r>
          </a:p>
          <a:p>
            <a:pPr fontAlgn="auto">
              <a:spcBef>
                <a:spcPts val="0"/>
              </a:spcBef>
              <a:spcAft>
                <a:spcPts val="600"/>
              </a:spcAft>
            </a:pPr>
            <a:endParaRPr lang="fr-FR" dirty="0">
              <a:solidFill>
                <a:srgbClr val="1F497D">
                  <a:lumMod val="75000"/>
                </a:srgbClr>
              </a:solidFill>
              <a:latin typeface="Calibri"/>
              <a:ea typeface="+mn-ea"/>
              <a:cs typeface="+mn-cs"/>
            </a:endParaRPr>
          </a:p>
          <a:p>
            <a:pPr fontAlgn="auto">
              <a:spcBef>
                <a:spcPts val="0"/>
              </a:spcBef>
              <a:spcAft>
                <a:spcPts val="600"/>
              </a:spcAft>
            </a:pPr>
            <a:r>
              <a:rPr lang="fr-FR" dirty="0">
                <a:solidFill>
                  <a:srgbClr val="1F497D">
                    <a:lumMod val="75000"/>
                  </a:srgbClr>
                </a:solidFill>
                <a:latin typeface="Calibri"/>
                <a:ea typeface="+mn-ea"/>
                <a:cs typeface="+mn-cs"/>
              </a:rPr>
              <a:t>2- pour </a:t>
            </a:r>
            <a:r>
              <a:rPr lang="fr-FR" b="1" dirty="0">
                <a:solidFill>
                  <a:srgbClr val="1F497D">
                    <a:lumMod val="75000"/>
                  </a:srgbClr>
                </a:solidFill>
                <a:latin typeface="Calibri"/>
                <a:ea typeface="+mn-ea"/>
                <a:cs typeface="+mn-cs"/>
              </a:rPr>
              <a:t>chaque PO</a:t>
            </a:r>
            <a:r>
              <a:rPr lang="fr-FR" dirty="0">
                <a:solidFill>
                  <a:srgbClr val="1F497D">
                    <a:lumMod val="75000"/>
                  </a:srgbClr>
                </a:solidFill>
                <a:latin typeface="Calibri"/>
                <a:ea typeface="+mn-ea"/>
                <a:cs typeface="+mn-cs"/>
              </a:rPr>
              <a:t>, sous l’égide de chaque autorité de gestion, à partir de début 2020</a:t>
            </a:r>
            <a:r>
              <a:rPr lang="fr-FR" dirty="0">
                <a:solidFill>
                  <a:prstClr val="black"/>
                </a:solidFill>
                <a:latin typeface="Calibri"/>
                <a:ea typeface="+mn-ea"/>
                <a:cs typeface="+mn-cs"/>
              </a:rPr>
              <a:t>. </a:t>
            </a:r>
          </a:p>
          <a:p>
            <a:pPr fontAlgn="auto">
              <a:spcBef>
                <a:spcPts val="0"/>
              </a:spcBef>
              <a:spcAft>
                <a:spcPts val="600"/>
              </a:spcAft>
            </a:pPr>
            <a:endParaRPr lang="fr-FR"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p:txBody>
      </p:sp>
      <p:sp>
        <p:nvSpPr>
          <p:cNvPr id="8" name="ZoneTexte 7"/>
          <p:cNvSpPr txBox="1"/>
          <p:nvPr/>
        </p:nvSpPr>
        <p:spPr>
          <a:xfrm>
            <a:off x="8074820" y="5858073"/>
            <a:ext cx="883575" cy="307777"/>
          </a:xfrm>
          <a:prstGeom prst="rect">
            <a:avLst/>
          </a:prstGeom>
          <a:noFill/>
        </p:spPr>
        <p:txBody>
          <a:bodyPr wrap="none" rtlCol="0">
            <a:spAutoFit/>
          </a:bodyPr>
          <a:lstStyle/>
          <a:p>
            <a:pPr fontAlgn="auto">
              <a:spcBef>
                <a:spcPts val="0"/>
              </a:spcBef>
              <a:spcAft>
                <a:spcPts val="0"/>
              </a:spcAft>
            </a:pPr>
            <a:r>
              <a:rPr lang="en-US" sz="1400" b="1" i="1" dirty="0" err="1">
                <a:solidFill>
                  <a:prstClr val="white"/>
                </a:solidFill>
                <a:latin typeface="Calibri"/>
                <a:ea typeface="+mn-ea"/>
                <a:cs typeface="+mn-cs"/>
              </a:rPr>
              <a:t>Juin</a:t>
            </a:r>
            <a:r>
              <a:rPr lang="en-US" sz="1400" b="1" i="1" dirty="0">
                <a:solidFill>
                  <a:prstClr val="white"/>
                </a:solidFill>
                <a:latin typeface="Calibri"/>
                <a:ea typeface="+mn-ea"/>
                <a:cs typeface="+mn-cs"/>
              </a:rPr>
              <a:t> 2019</a:t>
            </a:r>
          </a:p>
        </p:txBody>
      </p:sp>
    </p:spTree>
    <p:extLst>
      <p:ext uri="{BB962C8B-B14F-4D97-AF65-F5344CB8AC3E}">
        <p14:creationId xmlns:p14="http://schemas.microsoft.com/office/powerpoint/2010/main" val="4227181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67</a:t>
            </a:fld>
            <a:endParaRPr lang="fr-FR" dirty="0">
              <a:solidFill>
                <a:prstClr val="black">
                  <a:tint val="75000"/>
                </a:prstClr>
              </a:solidFill>
            </a:endParaRPr>
          </a:p>
        </p:txBody>
      </p:sp>
      <p:sp>
        <p:nvSpPr>
          <p:cNvPr id="5" name="ZoneTexte 4"/>
          <p:cNvSpPr txBox="1"/>
          <p:nvPr/>
        </p:nvSpPr>
        <p:spPr>
          <a:xfrm>
            <a:off x="323528" y="836712"/>
            <a:ext cx="8568952" cy="4478662"/>
          </a:xfrm>
          <a:prstGeom prst="rect">
            <a:avLst/>
          </a:prstGeom>
          <a:noFill/>
        </p:spPr>
        <p:txBody>
          <a:bodyPr wrap="square" rtlCol="0">
            <a:spAutoFit/>
          </a:bodyPr>
          <a:lstStyle/>
          <a:p>
            <a:pPr algn="ctr" fontAlgn="auto">
              <a:spcBef>
                <a:spcPts val="0"/>
              </a:spcBef>
              <a:spcAft>
                <a:spcPts val="600"/>
              </a:spcAft>
            </a:pPr>
            <a:r>
              <a:rPr lang="fr-FR" b="1" dirty="0">
                <a:solidFill>
                  <a:srgbClr val="1F497D">
                    <a:lumMod val="75000"/>
                  </a:srgbClr>
                </a:solidFill>
                <a:latin typeface="Calibri"/>
                <a:ea typeface="+mn-ea"/>
                <a:cs typeface="+mn-cs"/>
              </a:rPr>
              <a:t>1- La Concertation nationale pour l’accord de partenariat</a:t>
            </a:r>
          </a:p>
          <a:p>
            <a:pPr fontAlgn="auto">
              <a:spcBef>
                <a:spcPts val="0"/>
              </a:spcBef>
              <a:spcAft>
                <a:spcPts val="600"/>
              </a:spcAft>
            </a:pPr>
            <a:endParaRPr lang="fr-FR" b="1" dirty="0">
              <a:solidFill>
                <a:srgbClr val="1F497D">
                  <a:lumMod val="75000"/>
                </a:srgbClr>
              </a:solidFill>
              <a:latin typeface="Calibri"/>
              <a:ea typeface="+mn-ea"/>
              <a:cs typeface="+mn-cs"/>
            </a:endParaRPr>
          </a:p>
          <a:p>
            <a:pPr fontAlgn="auto">
              <a:spcBef>
                <a:spcPts val="0"/>
              </a:spcBef>
              <a:spcAft>
                <a:spcPts val="600"/>
              </a:spcAft>
            </a:pPr>
            <a:r>
              <a:rPr lang="fr-FR" b="1" dirty="0">
                <a:solidFill>
                  <a:srgbClr val="1F497D">
                    <a:lumMod val="75000"/>
                  </a:srgbClr>
                </a:solidFill>
                <a:latin typeface="Calibri"/>
                <a:ea typeface="+mn-ea"/>
                <a:cs typeface="+mn-cs"/>
              </a:rPr>
              <a:t>Calendrier, méthode  et feuille de route</a:t>
            </a:r>
            <a:endParaRPr lang="fr-FR" dirty="0">
              <a:solidFill>
                <a:srgbClr val="1F497D">
                  <a:lumMod val="75000"/>
                </a:srgbClr>
              </a:solidFill>
              <a:latin typeface="Calibri"/>
              <a:ea typeface="+mn-ea"/>
              <a:cs typeface="+mn-cs"/>
            </a:endParaRP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2 juillet 2019 : Comité Etat – régions </a:t>
            </a:r>
            <a:r>
              <a:rPr lang="fr-FR" dirty="0" smtClean="0">
                <a:solidFill>
                  <a:srgbClr val="1F497D">
                    <a:lumMod val="75000"/>
                  </a:srgbClr>
                </a:solidFill>
                <a:latin typeface="Calibri"/>
                <a:ea typeface="+mn-ea"/>
                <a:cs typeface="+mn-cs"/>
              </a:rPr>
              <a:t>en présence de </a:t>
            </a:r>
            <a:r>
              <a:rPr lang="fr-FR" dirty="0">
                <a:solidFill>
                  <a:srgbClr val="1F497D">
                    <a:lumMod val="75000"/>
                  </a:srgbClr>
                </a:solidFill>
                <a:latin typeface="Calibri"/>
                <a:ea typeface="+mn-ea"/>
                <a:cs typeface="+mn-cs"/>
              </a:rPr>
              <a:t>la ministre de la cohésion des territoires devant valider la méthode de concertation, la feuille de route et le calendrier d’élaboration  des différents documents pour réponse à la Commission</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Quelques étapes connues </a:t>
            </a:r>
          </a:p>
          <a:p>
            <a:pPr marL="742950" lvl="1" indent="-285750" fontAlgn="auto">
              <a:spcBef>
                <a:spcPts val="0"/>
              </a:spcBef>
              <a:spcAft>
                <a:spcPts val="600"/>
              </a:spcAft>
              <a:buFontTx/>
              <a:buChar char="-"/>
            </a:pPr>
            <a:r>
              <a:rPr lang="fr-FR" u="sng" dirty="0">
                <a:solidFill>
                  <a:srgbClr val="1F497D">
                    <a:lumMod val="75000"/>
                  </a:srgbClr>
                </a:solidFill>
                <a:latin typeface="Calibri"/>
                <a:ea typeface="+mn-ea"/>
                <a:cs typeface="+mn-cs"/>
              </a:rPr>
              <a:t>Premier trimestre  2020 : séminaire national thématique</a:t>
            </a:r>
            <a:r>
              <a:rPr lang="fr-FR" dirty="0">
                <a:solidFill>
                  <a:srgbClr val="1F497D">
                    <a:lumMod val="75000"/>
                  </a:srgbClr>
                </a:solidFill>
                <a:latin typeface="Calibri"/>
                <a:ea typeface="+mn-ea"/>
                <a:cs typeface="+mn-cs"/>
              </a:rPr>
              <a:t>, avec présentation des études sectorielles, dont un bilan du FSE et des perspectives pour le FSE+ ;</a:t>
            </a:r>
          </a:p>
          <a:p>
            <a:pPr marL="742950" lvl="1" indent="-285750" fontAlgn="auto">
              <a:spcBef>
                <a:spcPts val="0"/>
              </a:spcBef>
              <a:spcAft>
                <a:spcPts val="600"/>
              </a:spcAft>
              <a:buFontTx/>
              <a:buChar char="-"/>
            </a:pPr>
            <a:r>
              <a:rPr lang="fr-FR" dirty="0">
                <a:solidFill>
                  <a:srgbClr val="1F497D">
                    <a:lumMod val="75000"/>
                  </a:srgbClr>
                </a:solidFill>
                <a:latin typeface="Calibri"/>
                <a:ea typeface="+mn-ea"/>
                <a:cs typeface="+mn-cs"/>
              </a:rPr>
              <a:t>Eté 2020 : envoi du projet d’AP à la Commission ;</a:t>
            </a:r>
          </a:p>
          <a:p>
            <a:pPr marL="742950" lvl="1" indent="-285750" fontAlgn="auto">
              <a:spcBef>
                <a:spcPts val="0"/>
              </a:spcBef>
              <a:spcAft>
                <a:spcPts val="600"/>
              </a:spcAft>
              <a:buFontTx/>
              <a:buChar char="-"/>
            </a:pPr>
            <a:r>
              <a:rPr lang="fr-FR" dirty="0">
                <a:solidFill>
                  <a:srgbClr val="1F497D">
                    <a:lumMod val="75000"/>
                  </a:srgbClr>
                </a:solidFill>
                <a:latin typeface="Calibri"/>
                <a:ea typeface="Calibri"/>
                <a:cs typeface="Times New Roman"/>
              </a:rPr>
              <a:t>Au plus tard 3 mois après : transmission des PO à la CE.</a:t>
            </a:r>
          </a:p>
          <a:p>
            <a:pPr marL="342900" indent="-342900" algn="just" fontAlgn="auto">
              <a:lnSpc>
                <a:spcPct val="115000"/>
              </a:lnSpc>
              <a:spcBef>
                <a:spcPts val="0"/>
              </a:spcBef>
              <a:spcAft>
                <a:spcPts val="1000"/>
              </a:spcAft>
              <a:buFont typeface="Calibri"/>
              <a:buChar char="-"/>
            </a:pPr>
            <a:r>
              <a:rPr lang="fr-FR" dirty="0">
                <a:solidFill>
                  <a:srgbClr val="1F497D">
                    <a:lumMod val="75000"/>
                  </a:srgbClr>
                </a:solidFill>
                <a:latin typeface="Calibri"/>
                <a:ea typeface="Calibri"/>
                <a:cs typeface="Times New Roman"/>
              </a:rPr>
              <a:t>L’ensemble du partenariat sera bien sûr associé</a:t>
            </a:r>
          </a:p>
          <a:p>
            <a:pPr fontAlgn="auto">
              <a:spcBef>
                <a:spcPts val="0"/>
              </a:spcBef>
              <a:spcAft>
                <a:spcPts val="600"/>
              </a:spcAft>
            </a:pPr>
            <a:endParaRPr lang="fr-FR" dirty="0">
              <a:solidFill>
                <a:srgbClr val="FFC000"/>
              </a:solidFill>
              <a:latin typeface="Calibri"/>
              <a:ea typeface="+mn-ea"/>
              <a:cs typeface="+mn-cs"/>
            </a:endParaRPr>
          </a:p>
        </p:txBody>
      </p:sp>
      <p:sp>
        <p:nvSpPr>
          <p:cNvPr id="8" name="ZoneTexte 7"/>
          <p:cNvSpPr txBox="1"/>
          <p:nvPr/>
        </p:nvSpPr>
        <p:spPr>
          <a:xfrm>
            <a:off x="8074820" y="5858073"/>
            <a:ext cx="883575" cy="307777"/>
          </a:xfrm>
          <a:prstGeom prst="rect">
            <a:avLst/>
          </a:prstGeom>
          <a:noFill/>
        </p:spPr>
        <p:txBody>
          <a:bodyPr wrap="none" rtlCol="0">
            <a:spAutoFit/>
          </a:bodyPr>
          <a:lstStyle/>
          <a:p>
            <a:pPr fontAlgn="auto">
              <a:spcBef>
                <a:spcPts val="0"/>
              </a:spcBef>
              <a:spcAft>
                <a:spcPts val="0"/>
              </a:spcAft>
            </a:pPr>
            <a:r>
              <a:rPr lang="en-US" sz="1400" b="1" i="1" dirty="0" err="1">
                <a:solidFill>
                  <a:prstClr val="white"/>
                </a:solidFill>
                <a:latin typeface="Calibri"/>
                <a:ea typeface="+mn-ea"/>
                <a:cs typeface="+mn-cs"/>
              </a:rPr>
              <a:t>Juin</a:t>
            </a:r>
            <a:r>
              <a:rPr lang="en-US" sz="1400" b="1" i="1" dirty="0">
                <a:solidFill>
                  <a:prstClr val="white"/>
                </a:solidFill>
                <a:latin typeface="Calibri"/>
                <a:ea typeface="+mn-ea"/>
                <a:cs typeface="+mn-cs"/>
              </a:rPr>
              <a:t> 2019</a:t>
            </a:r>
          </a:p>
        </p:txBody>
      </p:sp>
    </p:spTree>
    <p:extLst>
      <p:ext uri="{BB962C8B-B14F-4D97-AF65-F5344CB8AC3E}">
        <p14:creationId xmlns:p14="http://schemas.microsoft.com/office/powerpoint/2010/main" val="16960409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68</a:t>
            </a:fld>
            <a:endParaRPr lang="fr-FR" dirty="0">
              <a:solidFill>
                <a:prstClr val="black">
                  <a:tint val="75000"/>
                </a:prstClr>
              </a:solidFill>
            </a:endParaRPr>
          </a:p>
        </p:txBody>
      </p:sp>
      <p:sp>
        <p:nvSpPr>
          <p:cNvPr id="5" name="ZoneTexte 4"/>
          <p:cNvSpPr txBox="1"/>
          <p:nvPr/>
        </p:nvSpPr>
        <p:spPr>
          <a:xfrm>
            <a:off x="323528" y="980728"/>
            <a:ext cx="8568952" cy="4862870"/>
          </a:xfrm>
          <a:prstGeom prst="rect">
            <a:avLst/>
          </a:prstGeom>
          <a:noFill/>
        </p:spPr>
        <p:txBody>
          <a:bodyPr wrap="square" rtlCol="0">
            <a:spAutoFit/>
          </a:bodyPr>
          <a:lstStyle/>
          <a:p>
            <a:pPr fontAlgn="auto">
              <a:spcBef>
                <a:spcPts val="0"/>
              </a:spcBef>
              <a:spcAft>
                <a:spcPts val="600"/>
              </a:spcAft>
            </a:pPr>
            <a:r>
              <a:rPr lang="fr-FR" b="1" dirty="0">
                <a:solidFill>
                  <a:prstClr val="black"/>
                </a:solidFill>
                <a:latin typeface="Calibri"/>
                <a:ea typeface="+mn-ea"/>
                <a:cs typeface="+mn-cs"/>
              </a:rPr>
              <a:t> </a:t>
            </a:r>
            <a:r>
              <a:rPr lang="fr-FR" b="1" dirty="0">
                <a:solidFill>
                  <a:srgbClr val="1F497D">
                    <a:lumMod val="75000"/>
                  </a:srgbClr>
                </a:solidFill>
                <a:latin typeface="Calibri"/>
                <a:ea typeface="+mn-ea"/>
                <a:cs typeface="+mn-cs"/>
              </a:rPr>
              <a:t>		2 - Les supports qui seront disponibles début 2020</a:t>
            </a:r>
          </a:p>
          <a:p>
            <a:pPr fontAlgn="auto">
              <a:spcBef>
                <a:spcPts val="0"/>
              </a:spcBef>
              <a:spcAft>
                <a:spcPts val="600"/>
              </a:spcAft>
            </a:pPr>
            <a:r>
              <a:rPr lang="fr-FR" b="1" dirty="0">
                <a:solidFill>
                  <a:srgbClr val="1F497D">
                    <a:lumMod val="75000"/>
                  </a:srgbClr>
                </a:solidFill>
                <a:latin typeface="Calibri"/>
                <a:ea typeface="+mn-ea"/>
                <a:cs typeface="+mn-cs"/>
              </a:rPr>
              <a:t>	 - Etude « Bilan du FSE et perspectives du FSE+ »</a:t>
            </a:r>
          </a:p>
          <a:p>
            <a:pPr marL="342900" indent="-342900" fontAlgn="auto">
              <a:spcBef>
                <a:spcPts val="0"/>
              </a:spcBef>
              <a:spcAft>
                <a:spcPts val="600"/>
              </a:spcAft>
              <a:buFont typeface="Wingdings" panose="05000000000000000000" pitchFamily="2" charset="2"/>
              <a:buChar char="ü"/>
            </a:pPr>
            <a:r>
              <a:rPr lang="fr-FR" dirty="0">
                <a:solidFill>
                  <a:srgbClr val="1F497D">
                    <a:lumMod val="75000"/>
                  </a:srgbClr>
                </a:solidFill>
                <a:latin typeface="Calibri"/>
                <a:ea typeface="+mn-ea"/>
                <a:cs typeface="+mn-cs"/>
              </a:rPr>
              <a:t>Présenter les catégories de dépenses éligibles</a:t>
            </a:r>
            <a:r>
              <a:rPr lang="fr-FR" b="1" dirty="0">
                <a:solidFill>
                  <a:srgbClr val="1F497D">
                    <a:lumMod val="75000"/>
                  </a:srgbClr>
                </a:solidFill>
                <a:latin typeface="Calibri"/>
                <a:ea typeface="+mn-ea"/>
                <a:cs typeface="+mn-cs"/>
              </a:rPr>
              <a:t> </a:t>
            </a:r>
            <a:r>
              <a:rPr lang="fr-FR" dirty="0">
                <a:solidFill>
                  <a:srgbClr val="1F497D">
                    <a:lumMod val="75000"/>
                  </a:srgbClr>
                </a:solidFill>
                <a:latin typeface="Calibri"/>
                <a:ea typeface="+mn-ea"/>
                <a:cs typeface="+mn-cs"/>
              </a:rPr>
              <a:t>et les porteurs de projets, sans préjuger des frontières des PO, des guichets et des services gestionnaires </a:t>
            </a:r>
          </a:p>
          <a:p>
            <a:pPr marL="342900" indent="-342900" fontAlgn="auto">
              <a:spcBef>
                <a:spcPts val="0"/>
              </a:spcBef>
              <a:spcAft>
                <a:spcPts val="600"/>
              </a:spcAft>
              <a:buFont typeface="Wingdings" panose="05000000000000000000" pitchFamily="2" charset="2"/>
              <a:buChar char="ü"/>
            </a:pPr>
            <a:r>
              <a:rPr lang="fr-FR" dirty="0">
                <a:solidFill>
                  <a:srgbClr val="1F497D">
                    <a:lumMod val="75000"/>
                  </a:srgbClr>
                </a:solidFill>
                <a:latin typeface="Calibri"/>
                <a:ea typeface="+mn-ea"/>
                <a:cs typeface="+mn-cs"/>
              </a:rPr>
              <a:t>Un bilan en 30 pages du FSE, avec un bilan des dépenses, des projets et des acteurs, à partir des bases de données des différents PO </a:t>
            </a:r>
          </a:p>
          <a:p>
            <a:pPr marL="342900" indent="-342900" fontAlgn="auto">
              <a:spcBef>
                <a:spcPts val="0"/>
              </a:spcBef>
              <a:spcAft>
                <a:spcPts val="600"/>
              </a:spcAft>
              <a:buFont typeface="Wingdings" panose="05000000000000000000" pitchFamily="2" charset="2"/>
              <a:buChar char="ü"/>
            </a:pPr>
            <a:r>
              <a:rPr lang="fr-FR" dirty="0">
                <a:solidFill>
                  <a:srgbClr val="1F497D">
                    <a:lumMod val="75000"/>
                  </a:srgbClr>
                </a:solidFill>
                <a:latin typeface="Calibri"/>
                <a:ea typeface="+mn-ea"/>
                <a:cs typeface="+mn-cs"/>
              </a:rPr>
              <a:t>Une présentation en 60 pages du FSE+, à partir des 11 thèmes listés à l’article 4 du projet de règlement FSE+, avec une trentaine d’entretiens, notamment avec les administrations centrales pilotes, les Conseils régionaux et autres parties prenantes </a:t>
            </a:r>
          </a:p>
          <a:p>
            <a:pPr marL="342900" indent="-342900" fontAlgn="auto">
              <a:spcBef>
                <a:spcPts val="0"/>
              </a:spcBef>
              <a:spcAft>
                <a:spcPts val="600"/>
              </a:spcAft>
              <a:buFont typeface="Wingdings" panose="05000000000000000000" pitchFamily="2" charset="2"/>
              <a:buChar char="ü"/>
            </a:pPr>
            <a:r>
              <a:rPr lang="fr-FR" u="sng" dirty="0">
                <a:solidFill>
                  <a:srgbClr val="1F497D">
                    <a:lumMod val="75000"/>
                  </a:srgbClr>
                </a:solidFill>
                <a:latin typeface="Calibri"/>
                <a:ea typeface="+mn-ea"/>
                <a:cs typeface="+mn-cs"/>
              </a:rPr>
              <a:t>Calendrier :</a:t>
            </a:r>
            <a:r>
              <a:rPr lang="fr-FR" dirty="0">
                <a:solidFill>
                  <a:srgbClr val="1F497D">
                    <a:lumMod val="75000"/>
                  </a:srgbClr>
                </a:solidFill>
                <a:latin typeface="Calibri"/>
                <a:ea typeface="+mn-ea"/>
                <a:cs typeface="+mn-cs"/>
              </a:rPr>
              <a:t> publication fin juin 2019, sélection du prestataire en septembre, remise des livrables début 2020</a:t>
            </a:r>
          </a:p>
          <a:p>
            <a:pPr fontAlgn="auto">
              <a:spcBef>
                <a:spcPts val="0"/>
              </a:spcBef>
              <a:spcAft>
                <a:spcPts val="600"/>
              </a:spcAft>
            </a:pPr>
            <a:r>
              <a:rPr lang="fr-FR" b="1" dirty="0">
                <a:solidFill>
                  <a:srgbClr val="1F497D">
                    <a:lumMod val="75000"/>
                  </a:srgbClr>
                </a:solidFill>
                <a:latin typeface="Calibri"/>
                <a:ea typeface="+mn-ea"/>
                <a:cs typeface="+mn-cs"/>
              </a:rPr>
              <a:t>	- Evaluation « lien entre les politiques publiques et le FSE »</a:t>
            </a:r>
          </a:p>
          <a:p>
            <a:pPr marL="285750" indent="-285750" fontAlgn="auto">
              <a:spcBef>
                <a:spcPts val="0"/>
              </a:spcBef>
              <a:spcAft>
                <a:spcPts val="600"/>
              </a:spcAft>
              <a:buFont typeface="Wingdings" panose="05000000000000000000" pitchFamily="2" charset="2"/>
              <a:buChar char="ü"/>
            </a:pPr>
            <a:r>
              <a:rPr lang="fr-FR" dirty="0">
                <a:solidFill>
                  <a:srgbClr val="1F497D">
                    <a:lumMod val="75000"/>
                  </a:srgbClr>
                </a:solidFill>
                <a:latin typeface="Calibri"/>
                <a:ea typeface="+mn-ea"/>
                <a:cs typeface="+mn-cs"/>
              </a:rPr>
              <a:t>Evaluer la cohérence d’intervention du PON FSE avec les stratégies nationales et dégager des opportunités d’intervention non utilisées à ce stade</a:t>
            </a:r>
          </a:p>
          <a:p>
            <a:pPr fontAlgn="auto">
              <a:spcBef>
                <a:spcPts val="0"/>
              </a:spcBef>
              <a:spcAft>
                <a:spcPts val="600"/>
              </a:spcAft>
            </a:pPr>
            <a:endParaRPr lang="fr-FR" dirty="0">
              <a:solidFill>
                <a:prstClr val="black"/>
              </a:solidFill>
              <a:latin typeface="Calibri"/>
              <a:ea typeface="+mn-ea"/>
              <a:cs typeface="+mn-cs"/>
            </a:endParaRPr>
          </a:p>
        </p:txBody>
      </p:sp>
      <p:sp>
        <p:nvSpPr>
          <p:cNvPr id="8" name="ZoneTexte 7"/>
          <p:cNvSpPr txBox="1"/>
          <p:nvPr/>
        </p:nvSpPr>
        <p:spPr>
          <a:xfrm>
            <a:off x="8074820" y="5858073"/>
            <a:ext cx="883575" cy="307777"/>
          </a:xfrm>
          <a:prstGeom prst="rect">
            <a:avLst/>
          </a:prstGeom>
          <a:noFill/>
        </p:spPr>
        <p:txBody>
          <a:bodyPr wrap="none" rtlCol="0">
            <a:spAutoFit/>
          </a:bodyPr>
          <a:lstStyle/>
          <a:p>
            <a:pPr fontAlgn="auto">
              <a:spcBef>
                <a:spcPts val="0"/>
              </a:spcBef>
              <a:spcAft>
                <a:spcPts val="0"/>
              </a:spcAft>
            </a:pPr>
            <a:r>
              <a:rPr lang="en-US" sz="1400" b="1" i="1" dirty="0" err="1">
                <a:solidFill>
                  <a:prstClr val="white"/>
                </a:solidFill>
                <a:latin typeface="Calibri"/>
                <a:ea typeface="+mn-ea"/>
                <a:cs typeface="+mn-cs"/>
              </a:rPr>
              <a:t>Juin</a:t>
            </a:r>
            <a:r>
              <a:rPr lang="en-US" sz="1400" b="1" i="1" dirty="0">
                <a:solidFill>
                  <a:prstClr val="white"/>
                </a:solidFill>
                <a:latin typeface="Calibri"/>
                <a:ea typeface="+mn-ea"/>
                <a:cs typeface="+mn-cs"/>
              </a:rPr>
              <a:t> 2019</a:t>
            </a:r>
          </a:p>
        </p:txBody>
      </p:sp>
    </p:spTree>
    <p:extLst>
      <p:ext uri="{BB962C8B-B14F-4D97-AF65-F5344CB8AC3E}">
        <p14:creationId xmlns:p14="http://schemas.microsoft.com/office/powerpoint/2010/main" val="2628852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69</a:t>
            </a:fld>
            <a:endParaRPr lang="fr-FR" dirty="0">
              <a:solidFill>
                <a:prstClr val="black">
                  <a:tint val="75000"/>
                </a:prstClr>
              </a:solidFill>
            </a:endParaRPr>
          </a:p>
        </p:txBody>
      </p:sp>
      <p:sp>
        <p:nvSpPr>
          <p:cNvPr id="5" name="ZoneTexte 4"/>
          <p:cNvSpPr txBox="1"/>
          <p:nvPr/>
        </p:nvSpPr>
        <p:spPr>
          <a:xfrm>
            <a:off x="323528" y="980728"/>
            <a:ext cx="8568952" cy="6155531"/>
          </a:xfrm>
          <a:prstGeom prst="rect">
            <a:avLst/>
          </a:prstGeom>
          <a:noFill/>
        </p:spPr>
        <p:txBody>
          <a:bodyPr wrap="square" rtlCol="0">
            <a:spAutoFit/>
          </a:bodyPr>
          <a:lstStyle/>
          <a:p>
            <a:pPr fontAlgn="auto">
              <a:spcBef>
                <a:spcPts val="0"/>
              </a:spcBef>
              <a:spcAft>
                <a:spcPts val="600"/>
              </a:spcAft>
            </a:pPr>
            <a:endParaRPr lang="fr-FR" b="1" dirty="0">
              <a:solidFill>
                <a:prstClr val="black"/>
              </a:solidFill>
              <a:latin typeface="Calibri"/>
              <a:ea typeface="+mn-ea"/>
              <a:cs typeface="+mn-cs"/>
            </a:endParaRPr>
          </a:p>
          <a:p>
            <a:pPr algn="ctr" fontAlgn="auto">
              <a:spcBef>
                <a:spcPts val="0"/>
              </a:spcBef>
              <a:spcAft>
                <a:spcPts val="600"/>
              </a:spcAft>
            </a:pPr>
            <a:r>
              <a:rPr lang="fr-FR" b="1" dirty="0">
                <a:solidFill>
                  <a:srgbClr val="1F497D">
                    <a:lumMod val="75000"/>
                  </a:srgbClr>
                </a:solidFill>
                <a:latin typeface="Calibri"/>
                <a:ea typeface="+mn-ea"/>
                <a:cs typeface="+mn-cs"/>
              </a:rPr>
              <a:t>3- L’appel à contributions pour le FSE+</a:t>
            </a:r>
          </a:p>
          <a:p>
            <a:pPr fontAlgn="auto">
              <a:spcBef>
                <a:spcPts val="0"/>
              </a:spcBef>
              <a:spcAft>
                <a:spcPts val="600"/>
              </a:spcAft>
            </a:pPr>
            <a:r>
              <a:rPr lang="fr-FR" b="1" dirty="0">
                <a:solidFill>
                  <a:srgbClr val="1F497D">
                    <a:lumMod val="75000"/>
                  </a:srgbClr>
                </a:solidFill>
                <a:latin typeface="Calibri"/>
                <a:ea typeface="+mn-ea"/>
                <a:cs typeface="+mn-cs"/>
              </a:rPr>
              <a:t> </a:t>
            </a:r>
          </a:p>
          <a:p>
            <a:pPr fontAlgn="auto">
              <a:spcBef>
                <a:spcPts val="0"/>
              </a:spcBef>
              <a:spcAft>
                <a:spcPts val="600"/>
              </a:spcAft>
            </a:pPr>
            <a:r>
              <a:rPr lang="fr-FR" b="1" dirty="0">
                <a:solidFill>
                  <a:srgbClr val="1F497D">
                    <a:lumMod val="75000"/>
                  </a:srgbClr>
                </a:solidFill>
                <a:latin typeface="Calibri"/>
                <a:ea typeface="+mn-ea"/>
                <a:cs typeface="+mn-cs"/>
              </a:rPr>
              <a:t>3.1. Le cadre de construction des priorités d’intervention du FSE+ </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Les 11 « objectifs thématiques » du projet de règlement FSE+ (art. 4 : emploi, éducation, apprentissage, inclusion, privation matérielle, etc.)   </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Les priorités identifiées dans le cadre du semestre européen  (lutte contre la segmentation du marché du travail, formation professionnelle et inclusion)   </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Les stratégies européennes existantes (ou « conditions favorisantes », par ex la Stratégie nationale d’inclusion des Roms) </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Nos priorités politiques nationales : Plan Pauvreté, etc. </a:t>
            </a:r>
          </a:p>
          <a:p>
            <a:pPr marL="285750" indent="-285750" fontAlgn="auto">
              <a:spcBef>
                <a:spcPts val="0"/>
              </a:spcBef>
              <a:spcAft>
                <a:spcPts val="600"/>
              </a:spcAft>
              <a:buFontTx/>
              <a:buChar char="-"/>
            </a:pPr>
            <a:endParaRPr lang="fr-FR" dirty="0">
              <a:solidFill>
                <a:prstClr val="black"/>
              </a:solidFill>
              <a:latin typeface="Calibri"/>
              <a:ea typeface="+mn-ea"/>
              <a:cs typeface="+mn-cs"/>
            </a:endParaRPr>
          </a:p>
          <a:p>
            <a:pP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p:txBody>
      </p:sp>
      <p:sp>
        <p:nvSpPr>
          <p:cNvPr id="8" name="ZoneTexte 7"/>
          <p:cNvSpPr txBox="1"/>
          <p:nvPr/>
        </p:nvSpPr>
        <p:spPr>
          <a:xfrm>
            <a:off x="8074820" y="5858073"/>
            <a:ext cx="883575" cy="307777"/>
          </a:xfrm>
          <a:prstGeom prst="rect">
            <a:avLst/>
          </a:prstGeom>
          <a:noFill/>
        </p:spPr>
        <p:txBody>
          <a:bodyPr wrap="none" rtlCol="0">
            <a:spAutoFit/>
          </a:bodyPr>
          <a:lstStyle/>
          <a:p>
            <a:pPr fontAlgn="auto">
              <a:spcBef>
                <a:spcPts val="0"/>
              </a:spcBef>
              <a:spcAft>
                <a:spcPts val="0"/>
              </a:spcAft>
            </a:pPr>
            <a:r>
              <a:rPr lang="en-US" sz="1400" b="1" i="1" dirty="0" err="1">
                <a:solidFill>
                  <a:prstClr val="white"/>
                </a:solidFill>
                <a:latin typeface="Calibri"/>
                <a:ea typeface="+mn-ea"/>
                <a:cs typeface="+mn-cs"/>
              </a:rPr>
              <a:t>Juin</a:t>
            </a:r>
            <a:r>
              <a:rPr lang="en-US" sz="1400" b="1" i="1" dirty="0">
                <a:solidFill>
                  <a:prstClr val="white"/>
                </a:solidFill>
                <a:latin typeface="Calibri"/>
                <a:ea typeface="+mn-ea"/>
                <a:cs typeface="+mn-cs"/>
              </a:rPr>
              <a:t> 2019</a:t>
            </a:r>
          </a:p>
        </p:txBody>
      </p:sp>
    </p:spTree>
    <p:extLst>
      <p:ext uri="{BB962C8B-B14F-4D97-AF65-F5344CB8AC3E}">
        <p14:creationId xmlns:p14="http://schemas.microsoft.com/office/powerpoint/2010/main" val="328890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FSE</a:t>
            </a:r>
          </a:p>
          <a:p>
            <a:pPr>
              <a:buSzPct val="100000"/>
            </a:pPr>
            <a:r>
              <a:rPr lang="fr-FR" b="1" dirty="0">
                <a:solidFill>
                  <a:schemeClr val="bg1"/>
                </a:solidFill>
              </a:rPr>
              <a:t>D</a:t>
            </a:r>
            <a:r>
              <a:rPr lang="fr-FR" b="1" dirty="0" smtClean="0">
                <a:solidFill>
                  <a:schemeClr val="bg1"/>
                </a:solidFill>
              </a:rPr>
              <a:t>es participants défavorisés mais des variations sensibles entre les axes</a:t>
            </a:r>
            <a:endParaRPr lang="fr-FR" dirty="0">
              <a:solidFill>
                <a:schemeClr val="bg1"/>
              </a:solidFill>
            </a:endParaRPr>
          </a:p>
        </p:txBody>
      </p:sp>
      <p:sp>
        <p:nvSpPr>
          <p:cNvPr id="10" name="ZoneTexte 9"/>
          <p:cNvSpPr txBox="1"/>
          <p:nvPr/>
        </p:nvSpPr>
        <p:spPr>
          <a:xfrm flipH="1">
            <a:off x="179510" y="3747150"/>
            <a:ext cx="5616626" cy="1723549"/>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tx2">
                    <a:lumMod val="75000"/>
                  </a:schemeClr>
                </a:solidFill>
              </a:rPr>
              <a:t>1 participant sur 3 </a:t>
            </a:r>
            <a:r>
              <a:rPr lang="en-US" b="1" dirty="0" err="1" smtClean="0">
                <a:solidFill>
                  <a:schemeClr val="tx2">
                    <a:lumMod val="75000"/>
                  </a:schemeClr>
                </a:solidFill>
              </a:rPr>
              <a:t>est</a:t>
            </a:r>
            <a:r>
              <a:rPr lang="en-US" b="1" dirty="0" smtClean="0">
                <a:solidFill>
                  <a:schemeClr val="tx2">
                    <a:lumMod val="75000"/>
                  </a:schemeClr>
                </a:solidFill>
              </a:rPr>
              <a:t> </a:t>
            </a:r>
            <a:r>
              <a:rPr lang="en-US" b="1" dirty="0" err="1" smtClean="0">
                <a:solidFill>
                  <a:schemeClr val="tx2">
                    <a:lumMod val="75000"/>
                  </a:schemeClr>
                </a:solidFill>
              </a:rPr>
              <a:t>d’origine</a:t>
            </a:r>
            <a:r>
              <a:rPr lang="en-US" b="1" dirty="0" smtClean="0">
                <a:solidFill>
                  <a:schemeClr val="tx2">
                    <a:lumMod val="75000"/>
                  </a:schemeClr>
                </a:solidFill>
              </a:rPr>
              <a:t> </a:t>
            </a:r>
            <a:r>
              <a:rPr lang="en-US" b="1" dirty="0" err="1" smtClean="0">
                <a:solidFill>
                  <a:schemeClr val="tx2">
                    <a:lumMod val="75000"/>
                  </a:schemeClr>
                </a:solidFill>
              </a:rPr>
              <a:t>étrangère</a:t>
            </a:r>
            <a:r>
              <a:rPr lang="en-US" b="1" dirty="0" smtClean="0">
                <a:solidFill>
                  <a:schemeClr val="tx2">
                    <a:lumMod val="75000"/>
                  </a:schemeClr>
                </a:solidFill>
              </a:rPr>
              <a:t> </a:t>
            </a:r>
          </a:p>
          <a:p>
            <a:r>
              <a:rPr lang="en-US" b="1" dirty="0" smtClean="0">
                <a:solidFill>
                  <a:schemeClr val="tx2">
                    <a:lumMod val="75000"/>
                  </a:schemeClr>
                </a:solidFill>
              </a:rPr>
              <a:t>(= au </a:t>
            </a:r>
            <a:r>
              <a:rPr lang="en-US" b="1" dirty="0" err="1" smtClean="0">
                <a:solidFill>
                  <a:schemeClr val="tx2">
                    <a:lumMod val="75000"/>
                  </a:schemeClr>
                </a:solidFill>
              </a:rPr>
              <a:t>moins</a:t>
            </a:r>
            <a:r>
              <a:rPr lang="en-US" b="1" dirty="0" smtClean="0">
                <a:solidFill>
                  <a:schemeClr val="tx2">
                    <a:lumMod val="75000"/>
                  </a:schemeClr>
                </a:solidFill>
              </a:rPr>
              <a:t> un des </a:t>
            </a:r>
            <a:r>
              <a:rPr lang="en-US" b="1" dirty="0" err="1" smtClean="0">
                <a:solidFill>
                  <a:schemeClr val="tx2">
                    <a:lumMod val="75000"/>
                  </a:schemeClr>
                </a:solidFill>
              </a:rPr>
              <a:t>deux</a:t>
            </a:r>
            <a:r>
              <a:rPr lang="en-US" b="1" dirty="0" smtClean="0">
                <a:solidFill>
                  <a:schemeClr val="tx2">
                    <a:lumMod val="75000"/>
                  </a:schemeClr>
                </a:solidFill>
              </a:rPr>
              <a:t> parents né à </a:t>
            </a:r>
            <a:r>
              <a:rPr lang="en-US" b="1" dirty="0" err="1" smtClean="0">
                <a:solidFill>
                  <a:schemeClr val="tx2">
                    <a:lumMod val="75000"/>
                  </a:schemeClr>
                </a:solidFill>
              </a:rPr>
              <a:t>l’étranger</a:t>
            </a:r>
            <a:r>
              <a:rPr lang="en-US" b="1" dirty="0" smtClean="0">
                <a:solidFill>
                  <a:schemeClr val="tx2">
                    <a:lumMod val="75000"/>
                  </a:schemeClr>
                </a:solidFill>
              </a:rPr>
              <a:t>)</a:t>
            </a:r>
          </a:p>
          <a:p>
            <a:r>
              <a:rPr lang="en-US" sz="1600" b="1" dirty="0" smtClean="0">
                <a:solidFill>
                  <a:schemeClr val="tx2">
                    <a:lumMod val="75000"/>
                  </a:schemeClr>
                </a:solidFill>
              </a:rPr>
              <a:t> </a:t>
            </a:r>
          </a:p>
          <a:p>
            <a:pPr marL="285750" indent="-285750">
              <a:buFont typeface="Wingdings" panose="05000000000000000000" pitchFamily="2" charset="2"/>
              <a:buChar char="Ø"/>
            </a:pPr>
            <a:r>
              <a:rPr lang="en-US" b="1" dirty="0" smtClean="0">
                <a:solidFill>
                  <a:schemeClr val="tx2">
                    <a:lumMod val="75000"/>
                  </a:schemeClr>
                </a:solidFill>
              </a:rPr>
              <a:t>20 % des participants </a:t>
            </a:r>
            <a:r>
              <a:rPr lang="en-US" b="1" dirty="0" err="1" smtClean="0">
                <a:solidFill>
                  <a:schemeClr val="tx2">
                    <a:lumMod val="75000"/>
                  </a:schemeClr>
                </a:solidFill>
              </a:rPr>
              <a:t>habite</a:t>
            </a:r>
            <a:r>
              <a:rPr lang="en-US" b="1" dirty="0" smtClean="0">
                <a:solidFill>
                  <a:schemeClr val="tx2">
                    <a:lumMod val="75000"/>
                  </a:schemeClr>
                </a:solidFill>
              </a:rPr>
              <a:t> </a:t>
            </a:r>
            <a:r>
              <a:rPr lang="en-US" b="1" dirty="0" err="1" smtClean="0">
                <a:solidFill>
                  <a:schemeClr val="tx2">
                    <a:lumMod val="75000"/>
                  </a:schemeClr>
                </a:solidFill>
              </a:rPr>
              <a:t>en</a:t>
            </a:r>
            <a:r>
              <a:rPr lang="en-US" b="1" dirty="0" smtClean="0">
                <a:solidFill>
                  <a:schemeClr val="tx2">
                    <a:lumMod val="75000"/>
                  </a:schemeClr>
                </a:solidFill>
              </a:rPr>
              <a:t> QPV</a:t>
            </a:r>
          </a:p>
          <a:p>
            <a:pPr marL="285750" indent="-285750">
              <a:buFont typeface="Wingdings" panose="05000000000000000000" pitchFamily="2" charset="2"/>
              <a:buChar char="Ø"/>
            </a:pPr>
            <a:endParaRPr lang="en-US" b="1" dirty="0" smtClean="0">
              <a:solidFill>
                <a:schemeClr val="tx2">
                  <a:lumMod val="75000"/>
                </a:schemeClr>
              </a:solidFill>
            </a:endParaRPr>
          </a:p>
          <a:p>
            <a:pPr marL="285750" indent="-285750">
              <a:buFont typeface="Wingdings" panose="05000000000000000000" pitchFamily="2" charset="2"/>
              <a:buChar char="Ø"/>
            </a:pPr>
            <a:r>
              <a:rPr lang="en-US" b="1" dirty="0" smtClean="0">
                <a:solidFill>
                  <a:schemeClr val="tx2">
                    <a:lumMod val="75000"/>
                  </a:schemeClr>
                </a:solidFill>
              </a:rPr>
              <a:t>1 sur 2 </a:t>
            </a:r>
            <a:r>
              <a:rPr lang="en-US" b="1" dirty="0" err="1" smtClean="0">
                <a:solidFill>
                  <a:schemeClr val="tx2">
                    <a:lumMod val="75000"/>
                  </a:schemeClr>
                </a:solidFill>
              </a:rPr>
              <a:t>relève</a:t>
            </a:r>
            <a:r>
              <a:rPr lang="en-US" b="1" dirty="0" smtClean="0">
                <a:solidFill>
                  <a:schemeClr val="tx2">
                    <a:lumMod val="75000"/>
                  </a:schemeClr>
                </a:solidFill>
              </a:rPr>
              <a:t> des minima </a:t>
            </a:r>
            <a:r>
              <a:rPr lang="en-US" b="1" dirty="0" err="1" smtClean="0">
                <a:solidFill>
                  <a:schemeClr val="tx2">
                    <a:lumMod val="75000"/>
                  </a:schemeClr>
                </a:solidFill>
              </a:rPr>
              <a:t>sociaux</a:t>
            </a:r>
            <a:endParaRPr lang="en-US" b="1" dirty="0" smtClean="0">
              <a:solidFill>
                <a:schemeClr val="tx2">
                  <a:lumMod val="75000"/>
                </a:schemeClr>
              </a:solidFill>
            </a:endParaRPr>
          </a:p>
        </p:txBody>
      </p:sp>
      <p:sp>
        <p:nvSpPr>
          <p:cNvPr id="11" name="ZoneTexte 10"/>
          <p:cNvSpPr txBox="1"/>
          <p:nvPr/>
        </p:nvSpPr>
        <p:spPr>
          <a:xfrm>
            <a:off x="179511" y="2597490"/>
            <a:ext cx="4412491" cy="923330"/>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Plus de 60% des participants a un niveau scolaire inférieur à la fin du collège </a:t>
            </a:r>
            <a:endParaRPr lang="fr-FR" b="1" dirty="0">
              <a:solidFill>
                <a:schemeClr val="tx2">
                  <a:lumMod val="75000"/>
                </a:schemeClr>
              </a:solidFill>
            </a:endParaRPr>
          </a:p>
          <a:p>
            <a:pPr marL="742950" lvl="1" indent="-285750" algn="just">
              <a:buFont typeface="Wingdings" panose="05000000000000000000" pitchFamily="2" charset="2"/>
              <a:buChar char="Ø"/>
            </a:pPr>
            <a:r>
              <a:rPr lang="fr-FR" dirty="0" smtClean="0">
                <a:solidFill>
                  <a:schemeClr val="tx2">
                    <a:lumMod val="75000"/>
                  </a:schemeClr>
                </a:solidFill>
              </a:rPr>
              <a:t>17% niveau études supérieures</a:t>
            </a:r>
            <a:endParaRPr lang="fr-FR" dirty="0">
              <a:solidFill>
                <a:schemeClr val="tx2">
                  <a:lumMod val="75000"/>
                </a:schemeClr>
              </a:solidFill>
            </a:endParaRPr>
          </a:p>
        </p:txBody>
      </p:sp>
      <p:sp>
        <p:nvSpPr>
          <p:cNvPr id="4" name="ZoneTexte 3"/>
          <p:cNvSpPr txBox="1"/>
          <p:nvPr/>
        </p:nvSpPr>
        <p:spPr>
          <a:xfrm>
            <a:off x="179510" y="1844825"/>
            <a:ext cx="4856336" cy="369332"/>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11% </a:t>
            </a:r>
            <a:r>
              <a:rPr lang="fr-FR" b="1" dirty="0">
                <a:solidFill>
                  <a:schemeClr val="tx2">
                    <a:lumMod val="75000"/>
                  </a:schemeClr>
                </a:solidFill>
              </a:rPr>
              <a:t>ont moins de 25 </a:t>
            </a:r>
            <a:r>
              <a:rPr lang="fr-FR" b="1" dirty="0" smtClean="0">
                <a:solidFill>
                  <a:schemeClr val="tx2">
                    <a:lumMod val="75000"/>
                  </a:schemeClr>
                </a:solidFill>
              </a:rPr>
              <a:t>ans, 8% 55 ans et plus</a:t>
            </a:r>
            <a:endParaRPr lang="fr-FR" sz="1600" dirty="0">
              <a:solidFill>
                <a:schemeClr val="tx2">
                  <a:lumMod val="75000"/>
                </a:schemeClr>
              </a:solidFill>
            </a:endParaRPr>
          </a:p>
        </p:txBody>
      </p:sp>
      <p:sp>
        <p:nvSpPr>
          <p:cNvPr id="7" name="ZoneTexte 6"/>
          <p:cNvSpPr txBox="1"/>
          <p:nvPr/>
        </p:nvSpPr>
        <p:spPr>
          <a:xfrm>
            <a:off x="179510" y="1112637"/>
            <a:ext cx="4412491" cy="369332"/>
          </a:xfrm>
          <a:prstGeom prst="rect">
            <a:avLst/>
          </a:prstGeom>
          <a:noFill/>
        </p:spPr>
        <p:txBody>
          <a:bodyPr wrap="square" rtlCol="0">
            <a:spAutoFit/>
          </a:bodyPr>
          <a:lstStyle/>
          <a:p>
            <a:pPr marL="285750" indent="-285750">
              <a:buFont typeface="Wingdings" panose="05000000000000000000" pitchFamily="2" charset="2"/>
              <a:buChar char="Ø"/>
              <a:defRPr sz="1800" b="0" i="0" u="none" strike="noStrike" kern="1200" baseline="0">
                <a:solidFill>
                  <a:prstClr val="black"/>
                </a:solidFill>
                <a:latin typeface="+mn-lt"/>
                <a:ea typeface="+mn-ea"/>
                <a:cs typeface="+mn-cs"/>
              </a:defRPr>
            </a:pPr>
            <a:r>
              <a:rPr lang="fr-FR" b="1" dirty="0" smtClean="0">
                <a:solidFill>
                  <a:schemeClr val="tx2">
                    <a:lumMod val="75000"/>
                  </a:schemeClr>
                </a:solidFill>
              </a:rPr>
              <a:t>52% d’hommes</a:t>
            </a: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8" name="Graphique 17"/>
          <p:cNvGraphicFramePr>
            <a:graphicFrameLocks/>
          </p:cNvGraphicFramePr>
          <p:nvPr>
            <p:extLst>
              <p:ext uri="{D42A27DB-BD31-4B8C-83A1-F6EECF244321}">
                <p14:modId xmlns:p14="http://schemas.microsoft.com/office/powerpoint/2010/main" val="3210598757"/>
              </p:ext>
            </p:extLst>
          </p:nvPr>
        </p:nvGraphicFramePr>
        <p:xfrm>
          <a:off x="4957763" y="1022933"/>
          <a:ext cx="3948113" cy="43719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938419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70</a:t>
            </a:fld>
            <a:endParaRPr lang="fr-FR" dirty="0">
              <a:solidFill>
                <a:prstClr val="black">
                  <a:tint val="75000"/>
                </a:prstClr>
              </a:solidFill>
            </a:endParaRPr>
          </a:p>
        </p:txBody>
      </p:sp>
      <p:sp>
        <p:nvSpPr>
          <p:cNvPr id="5" name="ZoneTexte 4"/>
          <p:cNvSpPr txBox="1"/>
          <p:nvPr/>
        </p:nvSpPr>
        <p:spPr>
          <a:xfrm>
            <a:off x="389443" y="908720"/>
            <a:ext cx="8568952" cy="5878532"/>
          </a:xfrm>
          <a:prstGeom prst="rect">
            <a:avLst/>
          </a:prstGeom>
          <a:noFill/>
        </p:spPr>
        <p:txBody>
          <a:bodyPr wrap="square" rtlCol="0">
            <a:spAutoFit/>
          </a:bodyPr>
          <a:lstStyle/>
          <a:p>
            <a:pP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r>
              <a:rPr lang="fr-FR" b="1" dirty="0">
                <a:solidFill>
                  <a:prstClr val="black"/>
                </a:solidFill>
                <a:latin typeface="Calibri"/>
                <a:ea typeface="+mn-ea"/>
                <a:cs typeface="+mn-cs"/>
              </a:rPr>
              <a:t> </a:t>
            </a:r>
          </a:p>
          <a:p>
            <a:pPr fontAlgn="auto">
              <a:spcBef>
                <a:spcPts val="0"/>
              </a:spcBef>
              <a:spcAft>
                <a:spcPts val="600"/>
              </a:spcAft>
            </a:pPr>
            <a:r>
              <a:rPr lang="fr-FR" b="1" dirty="0">
                <a:solidFill>
                  <a:srgbClr val="1F497D">
                    <a:lumMod val="75000"/>
                  </a:srgbClr>
                </a:solidFill>
                <a:latin typeface="Calibri"/>
                <a:ea typeface="+mn-ea"/>
                <a:cs typeface="+mn-cs"/>
              </a:rPr>
              <a:t>3.2. Les demandes dégagées par la concertation nationale  </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Les besoins identifiés par les diagnostics territoriaux   </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Les bonnes pratiques identifiées lors de l’étude « Bilan et perspectives », notamment lors des entretiens menés par le prestataire </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Les possibilités d’articulation avec les politiques publiques en cours d’analyse par l’évaluation citée </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Les besoins identifiés lors du séminaire national </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Les demandes des administrations centrales, saisies par la DGEFP en juillet 2019.  </a:t>
            </a:r>
          </a:p>
          <a:p>
            <a:pPr fontAlgn="auto">
              <a:spcBef>
                <a:spcPts val="0"/>
              </a:spcBef>
              <a:spcAft>
                <a:spcPts val="600"/>
              </a:spcAft>
            </a:pPr>
            <a:endParaRPr lang="fr-FR" dirty="0">
              <a:solidFill>
                <a:srgbClr val="1F497D">
                  <a:lumMod val="75000"/>
                </a:srgbClr>
              </a:solidFill>
              <a:latin typeface="Calibri"/>
              <a:ea typeface="+mn-ea"/>
              <a:cs typeface="+mn-cs"/>
            </a:endParaRPr>
          </a:p>
          <a:p>
            <a:pPr fontAlgn="auto">
              <a:spcBef>
                <a:spcPts val="0"/>
              </a:spcBef>
              <a:spcAft>
                <a:spcPts val="600"/>
              </a:spcAft>
            </a:pPr>
            <a:endParaRPr lang="fr-FR" b="1" dirty="0">
              <a:solidFill>
                <a:srgbClr val="1F497D">
                  <a:lumMod val="75000"/>
                </a:srgbClr>
              </a:solidFill>
              <a:latin typeface="Calibri"/>
              <a:ea typeface="+mn-ea"/>
              <a:cs typeface="+mn-cs"/>
            </a:endParaRPr>
          </a:p>
          <a:p>
            <a:pP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p:txBody>
      </p:sp>
      <p:sp>
        <p:nvSpPr>
          <p:cNvPr id="8" name="ZoneTexte 7"/>
          <p:cNvSpPr txBox="1"/>
          <p:nvPr/>
        </p:nvSpPr>
        <p:spPr>
          <a:xfrm>
            <a:off x="8074820" y="5858073"/>
            <a:ext cx="883575" cy="307777"/>
          </a:xfrm>
          <a:prstGeom prst="rect">
            <a:avLst/>
          </a:prstGeom>
          <a:noFill/>
        </p:spPr>
        <p:txBody>
          <a:bodyPr wrap="none" rtlCol="0">
            <a:spAutoFit/>
          </a:bodyPr>
          <a:lstStyle/>
          <a:p>
            <a:pPr fontAlgn="auto">
              <a:spcBef>
                <a:spcPts val="0"/>
              </a:spcBef>
              <a:spcAft>
                <a:spcPts val="0"/>
              </a:spcAft>
            </a:pPr>
            <a:r>
              <a:rPr lang="en-US" sz="1400" b="1" i="1" dirty="0" err="1">
                <a:solidFill>
                  <a:prstClr val="white"/>
                </a:solidFill>
                <a:latin typeface="Calibri"/>
                <a:ea typeface="+mn-ea"/>
                <a:cs typeface="+mn-cs"/>
              </a:rPr>
              <a:t>Juin</a:t>
            </a:r>
            <a:r>
              <a:rPr lang="en-US" sz="1400" b="1" i="1" dirty="0">
                <a:solidFill>
                  <a:prstClr val="white"/>
                </a:solidFill>
                <a:latin typeface="Calibri"/>
                <a:ea typeface="+mn-ea"/>
                <a:cs typeface="+mn-cs"/>
              </a:rPr>
              <a:t> 2019</a:t>
            </a:r>
          </a:p>
        </p:txBody>
      </p:sp>
    </p:spTree>
    <p:extLst>
      <p:ext uri="{BB962C8B-B14F-4D97-AF65-F5344CB8AC3E}">
        <p14:creationId xmlns:p14="http://schemas.microsoft.com/office/powerpoint/2010/main" val="42160755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1001AB4-8A10-4B4C-B93B-23926E8FC3D9}" type="slidenum">
              <a:rPr lang="fr-FR" smtClean="0">
                <a:solidFill>
                  <a:prstClr val="black">
                    <a:tint val="75000"/>
                  </a:prstClr>
                </a:solidFill>
              </a:rPr>
              <a:pPr>
                <a:defRPr/>
              </a:pPr>
              <a:t>71</a:t>
            </a:fld>
            <a:endParaRPr lang="fr-FR" dirty="0">
              <a:solidFill>
                <a:prstClr val="black">
                  <a:tint val="75000"/>
                </a:prstClr>
              </a:solidFill>
            </a:endParaRPr>
          </a:p>
        </p:txBody>
      </p:sp>
      <p:sp>
        <p:nvSpPr>
          <p:cNvPr id="5" name="ZoneTexte 4"/>
          <p:cNvSpPr txBox="1"/>
          <p:nvPr/>
        </p:nvSpPr>
        <p:spPr>
          <a:xfrm>
            <a:off x="323528" y="1124744"/>
            <a:ext cx="8568952" cy="6078587"/>
          </a:xfrm>
          <a:prstGeom prst="rect">
            <a:avLst/>
          </a:prstGeom>
          <a:noFill/>
        </p:spPr>
        <p:txBody>
          <a:bodyPr wrap="square" rtlCol="0">
            <a:spAutoFit/>
          </a:bodyPr>
          <a:lstStyle/>
          <a:p>
            <a:pP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r>
              <a:rPr lang="fr-FR" b="1" dirty="0">
                <a:solidFill>
                  <a:prstClr val="black"/>
                </a:solidFill>
                <a:latin typeface="Calibri"/>
                <a:ea typeface="+mn-ea"/>
                <a:cs typeface="+mn-cs"/>
              </a:rPr>
              <a:t> </a:t>
            </a:r>
          </a:p>
          <a:p>
            <a:pPr fontAlgn="auto">
              <a:spcBef>
                <a:spcPts val="0"/>
              </a:spcBef>
              <a:spcAft>
                <a:spcPts val="600"/>
              </a:spcAft>
            </a:pPr>
            <a:r>
              <a:rPr lang="fr-FR" b="1" dirty="0">
                <a:solidFill>
                  <a:srgbClr val="1F497D">
                    <a:lumMod val="75000"/>
                  </a:srgbClr>
                </a:solidFill>
                <a:latin typeface="Calibri"/>
                <a:ea typeface="+mn-ea"/>
                <a:cs typeface="+mn-cs"/>
              </a:rPr>
              <a:t>3.3. Les contributions du partenariat et des membres du CNS</a:t>
            </a:r>
          </a:p>
          <a:p>
            <a:pPr marL="285750" indent="-285750" fontAlgn="auto">
              <a:spcBef>
                <a:spcPts val="0"/>
              </a:spcBef>
              <a:spcAft>
                <a:spcPts val="600"/>
              </a:spcAft>
              <a:buFontTx/>
              <a:buChar char="-"/>
            </a:pPr>
            <a:r>
              <a:rPr lang="fr-FR" dirty="0">
                <a:solidFill>
                  <a:srgbClr val="1F497D">
                    <a:lumMod val="75000"/>
                  </a:srgbClr>
                </a:solidFill>
                <a:latin typeface="Calibri"/>
                <a:ea typeface="+mn-ea"/>
                <a:cs typeface="+mn-cs"/>
              </a:rPr>
              <a:t>Au-delà de ces éléments, invitation à faire parvenir à la DGEFP des propositions, d’ici le 30 novembre 2019, qui intègrent : </a:t>
            </a:r>
          </a:p>
          <a:p>
            <a:pPr marL="742950" lvl="1" indent="-285750" fontAlgn="auto">
              <a:spcBef>
                <a:spcPts val="0"/>
              </a:spcBef>
              <a:spcAft>
                <a:spcPts val="600"/>
              </a:spcAft>
              <a:buFontTx/>
              <a:buChar char="-"/>
            </a:pPr>
            <a:r>
              <a:rPr lang="fr-FR" dirty="0">
                <a:solidFill>
                  <a:srgbClr val="1F497D">
                    <a:lumMod val="75000"/>
                  </a:srgbClr>
                </a:solidFill>
                <a:latin typeface="Calibri"/>
                <a:ea typeface="+mn-ea"/>
                <a:cs typeface="+mn-cs"/>
              </a:rPr>
              <a:t>Des propositions de rédactions du ou des PO nationaux portant sur les actions éligibles (publics visés, modalités d’intervention, actions, partenariats…) </a:t>
            </a:r>
          </a:p>
          <a:p>
            <a:pPr marL="742950" lvl="1" indent="-285750" fontAlgn="auto">
              <a:spcBef>
                <a:spcPts val="0"/>
              </a:spcBef>
              <a:spcAft>
                <a:spcPts val="600"/>
              </a:spcAft>
              <a:buFontTx/>
              <a:buChar char="-"/>
            </a:pPr>
            <a:r>
              <a:rPr lang="fr-FR" dirty="0">
                <a:solidFill>
                  <a:srgbClr val="1F497D">
                    <a:lumMod val="75000"/>
                  </a:srgbClr>
                </a:solidFill>
                <a:latin typeface="Calibri"/>
                <a:ea typeface="+mn-ea"/>
                <a:cs typeface="+mn-cs"/>
              </a:rPr>
              <a:t>Des propositions portant sur les mesures de simplification pouvant être intégrées dans </a:t>
            </a:r>
            <a:r>
              <a:rPr lang="fr-FR">
                <a:solidFill>
                  <a:srgbClr val="1F497D">
                    <a:lumMod val="75000"/>
                  </a:srgbClr>
                </a:solidFill>
                <a:latin typeface="Calibri"/>
                <a:ea typeface="+mn-ea"/>
                <a:cs typeface="+mn-cs"/>
              </a:rPr>
              <a:t>le programme,</a:t>
            </a:r>
            <a:endParaRPr lang="fr-FR" dirty="0">
              <a:solidFill>
                <a:srgbClr val="1F497D">
                  <a:lumMod val="75000"/>
                </a:srgbClr>
              </a:solidFill>
              <a:latin typeface="Calibri"/>
              <a:ea typeface="+mn-ea"/>
              <a:cs typeface="+mn-cs"/>
            </a:endParaRPr>
          </a:p>
          <a:p>
            <a:pPr fontAlgn="auto">
              <a:spcBef>
                <a:spcPts val="0"/>
              </a:spcBef>
              <a:spcAft>
                <a:spcPts val="600"/>
              </a:spcAft>
            </a:pPr>
            <a:endParaRPr lang="fr-FR" dirty="0">
              <a:solidFill>
                <a:srgbClr val="1F497D">
                  <a:lumMod val="75000"/>
                </a:srgbClr>
              </a:solidFill>
              <a:latin typeface="Calibri"/>
              <a:ea typeface="+mn-ea"/>
              <a:cs typeface="+mn-cs"/>
            </a:endParaRPr>
          </a:p>
          <a:p>
            <a:pPr fontAlgn="auto">
              <a:spcBef>
                <a:spcPts val="0"/>
              </a:spcBef>
              <a:spcAft>
                <a:spcPts val="600"/>
              </a:spcAft>
            </a:pPr>
            <a:r>
              <a:rPr lang="fr-FR" b="1" dirty="0">
                <a:solidFill>
                  <a:srgbClr val="1F497D">
                    <a:lumMod val="75000"/>
                  </a:srgbClr>
                </a:solidFill>
                <a:latin typeface="Calibri"/>
                <a:ea typeface="+mn-ea"/>
                <a:cs typeface="+mn-cs"/>
              </a:rPr>
              <a:t>=&gt; Objectif de disposer d’une V0 du futur PO national début 2020 qui servira de support à la concertation nationale </a:t>
            </a:r>
          </a:p>
          <a:p>
            <a:pPr fontAlgn="auto">
              <a:spcBef>
                <a:spcPts val="0"/>
              </a:spcBef>
              <a:spcAft>
                <a:spcPts val="600"/>
              </a:spcAft>
            </a:pPr>
            <a:endParaRPr lang="fr-FR" b="1" dirty="0">
              <a:solidFill>
                <a:srgbClr val="1F497D">
                  <a:lumMod val="75000"/>
                </a:srgbClr>
              </a:solidFill>
              <a:latin typeface="Calibri"/>
              <a:ea typeface="+mn-ea"/>
              <a:cs typeface="+mn-cs"/>
            </a:endParaRPr>
          </a:p>
          <a:p>
            <a:pP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endParaRPr lang="fr-FR" b="1"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a:p>
            <a:pPr fontAlgn="auto">
              <a:spcBef>
                <a:spcPts val="0"/>
              </a:spcBef>
              <a:spcAft>
                <a:spcPts val="600"/>
              </a:spcAft>
            </a:pPr>
            <a:endParaRPr lang="fr-FR" dirty="0">
              <a:solidFill>
                <a:prstClr val="black"/>
              </a:solidFill>
              <a:latin typeface="Calibri"/>
              <a:ea typeface="+mn-ea"/>
              <a:cs typeface="+mn-cs"/>
            </a:endParaRPr>
          </a:p>
        </p:txBody>
      </p:sp>
    </p:spTree>
    <p:extLst>
      <p:ext uri="{BB962C8B-B14F-4D97-AF65-F5344CB8AC3E}">
        <p14:creationId xmlns:p14="http://schemas.microsoft.com/office/powerpoint/2010/main" val="144039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 + enquête février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187625" y="60325"/>
            <a:ext cx="828092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FSE</a:t>
            </a:r>
          </a:p>
          <a:p>
            <a:pPr>
              <a:buSzPct val="100000"/>
            </a:pPr>
            <a:r>
              <a:rPr lang="fr-FR" sz="1400" b="1" dirty="0" smtClean="0">
                <a:solidFill>
                  <a:schemeClr val="bg1"/>
                </a:solidFill>
              </a:rPr>
              <a:t>Situation sur le marché du travail : des évolutions contrastées entre axes et PI</a:t>
            </a:r>
            <a:endParaRPr lang="fr-FR" sz="1400" dirty="0">
              <a:solidFill>
                <a:schemeClr val="bg1"/>
              </a:solidFill>
            </a:endParaRP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15" name="Graphique 14"/>
          <p:cNvGraphicFramePr>
            <a:graphicFrameLocks/>
          </p:cNvGraphicFramePr>
          <p:nvPr>
            <p:extLst>
              <p:ext uri="{D42A27DB-BD31-4B8C-83A1-F6EECF244321}">
                <p14:modId xmlns:p14="http://schemas.microsoft.com/office/powerpoint/2010/main" val="273295403"/>
              </p:ext>
            </p:extLst>
          </p:nvPr>
        </p:nvGraphicFramePr>
        <p:xfrm>
          <a:off x="251520" y="1052736"/>
          <a:ext cx="8352928" cy="46085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60173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6165850"/>
            <a:ext cx="2051050" cy="693738"/>
          </a:xfrm>
          <a:prstGeom prst="rect">
            <a:avLst/>
          </a:prstGeom>
          <a:noFill/>
          <a:ln w="9525">
            <a:noFill/>
            <a:miter lim="800000"/>
            <a:headEnd/>
            <a:tailEnd/>
          </a:ln>
        </p:spPr>
      </p:pic>
      <p:pic>
        <p:nvPicPr>
          <p:cNvPr id="19459" name="Picture 4"/>
          <p:cNvPicPr>
            <a:picLocks noChangeAspect="1" noChangeArrowheads="1"/>
          </p:cNvPicPr>
          <p:nvPr/>
        </p:nvPicPr>
        <p:blipFill>
          <a:blip r:embed="rId3"/>
          <a:srcRect/>
          <a:stretch>
            <a:fillRect/>
          </a:stretch>
        </p:blipFill>
        <p:spPr bwMode="auto">
          <a:xfrm>
            <a:off x="7019925" y="188913"/>
            <a:ext cx="1885950" cy="217487"/>
          </a:xfrm>
          <a:prstGeom prst="rect">
            <a:avLst/>
          </a:prstGeom>
          <a:noFill/>
          <a:ln w="9525">
            <a:noFill/>
            <a:miter lim="800000"/>
            <a:headEnd/>
            <a:tailEnd/>
          </a:ln>
        </p:spPr>
      </p:pic>
      <p:sp>
        <p:nvSpPr>
          <p:cNvPr id="5" name="Rectangle 4"/>
          <p:cNvSpPr/>
          <p:nvPr/>
        </p:nvSpPr>
        <p:spPr>
          <a:xfrm>
            <a:off x="1403350" y="5864301"/>
            <a:ext cx="5753048" cy="286232"/>
          </a:xfrm>
          <a:prstGeom prst="rect">
            <a:avLst/>
          </a:prstGeom>
        </p:spPr>
        <p:txBody>
          <a:bodyPr wrap="square">
            <a:spAutoFit/>
          </a:bodyPr>
          <a:lstStyle/>
          <a:p>
            <a:pPr marL="4763" lvl="1">
              <a:lnSpc>
                <a:spcPct val="90000"/>
              </a:lnSpc>
              <a:spcBef>
                <a:spcPts val="400"/>
              </a:spcBef>
              <a:buClr>
                <a:srgbClr val="215968"/>
              </a:buClr>
            </a:pPr>
            <a:r>
              <a:rPr lang="fr-FR" sz="1400" b="1" i="1" dirty="0" smtClean="0">
                <a:solidFill>
                  <a:schemeClr val="bg1"/>
                </a:solidFill>
                <a:latin typeface="Arial Narrow" panose="020B0606020202030204" pitchFamily="34" charset="0"/>
              </a:rPr>
              <a:t>Sources : </a:t>
            </a:r>
            <a:r>
              <a:rPr lang="fr-FR" sz="1400" b="1" i="1" dirty="0">
                <a:solidFill>
                  <a:schemeClr val="bg1"/>
                </a:solidFill>
                <a:latin typeface="Arial Narrow" panose="020B0606020202030204" pitchFamily="34" charset="0"/>
              </a:rPr>
              <a:t>extractions Ma </a:t>
            </a:r>
            <a:r>
              <a:rPr lang="fr-FR" sz="1400" b="1" i="1" dirty="0" smtClean="0">
                <a:solidFill>
                  <a:schemeClr val="bg1"/>
                </a:solidFill>
                <a:latin typeface="Arial Narrow" panose="020B0606020202030204" pitchFamily="34" charset="0"/>
              </a:rPr>
              <a:t>Démarche </a:t>
            </a:r>
            <a:r>
              <a:rPr lang="fr-FR" sz="1400" b="1" i="1" dirty="0">
                <a:solidFill>
                  <a:schemeClr val="bg1"/>
                </a:solidFill>
                <a:latin typeface="Arial Narrow" panose="020B0606020202030204" pitchFamily="34" charset="0"/>
              </a:rPr>
              <a:t>FSE </a:t>
            </a:r>
            <a:r>
              <a:rPr lang="fr-FR" sz="1400" b="1" i="1" dirty="0" smtClean="0">
                <a:solidFill>
                  <a:schemeClr val="bg1"/>
                </a:solidFill>
                <a:latin typeface="Arial Narrow" panose="020B0606020202030204" pitchFamily="34" charset="0"/>
              </a:rPr>
              <a:t> au 9 mai 2019</a:t>
            </a:r>
            <a:endParaRPr lang="fr-FR" sz="1400" b="1" i="1" dirty="0">
              <a:solidFill>
                <a:schemeClr val="bg1"/>
              </a:solidFill>
              <a:latin typeface="Arial Narrow" panose="020B0606020202030204" pitchFamily="34" charset="0"/>
            </a:endParaRPr>
          </a:p>
        </p:txBody>
      </p:sp>
      <p:sp>
        <p:nvSpPr>
          <p:cNvPr id="9" name="ZoneTexte 8"/>
          <p:cNvSpPr txBox="1"/>
          <p:nvPr/>
        </p:nvSpPr>
        <p:spPr>
          <a:xfrm>
            <a:off x="6444209" y="2420888"/>
            <a:ext cx="184731" cy="369332"/>
          </a:xfrm>
          <a:prstGeom prst="rect">
            <a:avLst/>
          </a:prstGeom>
          <a:noFill/>
        </p:spPr>
        <p:txBody>
          <a:bodyPr wrap="none" rtlCol="0">
            <a:spAutoFit/>
          </a:bodyPr>
          <a:lstStyle/>
          <a:p>
            <a:endParaRPr lang="fr-FR" dirty="0"/>
          </a:p>
        </p:txBody>
      </p:sp>
      <p:sp>
        <p:nvSpPr>
          <p:cNvPr id="17" name="Text Box 6"/>
          <p:cNvSpPr txBox="1">
            <a:spLocks noChangeArrowheads="1"/>
          </p:cNvSpPr>
          <p:nvPr/>
        </p:nvSpPr>
        <p:spPr bwMode="auto">
          <a:xfrm>
            <a:off x="1403350" y="60325"/>
            <a:ext cx="7740650" cy="692150"/>
          </a:xfrm>
          <a:prstGeom prst="rect">
            <a:avLst/>
          </a:prstGeom>
          <a:noFill/>
          <a:ln w="9525">
            <a:noFill/>
            <a:miter lim="800000"/>
            <a:headEnd/>
            <a:tailEnd/>
          </a:ln>
        </p:spPr>
        <p:txBody>
          <a:bodyPr anchor="ctr" anchorCtr="0"/>
          <a:lstStyle/>
          <a:p>
            <a:pPr>
              <a:buSzPct val="100000"/>
            </a:pPr>
            <a:r>
              <a:rPr lang="fr-FR" sz="2400" b="1" dirty="0" smtClean="0">
                <a:solidFill>
                  <a:schemeClr val="tx2"/>
                </a:solidFill>
              </a:rPr>
              <a:t>Le PO national FSE</a:t>
            </a:r>
          </a:p>
          <a:p>
            <a:pPr>
              <a:buSzPct val="100000"/>
            </a:pPr>
            <a:r>
              <a:rPr lang="fr-FR" sz="1600" b="1" dirty="0" smtClean="0">
                <a:solidFill>
                  <a:schemeClr val="bg1"/>
                </a:solidFill>
              </a:rPr>
              <a:t>Participants </a:t>
            </a:r>
            <a:r>
              <a:rPr lang="fr-FR" sz="1600" b="1" dirty="0">
                <a:solidFill>
                  <a:schemeClr val="bg1"/>
                </a:solidFill>
              </a:rPr>
              <a:t>A</a:t>
            </a:r>
            <a:r>
              <a:rPr lang="fr-FR" sz="1600" b="1" dirty="0" smtClean="0">
                <a:solidFill>
                  <a:schemeClr val="bg1"/>
                </a:solidFill>
              </a:rPr>
              <a:t>xe 1 « accès à l’emploi »: Des jeunes au niveau scolaire assez faible</a:t>
            </a:r>
            <a:endParaRPr lang="fr-FR" sz="1600" dirty="0">
              <a:solidFill>
                <a:schemeClr val="bg1"/>
              </a:solidFill>
            </a:endParaRPr>
          </a:p>
        </p:txBody>
      </p:sp>
      <p:sp>
        <p:nvSpPr>
          <p:cNvPr id="10" name="ZoneTexte 9"/>
          <p:cNvSpPr txBox="1"/>
          <p:nvPr/>
        </p:nvSpPr>
        <p:spPr>
          <a:xfrm flipH="1">
            <a:off x="179510" y="3747148"/>
            <a:ext cx="5616626" cy="1446550"/>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tx2">
                    <a:lumMod val="75000"/>
                  </a:schemeClr>
                </a:solidFill>
              </a:rPr>
              <a:t>Plus d’1 participant sur 4 </a:t>
            </a:r>
            <a:r>
              <a:rPr lang="en-US" b="1" dirty="0" err="1" smtClean="0">
                <a:solidFill>
                  <a:schemeClr val="tx2">
                    <a:lumMod val="75000"/>
                  </a:schemeClr>
                </a:solidFill>
              </a:rPr>
              <a:t>est</a:t>
            </a:r>
            <a:r>
              <a:rPr lang="en-US" b="1" dirty="0" smtClean="0">
                <a:solidFill>
                  <a:schemeClr val="tx2">
                    <a:lumMod val="75000"/>
                  </a:schemeClr>
                </a:solidFill>
              </a:rPr>
              <a:t> </a:t>
            </a:r>
            <a:r>
              <a:rPr lang="en-US" b="1" dirty="0" err="1" smtClean="0">
                <a:solidFill>
                  <a:schemeClr val="tx2">
                    <a:lumMod val="75000"/>
                  </a:schemeClr>
                </a:solidFill>
              </a:rPr>
              <a:t>d’origine</a:t>
            </a:r>
            <a:r>
              <a:rPr lang="en-US" b="1" dirty="0" smtClean="0">
                <a:solidFill>
                  <a:schemeClr val="tx2">
                    <a:lumMod val="75000"/>
                  </a:schemeClr>
                </a:solidFill>
              </a:rPr>
              <a:t> </a:t>
            </a:r>
          </a:p>
          <a:p>
            <a:r>
              <a:rPr lang="en-US" b="1" dirty="0">
                <a:solidFill>
                  <a:schemeClr val="tx2">
                    <a:lumMod val="75000"/>
                  </a:schemeClr>
                </a:solidFill>
              </a:rPr>
              <a:t> </a:t>
            </a:r>
            <a:r>
              <a:rPr lang="en-US" b="1" dirty="0" smtClean="0">
                <a:solidFill>
                  <a:schemeClr val="tx2">
                    <a:lumMod val="75000"/>
                  </a:schemeClr>
                </a:solidFill>
              </a:rPr>
              <a:t>     </a:t>
            </a:r>
            <a:r>
              <a:rPr lang="en-US" b="1" dirty="0" err="1" smtClean="0">
                <a:solidFill>
                  <a:schemeClr val="tx2">
                    <a:lumMod val="75000"/>
                  </a:schemeClr>
                </a:solidFill>
              </a:rPr>
              <a:t>étrangère</a:t>
            </a:r>
            <a:r>
              <a:rPr lang="en-US" b="1" dirty="0" smtClean="0">
                <a:solidFill>
                  <a:schemeClr val="tx2">
                    <a:lumMod val="75000"/>
                  </a:schemeClr>
                </a:solidFill>
              </a:rPr>
              <a:t> </a:t>
            </a:r>
          </a:p>
          <a:p>
            <a:pPr marL="285750" indent="-285750">
              <a:buFont typeface="Wingdings" panose="05000000000000000000" pitchFamily="2" charset="2"/>
              <a:buChar char="Ø"/>
            </a:pPr>
            <a:endParaRPr lang="en-US" sz="1600" b="1" dirty="0" smtClean="0">
              <a:solidFill>
                <a:schemeClr val="tx2">
                  <a:lumMod val="75000"/>
                </a:schemeClr>
              </a:solidFill>
            </a:endParaRPr>
          </a:p>
          <a:p>
            <a:pPr marL="285750" indent="-285750">
              <a:buFont typeface="Wingdings" panose="05000000000000000000" pitchFamily="2" charset="2"/>
              <a:buChar char="Ø"/>
            </a:pPr>
            <a:r>
              <a:rPr lang="en-US" b="1" dirty="0" smtClean="0">
                <a:solidFill>
                  <a:schemeClr val="tx2">
                    <a:lumMod val="75000"/>
                  </a:schemeClr>
                </a:solidFill>
              </a:rPr>
              <a:t>17 % QPV</a:t>
            </a:r>
          </a:p>
          <a:p>
            <a:endParaRPr lang="en-US" b="1" dirty="0">
              <a:solidFill>
                <a:schemeClr val="tx2">
                  <a:lumMod val="75000"/>
                </a:schemeClr>
              </a:solidFill>
            </a:endParaRPr>
          </a:p>
        </p:txBody>
      </p:sp>
      <p:sp>
        <p:nvSpPr>
          <p:cNvPr id="11" name="ZoneTexte 10"/>
          <p:cNvSpPr txBox="1"/>
          <p:nvPr/>
        </p:nvSpPr>
        <p:spPr>
          <a:xfrm>
            <a:off x="179511" y="2762646"/>
            <a:ext cx="4412491" cy="646331"/>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Près de la moitié des participants a un niveau inférieur à la fin du collège </a:t>
            </a:r>
            <a:endParaRPr lang="fr-FR" b="1" dirty="0">
              <a:solidFill>
                <a:schemeClr val="tx2">
                  <a:lumMod val="75000"/>
                </a:schemeClr>
              </a:solidFill>
            </a:endParaRPr>
          </a:p>
        </p:txBody>
      </p:sp>
      <p:sp>
        <p:nvSpPr>
          <p:cNvPr id="4" name="ZoneTexte 3"/>
          <p:cNvSpPr txBox="1"/>
          <p:nvPr/>
        </p:nvSpPr>
        <p:spPr>
          <a:xfrm>
            <a:off x="179510" y="1844825"/>
            <a:ext cx="4856336" cy="646331"/>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smtClean="0">
                <a:solidFill>
                  <a:schemeClr val="tx2">
                    <a:lumMod val="75000"/>
                  </a:schemeClr>
                </a:solidFill>
              </a:rPr>
              <a:t>60% </a:t>
            </a:r>
            <a:r>
              <a:rPr lang="fr-FR" b="1" dirty="0">
                <a:solidFill>
                  <a:schemeClr val="tx2">
                    <a:lumMod val="75000"/>
                  </a:schemeClr>
                </a:solidFill>
              </a:rPr>
              <a:t>ont moins de 25 </a:t>
            </a:r>
            <a:r>
              <a:rPr lang="fr-FR" b="1" dirty="0" smtClean="0">
                <a:solidFill>
                  <a:schemeClr val="tx2">
                    <a:lumMod val="75000"/>
                  </a:schemeClr>
                </a:solidFill>
              </a:rPr>
              <a:t>ans, 30% </a:t>
            </a:r>
          </a:p>
          <a:p>
            <a:pPr algn="just"/>
            <a:r>
              <a:rPr lang="fr-FR" b="1" dirty="0" smtClean="0">
                <a:solidFill>
                  <a:schemeClr val="tx2">
                    <a:lumMod val="75000"/>
                  </a:schemeClr>
                </a:solidFill>
              </a:rPr>
              <a:t>     moins de 20 ans </a:t>
            </a:r>
          </a:p>
        </p:txBody>
      </p:sp>
      <p:sp>
        <p:nvSpPr>
          <p:cNvPr id="7" name="ZoneTexte 6"/>
          <p:cNvSpPr txBox="1"/>
          <p:nvPr/>
        </p:nvSpPr>
        <p:spPr>
          <a:xfrm>
            <a:off x="179510" y="1112637"/>
            <a:ext cx="4412491" cy="369332"/>
          </a:xfrm>
          <a:prstGeom prst="rect">
            <a:avLst/>
          </a:prstGeom>
          <a:noFill/>
        </p:spPr>
        <p:txBody>
          <a:bodyPr wrap="square" rtlCol="0">
            <a:spAutoFit/>
          </a:bodyPr>
          <a:lstStyle/>
          <a:p>
            <a:pPr marL="285750" indent="-285750">
              <a:buFont typeface="Wingdings" panose="05000000000000000000" pitchFamily="2" charset="2"/>
              <a:buChar char="Ø"/>
              <a:defRPr sz="1800" b="0" i="0" u="none" strike="noStrike" kern="1200" baseline="0">
                <a:solidFill>
                  <a:prstClr val="black"/>
                </a:solidFill>
                <a:latin typeface="+mn-lt"/>
                <a:ea typeface="+mn-ea"/>
                <a:cs typeface="+mn-cs"/>
              </a:defRPr>
            </a:pPr>
            <a:r>
              <a:rPr lang="fr-FR" b="1" dirty="0" smtClean="0">
                <a:solidFill>
                  <a:schemeClr val="tx2">
                    <a:lumMod val="75000"/>
                  </a:schemeClr>
                </a:solidFill>
              </a:rPr>
              <a:t>52% d’hommes</a:t>
            </a:r>
          </a:p>
        </p:txBody>
      </p:sp>
      <p:grpSp>
        <p:nvGrpSpPr>
          <p:cNvPr id="21" name="Groupe 20"/>
          <p:cNvGrpSpPr/>
          <p:nvPr/>
        </p:nvGrpSpPr>
        <p:grpSpPr>
          <a:xfrm>
            <a:off x="3419872" y="6220145"/>
            <a:ext cx="4898256" cy="637857"/>
            <a:chOff x="3419872" y="6220143"/>
            <a:chExt cx="4898256" cy="637857"/>
          </a:xfrm>
        </p:grpSpPr>
        <p:pic>
          <p:nvPicPr>
            <p:cNvPr id="22" name="Picture 31"/>
            <p:cNvPicPr>
              <a:picLocks noChangeAspect="1" noChangeArrowheads="1"/>
            </p:cNvPicPr>
            <p:nvPr/>
          </p:nvPicPr>
          <p:blipFill>
            <a:blip r:embed="rId4"/>
            <a:srcRect/>
            <a:stretch>
              <a:fillRect/>
            </a:stretch>
          </p:blipFill>
          <p:spPr bwMode="auto">
            <a:xfrm>
              <a:off x="4413857" y="6237288"/>
              <a:ext cx="703263" cy="479425"/>
            </a:xfrm>
            <a:prstGeom prst="rect">
              <a:avLst/>
            </a:prstGeom>
            <a:noFill/>
            <a:ln w="9525">
              <a:noFill/>
              <a:miter lim="800000"/>
              <a:headEnd/>
              <a:tailEnd/>
            </a:ln>
          </p:spPr>
        </p:pic>
        <p:sp>
          <p:nvSpPr>
            <p:cNvPr id="23" name="Text Box 32"/>
            <p:cNvSpPr txBox="1">
              <a:spLocks noChangeArrowheads="1"/>
            </p:cNvSpPr>
            <p:nvPr/>
          </p:nvSpPr>
          <p:spPr bwMode="auto">
            <a:xfrm>
              <a:off x="5364088" y="6356649"/>
              <a:ext cx="2954040" cy="360064"/>
            </a:xfrm>
            <a:prstGeom prst="rect">
              <a:avLst/>
            </a:prstGeom>
            <a:solidFill>
              <a:srgbClr val="30A9B2"/>
            </a:solidFill>
            <a:ln w="9525">
              <a:noFill/>
              <a:miter lim="800000"/>
              <a:headEnd/>
              <a:tailEnd/>
            </a:ln>
          </p:spPr>
          <p:txBody>
            <a:bodyPr/>
            <a:lstStyle/>
            <a:p>
              <a:pPr algn="ctr" fontAlgn="base">
                <a:spcBef>
                  <a:spcPct val="0"/>
                </a:spcBef>
                <a:spcAft>
                  <a:spcPct val="0"/>
                </a:spcAft>
              </a:pPr>
              <a:r>
                <a:rPr lang="fr-FR" sz="800" dirty="0">
                  <a:solidFill>
                    <a:srgbClr val="EEECE1"/>
                  </a:solidFill>
                  <a:ea typeface="MS PGothic" pitchFamily="34" charset="-128"/>
                  <a:cs typeface="Arial" charset="0"/>
                </a:rPr>
                <a:t>Cette réunion est cofinancée par le Fonds social européen dans le cadre du PON « Emploi et Inclusion en Métropole» 2014-2020.</a:t>
              </a:r>
            </a:p>
            <a:p>
              <a:pPr algn="ctr" fontAlgn="base">
                <a:spcBef>
                  <a:spcPct val="0"/>
                </a:spcBef>
                <a:spcAft>
                  <a:spcPct val="0"/>
                </a:spcAft>
              </a:pPr>
              <a:endParaRPr lang="fr-FR" sz="400" dirty="0">
                <a:solidFill>
                  <a:srgbClr val="EEECE1"/>
                </a:solidFill>
                <a:ea typeface="MS PGothic" pitchFamily="34" charset="-128"/>
                <a:cs typeface="Arial" charset="0"/>
              </a:endParaRPr>
            </a:p>
            <a:p>
              <a:pPr algn="ctr" fontAlgn="base">
                <a:spcBef>
                  <a:spcPct val="0"/>
                </a:spcBef>
                <a:spcAft>
                  <a:spcPct val="0"/>
                </a:spcAft>
              </a:pPr>
              <a:endParaRPr lang="fr-FR" sz="3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sz="700" dirty="0">
                <a:solidFill>
                  <a:srgbClr val="993366"/>
                </a:solidFill>
                <a:ea typeface="MS PGothic" pitchFamily="34" charset="-128"/>
                <a:cs typeface="Arial" charset="0"/>
              </a:endParaRPr>
            </a:p>
            <a:p>
              <a:pPr algn="ctr" fontAlgn="base">
                <a:spcBef>
                  <a:spcPct val="0"/>
                </a:spcBef>
                <a:spcAft>
                  <a:spcPct val="0"/>
                </a:spcAft>
              </a:pPr>
              <a:endParaRPr lang="fr-FR" dirty="0">
                <a:solidFill>
                  <a:prstClr val="black"/>
                </a:solidFill>
                <a:latin typeface="Arial" charset="0"/>
                <a:ea typeface="MS PGothic" pitchFamily="34" charset="-128"/>
                <a:cs typeface="Arial" charset="0"/>
              </a:endParaRPr>
            </a:p>
          </p:txBody>
        </p:sp>
        <p:sp>
          <p:nvSpPr>
            <p:cNvPr id="24" name="Rectangle 6"/>
            <p:cNvSpPr>
              <a:spLocks noChangeArrowheads="1"/>
            </p:cNvSpPr>
            <p:nvPr/>
          </p:nvSpPr>
          <p:spPr bwMode="auto">
            <a:xfrm>
              <a:off x="4111596" y="6497638"/>
              <a:ext cx="1512888" cy="360362"/>
            </a:xfrm>
            <a:prstGeom prst="rect">
              <a:avLst/>
            </a:prstGeom>
            <a:noFill/>
            <a:ln w="9525">
              <a:noFill/>
              <a:miter lim="800000"/>
              <a:headEnd/>
              <a:tailEnd/>
            </a:ln>
          </p:spPr>
          <p:txBody>
            <a:bodyPr anchor="ctr"/>
            <a:lstStyle/>
            <a:p>
              <a:pPr fontAlgn="base">
                <a:spcBef>
                  <a:spcPct val="0"/>
                </a:spcBef>
                <a:spcAft>
                  <a:spcPct val="0"/>
                </a:spcAft>
              </a:pPr>
              <a:r>
                <a:rPr lang="fr-FR" sz="500">
                  <a:solidFill>
                    <a:srgbClr val="000000"/>
                  </a:solidFill>
                  <a:latin typeface="Arial" charset="0"/>
                  <a:ea typeface="MS PGothic" pitchFamily="34" charset="-128"/>
                  <a:cs typeface="Arial" charset="0"/>
                </a:rPr>
                <a:t>          </a:t>
              </a:r>
              <a:endParaRPr lang="fr-FR" sz="1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endParaRPr lang="fr-FR" sz="500">
                <a:solidFill>
                  <a:srgbClr val="000000"/>
                </a:solidFill>
                <a:latin typeface="Arial" charset="0"/>
                <a:ea typeface="MS PGothic" pitchFamily="34" charset="-128"/>
                <a:cs typeface="Arial" charset="0"/>
              </a:endParaRPr>
            </a:p>
            <a:p>
              <a:pPr fontAlgn="base">
                <a:spcBef>
                  <a:spcPct val="0"/>
                </a:spcBef>
                <a:spcAft>
                  <a:spcPct val="0"/>
                </a:spcAft>
              </a:pPr>
              <a:r>
                <a:rPr lang="fr-FR" sz="500">
                  <a:solidFill>
                    <a:srgbClr val="000000"/>
                  </a:solidFill>
                  <a:latin typeface="Arial" charset="0"/>
                  <a:ea typeface="MS PGothic" pitchFamily="34" charset="-128"/>
                  <a:cs typeface="Arial" charset="0"/>
                </a:rPr>
                <a:t>           </a:t>
              </a:r>
              <a:r>
                <a:rPr lang="fr-FR" sz="500">
                  <a:solidFill>
                    <a:prstClr val="black"/>
                  </a:solidFill>
                  <a:latin typeface="Arial" charset="0"/>
                  <a:ea typeface="MS PGothic" pitchFamily="34" charset="-128"/>
                  <a:cs typeface="Arial" charset="0"/>
                </a:rPr>
                <a:t>UNION  EUROPEENNE</a:t>
              </a:r>
            </a:p>
          </p:txBody>
        </p:sp>
        <p:pic>
          <p:nvPicPr>
            <p:cNvPr id="25" name="Image 24" descr="https://paco.intranet.social.gouv.fr/servicescommuns/DICOM/outils/Documents/travail_7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6220143"/>
              <a:ext cx="569838" cy="554990"/>
            </a:xfrm>
            <a:prstGeom prst="rect">
              <a:avLst/>
            </a:prstGeom>
            <a:noFill/>
            <a:ln>
              <a:noFill/>
            </a:ln>
          </p:spPr>
        </p:pic>
      </p:grpSp>
      <p:graphicFrame>
        <p:nvGraphicFramePr>
          <p:cNvPr id="27" name="Graphique 26"/>
          <p:cNvGraphicFramePr>
            <a:graphicFrameLocks/>
          </p:cNvGraphicFramePr>
          <p:nvPr>
            <p:extLst>
              <p:ext uri="{D42A27DB-BD31-4B8C-83A1-F6EECF244321}">
                <p14:modId xmlns:p14="http://schemas.microsoft.com/office/powerpoint/2010/main" val="1361139583"/>
              </p:ext>
            </p:extLst>
          </p:nvPr>
        </p:nvGraphicFramePr>
        <p:xfrm>
          <a:off x="4609219" y="811049"/>
          <a:ext cx="4256270" cy="47957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0439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st2020 pour Reunion DIRECC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18372</TotalTime>
  <Words>6153</Words>
  <Application>Microsoft Office PowerPoint</Application>
  <PresentationFormat>Affichage à l'écran (4:3)</PresentationFormat>
  <Paragraphs>1112</Paragraphs>
  <Slides>71</Slides>
  <Notes>43</Notes>
  <HiddenSlides>6</HiddenSlides>
  <MMClips>0</MMClips>
  <ScaleCrop>false</ScaleCrop>
  <HeadingPairs>
    <vt:vector size="8" baseType="variant">
      <vt:variant>
        <vt:lpstr>Polices utilisées</vt:lpstr>
      </vt:variant>
      <vt:variant>
        <vt:i4>13</vt:i4>
      </vt:variant>
      <vt:variant>
        <vt:lpstr>Thème</vt:lpstr>
      </vt:variant>
      <vt:variant>
        <vt:i4>4</vt:i4>
      </vt:variant>
      <vt:variant>
        <vt:lpstr>Serveurs OLE incorporés</vt:lpstr>
      </vt:variant>
      <vt:variant>
        <vt:i4>1</vt:i4>
      </vt:variant>
      <vt:variant>
        <vt:lpstr>Titres des diapositives</vt:lpstr>
      </vt:variant>
      <vt:variant>
        <vt:i4>71</vt:i4>
      </vt:variant>
    </vt:vector>
  </HeadingPairs>
  <TitlesOfParts>
    <vt:vector size="89" baseType="lpstr">
      <vt:lpstr>ＭＳ Ｐゴシック</vt:lpstr>
      <vt:lpstr>ＭＳ Ｐゴシック</vt:lpstr>
      <vt:lpstr>Arial</vt:lpstr>
      <vt:lpstr>Arial Black</vt:lpstr>
      <vt:lpstr>Arial Narrow</vt:lpstr>
      <vt:lpstr>Calibri</vt:lpstr>
      <vt:lpstr>Courier New</vt:lpstr>
      <vt:lpstr>EC Square Sans Pro</vt:lpstr>
      <vt:lpstr>EC Square Sans Pro Light</vt:lpstr>
      <vt:lpstr>EC Square Sans Pro Thin</vt:lpstr>
      <vt:lpstr>Times New Roman</vt:lpstr>
      <vt:lpstr>Verdana</vt:lpstr>
      <vt:lpstr>Wingdings</vt:lpstr>
      <vt:lpstr>Thème Office</vt:lpstr>
      <vt:lpstr>1_Default Design</vt:lpstr>
      <vt:lpstr>Default Design</vt:lpstr>
      <vt:lpstr>Post2020 pour Reunion DIRECCTE</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État d’avancement   de la programmation   2014 - 2020     </vt:lpstr>
      <vt:lpstr>Avancement du FSE tout PO (31 mars 2019)</vt:lpstr>
      <vt:lpstr>Avancement du FSE tout PO (31 mars 2019)</vt:lpstr>
      <vt:lpstr>État d’avancement financier du PON – 7 juin 2019 (coût total)</vt:lpstr>
      <vt:lpstr>Etat d’avancement financier du PON – Taux </vt:lpstr>
      <vt:lpstr>État d’avancement du PON FSE – taux de programmation par axe</vt:lpstr>
      <vt:lpstr>État d’avancement du PON –programmation régionale</vt:lpstr>
      <vt:lpstr>État d’avancement du PON – part des OI dans la programmation</vt:lpstr>
      <vt:lpstr>Taux de sous-réalisation et de rejet des dépenses (/montant programmé)</vt:lpstr>
      <vt:lpstr>Présentation PowerPoint</vt:lpstr>
      <vt:lpstr>PO IEJ – Etat d’avancement  </vt:lpstr>
      <vt:lpstr>PO IEJ – Taux d’avancement  </vt:lpstr>
      <vt:lpstr>PO IEJ – Taux de programmation par région  </vt:lpstr>
      <vt:lpstr>Taux de sous-réalisation et de rejet des dépenses (/montant programmé)</vt:lpstr>
      <vt:lpstr>    </vt:lpstr>
      <vt:lpstr>Présentation PowerPoint</vt:lpstr>
      <vt:lpstr>Présentation PowerPoint</vt:lpstr>
      <vt:lpstr>    </vt:lpstr>
      <vt:lpstr>Principales évolutions proposées concernant le FSE</vt:lpstr>
      <vt:lpstr>Proposition financière initiale relative au FSE+</vt:lpstr>
      <vt:lpstr>Etat de la négociation</vt:lpstr>
      <vt:lpstr>Etat des positions à la veille des trilogues</vt:lpstr>
      <vt:lpstr>Position de négociation et enjeux à court terme</vt:lpstr>
      <vt:lpstr>Position de négociation et enjeux à court terme</vt:lpstr>
      <vt:lpstr>Présentation PowerPoint</vt:lpstr>
      <vt:lpstr>L’enveloppe FSE et la concentration thématique </vt:lpstr>
      <vt:lpstr>L’avenir de la politique de cohésion : les nouveaux  éléments de la programmation 2021-2027</vt:lpstr>
      <vt:lpstr>Conclusions du volet social et marché du travail du rapport pays</vt:lpstr>
      <vt:lpstr>Principaux défis identifies pour la France  </vt:lpstr>
      <vt:lpstr>Proposition de recommandations de la Commission à la France  5 juin 2019</vt:lpstr>
      <vt:lpstr>Recommandations pertinentes pour le FSE</vt:lpstr>
      <vt:lpstr>Priorités de la Commission pour la période 2021-2027 en France, PO 4</vt:lpstr>
      <vt:lpstr>Conditions favorisantes 2021-2027</vt:lpstr>
      <vt:lpstr>Les conditions favorisantes une mise en oeuvre efficace</vt:lpstr>
      <vt:lpstr>Conclusions et étapes suivantes</vt:lpstr>
      <vt:lpstr>    </vt:lpstr>
      <vt:lpstr>Présentation PowerPoint</vt:lpstr>
      <vt:lpstr>Présentation PowerPoint</vt:lpstr>
      <vt:lpstr>Présentation PowerPoint</vt:lpstr>
      <vt:lpstr>Présentation PowerPoint</vt:lpstr>
      <vt:lpstr>Présentation PowerPoint</vt:lpstr>
      <vt:lpstr>Présentation PowerPoint</vt:lpstr>
    </vt:vector>
  </TitlesOfParts>
  <Company>ASP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DUBOUCHAUD Frederic</dc:creator>
  <cp:lastModifiedBy>Olivia PIGHETTI</cp:lastModifiedBy>
  <cp:revision>718</cp:revision>
  <cp:lastPrinted>2019-06-12T12:19:27Z</cp:lastPrinted>
  <dcterms:created xsi:type="dcterms:W3CDTF">2014-12-04T14:05:35Z</dcterms:created>
  <dcterms:modified xsi:type="dcterms:W3CDTF">2019-06-14T08:17:04Z</dcterms:modified>
</cp:coreProperties>
</file>